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media/image40.jpg" ContentType="image/jpg"/>
  <Override PartName="/ppt/media/image41.jpg" ContentType="image/jpg"/>
  <Override PartName="/ppt/media/image44.jpg" ContentType="image/jpg"/>
  <Override PartName="/ppt/media/image54.jpg" ContentType="image/jpg"/>
  <Override PartName="/ppt/media/image85.jpg" ContentType="image/jpg"/>
  <Override PartName="/ppt/media/image101.jpg" ContentType="image/jpg"/>
  <Override PartName="/ppt/media/image102.jpg" ContentType="image/jpg"/>
  <Override PartName="/ppt/media/image105.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6"/>
  </p:notesMasterIdLst>
  <p:sldIdLst>
    <p:sldId id="1031" r:id="rId2"/>
    <p:sldId id="1915" r:id="rId3"/>
    <p:sldId id="2147472343" r:id="rId4"/>
    <p:sldId id="2147472498" r:id="rId5"/>
    <p:sldId id="2147472497" r:id="rId6"/>
    <p:sldId id="2147472499" r:id="rId7"/>
    <p:sldId id="2034" r:id="rId8"/>
    <p:sldId id="1036" r:id="rId9"/>
    <p:sldId id="2147472246" r:id="rId10"/>
    <p:sldId id="2147472249" r:id="rId11"/>
    <p:sldId id="2147472500" r:id="rId12"/>
    <p:sldId id="2147472282" r:id="rId13"/>
    <p:sldId id="2147472501" r:id="rId14"/>
    <p:sldId id="2147472502" r:id="rId15"/>
    <p:sldId id="2147472504" r:id="rId16"/>
    <p:sldId id="2147472251" r:id="rId17"/>
    <p:sldId id="2147472252" r:id="rId18"/>
    <p:sldId id="2147472253" r:id="rId19"/>
    <p:sldId id="2147472254" r:id="rId20"/>
    <p:sldId id="2147472285" r:id="rId21"/>
    <p:sldId id="2147472503" r:id="rId22"/>
    <p:sldId id="2147472255" r:id="rId23"/>
    <p:sldId id="2147472286" r:id="rId24"/>
    <p:sldId id="2147472506" r:id="rId25"/>
    <p:sldId id="2147472507" r:id="rId26"/>
    <p:sldId id="2147472511" r:id="rId27"/>
    <p:sldId id="2147472512" r:id="rId28"/>
    <p:sldId id="2147472513" r:id="rId29"/>
    <p:sldId id="2147472514" r:id="rId30"/>
    <p:sldId id="2147472505" r:id="rId31"/>
    <p:sldId id="2147472515" r:id="rId32"/>
    <p:sldId id="2147472516" r:id="rId33"/>
    <p:sldId id="2147472517" r:id="rId34"/>
    <p:sldId id="2147472518" r:id="rId35"/>
    <p:sldId id="2147472256" r:id="rId36"/>
    <p:sldId id="2147472257" r:id="rId37"/>
    <p:sldId id="2147472519" r:id="rId38"/>
    <p:sldId id="2147472520" r:id="rId39"/>
    <p:sldId id="2147472521" r:id="rId40"/>
    <p:sldId id="2147472306" r:id="rId41"/>
    <p:sldId id="2147472376" r:id="rId42"/>
    <p:sldId id="2147472377" r:id="rId43"/>
    <p:sldId id="2147472378" r:id="rId44"/>
    <p:sldId id="2147472380" r:id="rId45"/>
    <p:sldId id="2147472379" r:id="rId46"/>
    <p:sldId id="2147472381" r:id="rId47"/>
    <p:sldId id="2147472382" r:id="rId48"/>
    <p:sldId id="2147472383" r:id="rId49"/>
    <p:sldId id="2147472384" r:id="rId50"/>
    <p:sldId id="2147472385" r:id="rId51"/>
    <p:sldId id="2147472386" r:id="rId52"/>
    <p:sldId id="2147472387" r:id="rId53"/>
    <p:sldId id="2147472388" r:id="rId54"/>
    <p:sldId id="2147472391" r:id="rId55"/>
    <p:sldId id="2147472390" r:id="rId56"/>
    <p:sldId id="2147472392" r:id="rId57"/>
    <p:sldId id="2147472302" r:id="rId58"/>
    <p:sldId id="2147472303" r:id="rId59"/>
    <p:sldId id="2147472355" r:id="rId60"/>
    <p:sldId id="2147472314" r:id="rId61"/>
    <p:sldId id="2147472356" r:id="rId62"/>
    <p:sldId id="2147472393" r:id="rId63"/>
    <p:sldId id="2147472394" r:id="rId64"/>
    <p:sldId id="2147472297" r:id="rId65"/>
    <p:sldId id="2147472395" r:id="rId66"/>
    <p:sldId id="2147472405" r:id="rId67"/>
    <p:sldId id="2147472406" r:id="rId68"/>
    <p:sldId id="2147472522" r:id="rId69"/>
    <p:sldId id="2147472530" r:id="rId70"/>
    <p:sldId id="1855" r:id="rId71"/>
    <p:sldId id="2147472523" r:id="rId72"/>
    <p:sldId id="2147472524" r:id="rId73"/>
    <p:sldId id="2147472525" r:id="rId74"/>
    <p:sldId id="2147472526" r:id="rId75"/>
    <p:sldId id="2147472527" r:id="rId76"/>
    <p:sldId id="2147472528" r:id="rId77"/>
    <p:sldId id="2147472529" r:id="rId78"/>
    <p:sldId id="2147472407" r:id="rId79"/>
    <p:sldId id="2147472396" r:id="rId80"/>
    <p:sldId id="2147472397" r:id="rId81"/>
    <p:sldId id="2147472398" r:id="rId82"/>
    <p:sldId id="2147472399" r:id="rId83"/>
    <p:sldId id="2147472400" r:id="rId84"/>
    <p:sldId id="2147472401" r:id="rId85"/>
    <p:sldId id="2147472402" r:id="rId86"/>
    <p:sldId id="2147472403" r:id="rId87"/>
    <p:sldId id="2147472408" r:id="rId88"/>
    <p:sldId id="2147472409" r:id="rId89"/>
    <p:sldId id="2147472410" r:id="rId90"/>
    <p:sldId id="2147472411" r:id="rId91"/>
    <p:sldId id="2147472412" r:id="rId92"/>
    <p:sldId id="2147472439" r:id="rId93"/>
    <p:sldId id="2147472413" r:id="rId94"/>
    <p:sldId id="2147472414" r:id="rId95"/>
    <p:sldId id="2147472416" r:id="rId96"/>
    <p:sldId id="2147472415" r:id="rId97"/>
    <p:sldId id="2147472440" r:id="rId98"/>
    <p:sldId id="2147472534" r:id="rId99"/>
    <p:sldId id="2147472452" r:id="rId100"/>
    <p:sldId id="2147472441" r:id="rId101"/>
    <p:sldId id="2147472453" r:id="rId102"/>
    <p:sldId id="2147472445" r:id="rId103"/>
    <p:sldId id="2147472454" r:id="rId104"/>
    <p:sldId id="2147472531" r:id="rId105"/>
    <p:sldId id="2147472535" r:id="rId106"/>
    <p:sldId id="2147472447" r:id="rId107"/>
    <p:sldId id="2147472448" r:id="rId108"/>
    <p:sldId id="2147472449" r:id="rId109"/>
    <p:sldId id="2147472455" r:id="rId110"/>
    <p:sldId id="2147472532" r:id="rId111"/>
    <p:sldId id="2147472533" r:id="rId112"/>
    <p:sldId id="1693" r:id="rId113"/>
    <p:sldId id="2147472562" r:id="rId114"/>
    <p:sldId id="2147472563" r:id="rId115"/>
    <p:sldId id="2147472564" r:id="rId116"/>
    <p:sldId id="2147472565" r:id="rId117"/>
    <p:sldId id="2147472566" r:id="rId118"/>
    <p:sldId id="1698" r:id="rId119"/>
    <p:sldId id="2147472567" r:id="rId120"/>
    <p:sldId id="2147472568" r:id="rId121"/>
    <p:sldId id="2147472569" r:id="rId122"/>
    <p:sldId id="2147472570" r:id="rId123"/>
    <p:sldId id="2147472417" r:id="rId124"/>
    <p:sldId id="2147472456" r:id="rId125"/>
    <p:sldId id="2147472450" r:id="rId126"/>
    <p:sldId id="2147472575" r:id="rId127"/>
    <p:sldId id="2147472576" r:id="rId128"/>
    <p:sldId id="2147472577" r:id="rId129"/>
    <p:sldId id="2147472451" r:id="rId130"/>
    <p:sldId id="2147472457" r:id="rId131"/>
    <p:sldId id="2147472458" r:id="rId132"/>
    <p:sldId id="2147472461" r:id="rId133"/>
    <p:sldId id="2147472571" r:id="rId134"/>
    <p:sldId id="2147472572" r:id="rId135"/>
    <p:sldId id="2147472573" r:id="rId136"/>
    <p:sldId id="2147472574" r:id="rId137"/>
    <p:sldId id="2147472418" r:id="rId138"/>
    <p:sldId id="2147472438" r:id="rId139"/>
    <p:sldId id="2147472462" r:id="rId140"/>
    <p:sldId id="2147472463" r:id="rId141"/>
    <p:sldId id="2147472464" r:id="rId142"/>
    <p:sldId id="2147472465" r:id="rId143"/>
    <p:sldId id="2147472466" r:id="rId144"/>
    <p:sldId id="2147472536" r:id="rId145"/>
    <p:sldId id="2147472419" r:id="rId146"/>
    <p:sldId id="2147472467" r:id="rId147"/>
    <p:sldId id="2147472468" r:id="rId148"/>
    <p:sldId id="2147472469" r:id="rId149"/>
    <p:sldId id="2147472470" r:id="rId150"/>
    <p:sldId id="2147472472" r:id="rId151"/>
    <p:sldId id="2147472471" r:id="rId152"/>
    <p:sldId id="2147472420" r:id="rId153"/>
    <p:sldId id="2147472473" r:id="rId154"/>
    <p:sldId id="2147472474" r:id="rId155"/>
    <p:sldId id="2147472475" r:id="rId156"/>
    <p:sldId id="2147472476" r:id="rId157"/>
    <p:sldId id="2147472421" r:id="rId158"/>
    <p:sldId id="2147472540" r:id="rId159"/>
    <p:sldId id="2147472538" r:id="rId160"/>
    <p:sldId id="1665" r:id="rId161"/>
    <p:sldId id="1666" r:id="rId162"/>
    <p:sldId id="2147472541" r:id="rId163"/>
    <p:sldId id="1667" r:id="rId164"/>
    <p:sldId id="2147472539" r:id="rId165"/>
    <p:sldId id="1668" r:id="rId166"/>
    <p:sldId id="2147472542" r:id="rId167"/>
    <p:sldId id="1536" r:id="rId168"/>
    <p:sldId id="1669" r:id="rId169"/>
    <p:sldId id="1670" r:id="rId170"/>
    <p:sldId id="2147472537" r:id="rId171"/>
    <p:sldId id="2147472543" r:id="rId172"/>
    <p:sldId id="1443" r:id="rId173"/>
    <p:sldId id="1444" r:id="rId174"/>
    <p:sldId id="1445" r:id="rId175"/>
    <p:sldId id="1446" r:id="rId176"/>
    <p:sldId id="1447" r:id="rId177"/>
    <p:sldId id="1796" r:id="rId178"/>
    <p:sldId id="1797" r:id="rId179"/>
    <p:sldId id="1469" r:id="rId180"/>
    <p:sldId id="1798" r:id="rId181"/>
    <p:sldId id="1799" r:id="rId182"/>
    <p:sldId id="1801" r:id="rId183"/>
    <p:sldId id="1800" r:id="rId184"/>
    <p:sldId id="1802" r:id="rId185"/>
    <p:sldId id="2147472549" r:id="rId186"/>
    <p:sldId id="2147472556" r:id="rId187"/>
    <p:sldId id="2147472550" r:id="rId188"/>
    <p:sldId id="2147472551" r:id="rId189"/>
    <p:sldId id="2147472552" r:id="rId190"/>
    <p:sldId id="2147472553" r:id="rId191"/>
    <p:sldId id="2147472554" r:id="rId192"/>
    <p:sldId id="2147472555" r:id="rId193"/>
    <p:sldId id="2147472557" r:id="rId194"/>
    <p:sldId id="2147472558" r:id="rId195"/>
    <p:sldId id="2147472559" r:id="rId196"/>
    <p:sldId id="2147472560" r:id="rId197"/>
    <p:sldId id="2147472561" r:id="rId198"/>
    <p:sldId id="2147472544" r:id="rId199"/>
    <p:sldId id="1221" r:id="rId200"/>
    <p:sldId id="1107" r:id="rId201"/>
    <p:sldId id="1124" r:id="rId202"/>
    <p:sldId id="1125" r:id="rId203"/>
    <p:sldId id="1126" r:id="rId204"/>
    <p:sldId id="1110" r:id="rId205"/>
    <p:sldId id="1112" r:id="rId206"/>
    <p:sldId id="1127" r:id="rId207"/>
    <p:sldId id="1128" r:id="rId208"/>
    <p:sldId id="1129" r:id="rId209"/>
    <p:sldId id="1785" r:id="rId210"/>
    <p:sldId id="1113" r:id="rId211"/>
    <p:sldId id="1130" r:id="rId212"/>
    <p:sldId id="1786" r:id="rId213"/>
    <p:sldId id="1787" r:id="rId214"/>
    <p:sldId id="1788" r:id="rId215"/>
    <p:sldId id="1789" r:id="rId216"/>
    <p:sldId id="1114" r:id="rId217"/>
    <p:sldId id="1745" r:id="rId218"/>
    <p:sldId id="2147472477" r:id="rId219"/>
    <p:sldId id="1115" r:id="rId220"/>
    <p:sldId id="2147472478" r:id="rId221"/>
    <p:sldId id="2147472479" r:id="rId222"/>
    <p:sldId id="1790" r:id="rId223"/>
    <p:sldId id="1116" r:id="rId224"/>
    <p:sldId id="1749" r:id="rId225"/>
    <p:sldId id="1750" r:id="rId226"/>
    <p:sldId id="1791" r:id="rId227"/>
    <p:sldId id="1117" r:id="rId228"/>
    <p:sldId id="1751" r:id="rId229"/>
    <p:sldId id="1752" r:id="rId230"/>
    <p:sldId id="1753" r:id="rId231"/>
    <p:sldId id="1118" r:id="rId232"/>
    <p:sldId id="1119" r:id="rId233"/>
    <p:sldId id="1759" r:id="rId234"/>
    <p:sldId id="1762" r:id="rId235"/>
    <p:sldId id="1793" r:id="rId236"/>
    <p:sldId id="1794" r:id="rId237"/>
    <p:sldId id="1795" r:id="rId238"/>
    <p:sldId id="1755" r:id="rId239"/>
    <p:sldId id="1763" r:id="rId240"/>
    <p:sldId id="1756" r:id="rId241"/>
    <p:sldId id="1764" r:id="rId242"/>
    <p:sldId id="1757" r:id="rId243"/>
    <p:sldId id="1765" r:id="rId244"/>
    <p:sldId id="1766" r:id="rId245"/>
    <p:sldId id="1768" r:id="rId246"/>
    <p:sldId id="1769" r:id="rId247"/>
    <p:sldId id="1770" r:id="rId248"/>
    <p:sldId id="1758" r:id="rId249"/>
    <p:sldId id="1771" r:id="rId250"/>
    <p:sldId id="1792" r:id="rId251"/>
    <p:sldId id="1109" r:id="rId252"/>
    <p:sldId id="1772" r:id="rId253"/>
    <p:sldId id="1773" r:id="rId254"/>
    <p:sldId id="2147472496" r:id="rId255"/>
  </p:sldIdLst>
  <p:sldSz cx="12192000" cy="6858000"/>
  <p:notesSz cx="6858000" cy="9144000"/>
  <p:embeddedFontLst>
    <p:embeddedFont>
      <p:font typeface="Calibri" panose="020F0502020204030204" pitchFamily="34" charset="0"/>
      <p:regular r:id="rId257"/>
      <p:bold r:id="rId258"/>
      <p:italic r:id="rId259"/>
      <p:boldItalic r:id="rId260"/>
    </p:embeddedFont>
    <p:embeddedFont>
      <p:font typeface="Cambria Math" panose="02040503050406030204" pitchFamily="18" charset="0"/>
      <p:regular r:id="rId261"/>
    </p:embeddedFont>
    <p:embeddedFont>
      <p:font typeface="Libre Franklin" pitchFamily="2" charset="0"/>
      <p:regular r:id="rId262"/>
      <p:bold r:id="rId263"/>
      <p:italic r:id="rId264"/>
      <p:boldItalic r:id="rId265"/>
    </p:embeddedFont>
    <p:embeddedFont>
      <p:font typeface="Microsoft Sans Serif" panose="020B0604020202020204" pitchFamily="34" charset="0"/>
      <p:regular r:id="rId266"/>
    </p:embeddedFont>
    <p:embeddedFont>
      <p:font typeface="Microsoft YaHei" panose="020B0503020204020204" pitchFamily="34" charset="-122"/>
      <p:regular r:id="rId267"/>
      <p:bold r:id="rId268"/>
    </p:embeddedFont>
    <p:embeddedFont>
      <p:font typeface="Noto Sans Symbols" panose="020B0604020202020204" charset="0"/>
      <p:regular r:id="rId269"/>
      <p:bold r:id="rId270"/>
      <p:italic r:id="rId271"/>
      <p:boldItalic r:id="rId272"/>
    </p:embeddedFont>
    <p:embeddedFont>
      <p:font typeface="Roboto" panose="02000000000000000000" pitchFamily="2" charset="0"/>
      <p:regular r:id="rId273"/>
      <p:bold r:id="rId274"/>
      <p:italic r:id="rId275"/>
      <p:boldItalic r:id="rId276"/>
    </p:embeddedFont>
    <p:embeddedFont>
      <p:font typeface="Roboto Light" panose="02000000000000000000" pitchFamily="2" charset="0"/>
      <p:regular r:id="rId277"/>
      <p:italic r:id="rId2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0" roundtripDataSignature="AMtx7miW9Woo3fcGF6jBp+O7oEAbnb4pb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rien saada" initials="" lastIdx="19" clrIdx="0"/>
  <p:cmAuthor id="2" name="Alessandra Capurro" initials="" lastIdx="2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617" autoAdjust="0"/>
    <p:restoredTop sz="94249" autoAdjust="0"/>
  </p:normalViewPr>
  <p:slideViewPr>
    <p:cSldViewPr snapToGrid="0">
      <p:cViewPr varScale="1">
        <p:scale>
          <a:sx n="58" d="100"/>
          <a:sy n="58" d="100"/>
        </p:scale>
        <p:origin x="5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font" Target="fonts/font12.fntdata"/><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font" Target="fonts/font2.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font" Target="fonts/font13.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font" Target="fonts/font3.fntdata"/><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font" Target="fonts/font14.fntdata"/><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font" Target="fonts/font4.fntdata"/><Relationship Id="rId265" Type="http://schemas.openxmlformats.org/officeDocument/2006/relationships/font" Target="fonts/font9.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9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390" Type="http://customschemas.google.com/relationships/presentationmetadata" Target="metadata"/><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font" Target="fonts/font15.fntdata"/><Relationship Id="rId276" Type="http://schemas.openxmlformats.org/officeDocument/2006/relationships/font" Target="fonts/font20.fntdata"/><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font" Target="fonts/font5.fntdata"/><Relationship Id="rId266" Type="http://schemas.openxmlformats.org/officeDocument/2006/relationships/font" Target="fonts/font10.fntdata"/><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91" Type="http://schemas.openxmlformats.org/officeDocument/2006/relationships/commentAuthors" Target="commentAuthors.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notesMaster" Target="notesMasters/notesMaster1.xml"/><Relationship Id="rId277" Type="http://schemas.openxmlformats.org/officeDocument/2006/relationships/font" Target="fonts/font21.fntdata"/><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font" Target="fonts/font11.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font" Target="fonts/font1.fntdata"/><Relationship Id="rId278" Type="http://schemas.openxmlformats.org/officeDocument/2006/relationships/font" Target="fonts/font22.fntdata"/><Relationship Id="rId392" Type="http://schemas.openxmlformats.org/officeDocument/2006/relationships/presProps" Target="presProps.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font" Target="fonts/font17.fntdata"/><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font" Target="fonts/font7.fntdata"/><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93" Type="http://schemas.openxmlformats.org/officeDocument/2006/relationships/viewProps" Target="viewProps.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font" Target="fonts/font18.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font" Target="fonts/font8.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94" Type="http://schemas.openxmlformats.org/officeDocument/2006/relationships/theme" Target="theme/theme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font" Target="fonts/font19.fntdata"/><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CH"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e de titre">
  <p:cSld name="Diapositive de titre">
    <p:spTree>
      <p:nvGrpSpPr>
        <p:cNvPr id="1" name="Shape 16"/>
        <p:cNvGrpSpPr/>
        <p:nvPr/>
      </p:nvGrpSpPr>
      <p:grpSpPr>
        <a:xfrm>
          <a:off x="0" y="0"/>
          <a:ext cx="0" cy="0"/>
          <a:chOff x="0" y="0"/>
          <a:chExt cx="0" cy="0"/>
        </a:xfrm>
      </p:grpSpPr>
      <p:pic>
        <p:nvPicPr>
          <p:cNvPr id="17" name="Google Shape;17;p36"/>
          <p:cNvPicPr preferRelativeResize="0"/>
          <p:nvPr/>
        </p:nvPicPr>
        <p:blipFill rotWithShape="1">
          <a:blip r:embed="rId2">
            <a:alphaModFix/>
          </a:blip>
          <a:srcRect l="5597" r="5597"/>
          <a:stretch/>
        </p:blipFill>
        <p:spPr>
          <a:xfrm>
            <a:off x="1775885" y="0"/>
            <a:ext cx="10416116" cy="6597651"/>
          </a:xfrm>
          <a:prstGeom prst="rect">
            <a:avLst/>
          </a:prstGeom>
          <a:noFill/>
          <a:ln>
            <a:noFill/>
          </a:ln>
        </p:spPr>
      </p:pic>
      <p:sp>
        <p:nvSpPr>
          <p:cNvPr id="18" name="Google Shape;18;p36"/>
          <p:cNvSpPr>
            <a:spLocks noGrp="1"/>
          </p:cNvSpPr>
          <p:nvPr>
            <p:ph type="pic" idx="2"/>
          </p:nvPr>
        </p:nvSpPr>
        <p:spPr>
          <a:xfrm>
            <a:off x="1775885" y="0"/>
            <a:ext cx="10416116" cy="6597651"/>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 name="Google Shape;19;p36"/>
          <p:cNvSpPr txBox="1">
            <a:spLocks noGrp="1"/>
          </p:cNvSpPr>
          <p:nvPr>
            <p:ph type="ctrTitle"/>
          </p:nvPr>
        </p:nvSpPr>
        <p:spPr>
          <a:xfrm>
            <a:off x="8540752" y="1048714"/>
            <a:ext cx="3651249" cy="3117849"/>
          </a:xfrm>
          <a:prstGeom prst="rect">
            <a:avLst/>
          </a:prstGeom>
          <a:solidFill>
            <a:schemeClr val="accent1"/>
          </a:solidFill>
          <a:ln>
            <a:noFill/>
          </a:ln>
        </p:spPr>
        <p:txBody>
          <a:bodyPr spcFirstLastPara="1" wrap="square" lIns="216000" tIns="0" rIns="72000" bIns="46800" anchor="ctr" anchorCtr="0">
            <a:normAutofit/>
          </a:bodyPr>
          <a:lstStyle>
            <a:lvl1pPr lvl="0" algn="l">
              <a:lnSpc>
                <a:spcPct val="90000"/>
              </a:lnSpc>
              <a:spcBef>
                <a:spcPts val="0"/>
              </a:spcBef>
              <a:spcAft>
                <a:spcPts val="0"/>
              </a:spcAft>
              <a:buClr>
                <a:schemeClr val="lt1"/>
              </a:buClr>
              <a:buSzPts val="4800"/>
              <a:buFont typeface="Libre Franklin"/>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6"/>
          <p:cNvSpPr txBox="1">
            <a:spLocks noGrp="1"/>
          </p:cNvSpPr>
          <p:nvPr>
            <p:ph type="subTitle" idx="1"/>
          </p:nvPr>
        </p:nvSpPr>
        <p:spPr>
          <a:xfrm>
            <a:off x="6102351" y="4166563"/>
            <a:ext cx="2438400" cy="2091267"/>
          </a:xfrm>
          <a:prstGeom prst="rect">
            <a:avLst/>
          </a:prstGeom>
          <a:solidFill>
            <a:schemeClr val="dk1"/>
          </a:solidFill>
          <a:ln>
            <a:noFill/>
          </a:ln>
        </p:spPr>
        <p:txBody>
          <a:bodyPr spcFirstLastPara="1" wrap="square" lIns="90000" tIns="45700" rIns="91425" bIns="45700" anchor="ctr" anchorCtr="0">
            <a:normAutofit/>
          </a:bodyPr>
          <a:lstStyle>
            <a:lvl1pPr lvl="0" algn="ctr">
              <a:lnSpc>
                <a:spcPct val="90000"/>
              </a:lnSpc>
              <a:spcBef>
                <a:spcPts val="1000"/>
              </a:spcBef>
              <a:spcAft>
                <a:spcPts val="0"/>
              </a:spcAft>
              <a:buSzPts val="1440"/>
              <a:buNone/>
              <a:defRPr sz="16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Clr>
                <a:schemeClr val="dk1"/>
              </a:buClr>
              <a:buSzPts val="162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1" name="Google Shape;21;p36"/>
          <p:cNvPicPr preferRelativeResize="0"/>
          <p:nvPr/>
        </p:nvPicPr>
        <p:blipFill rotWithShape="1">
          <a:blip r:embed="rId3">
            <a:alphaModFix/>
          </a:blip>
          <a:srcRect/>
          <a:stretch/>
        </p:blipFill>
        <p:spPr>
          <a:xfrm>
            <a:off x="110197" y="107045"/>
            <a:ext cx="1567068" cy="678207"/>
          </a:xfrm>
          <a:prstGeom prst="rect">
            <a:avLst/>
          </a:prstGeom>
          <a:noFill/>
          <a:ln>
            <a:noFill/>
          </a:ln>
        </p:spPr>
      </p:pic>
      <p:sp>
        <p:nvSpPr>
          <p:cNvPr id="22" name="Google Shape;22;p36"/>
          <p:cNvSpPr txBox="1">
            <a:spLocks noGrp="1"/>
          </p:cNvSpPr>
          <p:nvPr>
            <p:ph type="body" idx="3"/>
          </p:nvPr>
        </p:nvSpPr>
        <p:spPr>
          <a:xfrm>
            <a:off x="8534400" y="6244168"/>
            <a:ext cx="2438400" cy="613833"/>
          </a:xfrm>
          <a:prstGeom prst="rect">
            <a:avLst/>
          </a:prstGeom>
          <a:solidFill>
            <a:schemeClr val="lt1"/>
          </a:solidFill>
          <a:ln>
            <a:noFill/>
          </a:ln>
        </p:spPr>
        <p:txBody>
          <a:bodyPr spcFirstLastPara="1" wrap="square" lIns="90000" tIns="45700" rIns="91425" bIns="45700" anchor="ctr" anchorCtr="0">
            <a:noAutofit/>
          </a:bodyPr>
          <a:lstStyle>
            <a:lvl1pPr marL="457200" lvl="0" indent="-228600" algn="ctr">
              <a:lnSpc>
                <a:spcPct val="90000"/>
              </a:lnSpc>
              <a:spcBef>
                <a:spcPts val="1000"/>
              </a:spcBef>
              <a:spcAft>
                <a:spcPts val="0"/>
              </a:spcAft>
              <a:buSzPts val="1320"/>
              <a:buNone/>
              <a:defRPr sz="1467"/>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 name="Google Shape;23;p36"/>
          <p:cNvPicPr preferRelativeResize="0"/>
          <p:nvPr/>
        </p:nvPicPr>
        <p:blipFill rotWithShape="1">
          <a:blip r:embed="rId4">
            <a:alphaModFix/>
          </a:blip>
          <a:srcRect/>
          <a:stretch/>
        </p:blipFill>
        <p:spPr>
          <a:xfrm>
            <a:off x="174675" y="6390510"/>
            <a:ext cx="770371" cy="321145"/>
          </a:xfrm>
          <a:prstGeom prst="rect">
            <a:avLst/>
          </a:prstGeom>
          <a:noFill/>
          <a:ln>
            <a:noFill/>
          </a:ln>
        </p:spPr>
      </p:pic>
      <p:sp>
        <p:nvSpPr>
          <p:cNvPr id="2" name="hlSlideMaster.Diapositive de titreHeader" descr=".">
            <a:extLst>
              <a:ext uri="{FF2B5EF4-FFF2-40B4-BE49-F238E27FC236}">
                <a16:creationId xmlns:a16="http://schemas.microsoft.com/office/drawing/2014/main" id="{3F5709BE-2107-4F73-AF34-2B49C2D5BED6}"/>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Diapositive de titreFooter" descr=".">
            <a:extLst>
              <a:ext uri="{FF2B5EF4-FFF2-40B4-BE49-F238E27FC236}">
                <a16:creationId xmlns:a16="http://schemas.microsoft.com/office/drawing/2014/main" id="{4B219294-1AE2-4B89-A65B-8C63B88A8BEF}"/>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4" orient="horz" pos="123">
          <p15:clr>
            <a:srgbClr val="FBAE40"/>
          </p15:clr>
        </p15:guide>
        <p15:guide id="5" orient="horz" pos="3117">
          <p15:clr>
            <a:srgbClr val="FBAE40"/>
          </p15:clr>
        </p15:guide>
        <p15:guide id="6" pos="83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bg1"/>
                </a:solidFill>
                <a:latin typeface="Microsoft YaHei"/>
                <a:cs typeface="Microsoft YaHe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969492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24"/>
        <p:cNvGrpSpPr/>
        <p:nvPr/>
      </p:nvGrpSpPr>
      <p:grpSpPr>
        <a:xfrm>
          <a:off x="0" y="0"/>
          <a:ext cx="0" cy="0"/>
          <a:chOff x="0" y="0"/>
          <a:chExt cx="0" cy="0"/>
        </a:xfrm>
      </p:grpSpPr>
      <p:sp>
        <p:nvSpPr>
          <p:cNvPr id="25" name="Google Shape;25;p42"/>
          <p:cNvSpPr txBox="1">
            <a:spLocks noGrp="1"/>
          </p:cNvSpPr>
          <p:nvPr>
            <p:ph type="body" idx="1"/>
          </p:nvPr>
        </p:nvSpPr>
        <p:spPr>
          <a:xfrm>
            <a:off x="1206501" y="2084917"/>
            <a:ext cx="10301817" cy="4515696"/>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1000"/>
              </a:spcBef>
              <a:spcAft>
                <a:spcPts val="0"/>
              </a:spcAft>
              <a:buSzPts val="1620"/>
              <a:buChar char="▪"/>
              <a:defRPr/>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42"/>
          <p:cNvSpPr txBox="1">
            <a:spLocks noGrp="1"/>
          </p:cNvSpPr>
          <p:nvPr>
            <p:ph type="title"/>
          </p:nvPr>
        </p:nvSpPr>
        <p:spPr>
          <a:xfrm>
            <a:off x="1206501" y="174710"/>
            <a:ext cx="4889500" cy="1430337"/>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2"/>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8" name="Google Shape;28;p42"/>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2"/>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sp>
        <p:nvSpPr>
          <p:cNvPr id="2" name="hlSlideMaster.Titre et contenuHeader" descr=".">
            <a:extLst>
              <a:ext uri="{FF2B5EF4-FFF2-40B4-BE49-F238E27FC236}">
                <a16:creationId xmlns:a16="http://schemas.microsoft.com/office/drawing/2014/main" id="{1E03F362-4031-4F1D-91FF-8170E34C0587}"/>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Titre et contenuFooter" descr=".">
            <a:extLst>
              <a:ext uri="{FF2B5EF4-FFF2-40B4-BE49-F238E27FC236}">
                <a16:creationId xmlns:a16="http://schemas.microsoft.com/office/drawing/2014/main" id="{7DFCA36A-795E-4CBB-A938-EF85DBEEADBA}"/>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1_Diapositive de titre">
  <p:cSld name="1_Diapositive de titre">
    <p:spTree>
      <p:nvGrpSpPr>
        <p:cNvPr id="1" name="Shape 43"/>
        <p:cNvGrpSpPr/>
        <p:nvPr/>
      </p:nvGrpSpPr>
      <p:grpSpPr>
        <a:xfrm>
          <a:off x="0" y="0"/>
          <a:ext cx="0" cy="0"/>
          <a:chOff x="0" y="0"/>
          <a:chExt cx="0" cy="0"/>
        </a:xfrm>
      </p:grpSpPr>
      <p:sp>
        <p:nvSpPr>
          <p:cNvPr id="44" name="Google Shape;44;p49"/>
          <p:cNvSpPr>
            <a:spLocks noGrp="1"/>
          </p:cNvSpPr>
          <p:nvPr>
            <p:ph type="pic" idx="2"/>
          </p:nvPr>
        </p:nvSpPr>
        <p:spPr>
          <a:xfrm>
            <a:off x="1775885" y="613251"/>
            <a:ext cx="10416116" cy="6244749"/>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5" name="Google Shape;45;p49"/>
          <p:cNvSpPr txBox="1">
            <a:spLocks noGrp="1"/>
          </p:cNvSpPr>
          <p:nvPr>
            <p:ph type="ctrTitle"/>
          </p:nvPr>
        </p:nvSpPr>
        <p:spPr>
          <a:xfrm>
            <a:off x="8540752" y="1048714"/>
            <a:ext cx="3651249" cy="3117849"/>
          </a:xfrm>
          <a:prstGeom prst="rect">
            <a:avLst/>
          </a:prstGeom>
          <a:solidFill>
            <a:schemeClr val="accent1"/>
          </a:solidFill>
          <a:ln>
            <a:noFill/>
          </a:ln>
        </p:spPr>
        <p:txBody>
          <a:bodyPr spcFirstLastPara="1" wrap="square" lIns="216000" tIns="0" rIns="72000" bIns="46800" anchor="ctr" anchorCtr="0">
            <a:normAutofit/>
          </a:bodyPr>
          <a:lstStyle>
            <a:lvl1pPr lvl="0" algn="l">
              <a:lnSpc>
                <a:spcPct val="90000"/>
              </a:lnSpc>
              <a:spcBef>
                <a:spcPts val="0"/>
              </a:spcBef>
              <a:spcAft>
                <a:spcPts val="0"/>
              </a:spcAft>
              <a:buClr>
                <a:schemeClr val="lt1"/>
              </a:buClr>
              <a:buSzPts val="4800"/>
              <a:buFont typeface="Libre Franklin"/>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9"/>
          <p:cNvSpPr txBox="1">
            <a:spLocks noGrp="1"/>
          </p:cNvSpPr>
          <p:nvPr>
            <p:ph type="subTitle" idx="1"/>
          </p:nvPr>
        </p:nvSpPr>
        <p:spPr>
          <a:xfrm>
            <a:off x="6102351" y="4166563"/>
            <a:ext cx="2438400" cy="2091267"/>
          </a:xfrm>
          <a:prstGeom prst="rect">
            <a:avLst/>
          </a:prstGeom>
          <a:solidFill>
            <a:schemeClr val="dk1"/>
          </a:solidFill>
          <a:ln>
            <a:noFill/>
          </a:ln>
        </p:spPr>
        <p:txBody>
          <a:bodyPr spcFirstLastPara="1" wrap="square" lIns="90000" tIns="45700" rIns="91425" bIns="45700" anchor="ctr" anchorCtr="0">
            <a:normAutofit/>
          </a:bodyPr>
          <a:lstStyle>
            <a:lvl1pPr lvl="0" algn="ctr">
              <a:lnSpc>
                <a:spcPct val="90000"/>
              </a:lnSpc>
              <a:spcBef>
                <a:spcPts val="1000"/>
              </a:spcBef>
              <a:spcAft>
                <a:spcPts val="0"/>
              </a:spcAft>
              <a:buSzPts val="1440"/>
              <a:buNone/>
              <a:defRPr sz="16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Clr>
                <a:schemeClr val="dk1"/>
              </a:buClr>
              <a:buSzPts val="162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7" name="Google Shape;47;p49"/>
          <p:cNvPicPr preferRelativeResize="0"/>
          <p:nvPr/>
        </p:nvPicPr>
        <p:blipFill rotWithShape="1">
          <a:blip r:embed="rId2">
            <a:alphaModFix/>
          </a:blip>
          <a:srcRect/>
          <a:stretch/>
        </p:blipFill>
        <p:spPr>
          <a:xfrm>
            <a:off x="110197" y="107045"/>
            <a:ext cx="1567068" cy="678207"/>
          </a:xfrm>
          <a:prstGeom prst="rect">
            <a:avLst/>
          </a:prstGeom>
          <a:noFill/>
          <a:ln>
            <a:noFill/>
          </a:ln>
        </p:spPr>
      </p:pic>
      <p:sp>
        <p:nvSpPr>
          <p:cNvPr id="48" name="Google Shape;48;p49"/>
          <p:cNvSpPr txBox="1">
            <a:spLocks noGrp="1"/>
          </p:cNvSpPr>
          <p:nvPr>
            <p:ph type="body" idx="3"/>
          </p:nvPr>
        </p:nvSpPr>
        <p:spPr>
          <a:xfrm>
            <a:off x="8534400" y="6244168"/>
            <a:ext cx="2438400" cy="613833"/>
          </a:xfrm>
          <a:prstGeom prst="rect">
            <a:avLst/>
          </a:prstGeom>
          <a:solidFill>
            <a:schemeClr val="lt1"/>
          </a:solidFill>
          <a:ln>
            <a:noFill/>
          </a:ln>
        </p:spPr>
        <p:txBody>
          <a:bodyPr spcFirstLastPara="1" wrap="square" lIns="90000" tIns="45700" rIns="91425" bIns="45700" anchor="ctr" anchorCtr="0">
            <a:noAutofit/>
          </a:bodyPr>
          <a:lstStyle>
            <a:lvl1pPr marL="457200" lvl="0" indent="-228600" algn="ctr">
              <a:lnSpc>
                <a:spcPct val="90000"/>
              </a:lnSpc>
              <a:spcBef>
                <a:spcPts val="1000"/>
              </a:spcBef>
              <a:spcAft>
                <a:spcPts val="0"/>
              </a:spcAft>
              <a:buSzPts val="1320"/>
              <a:buNone/>
              <a:defRPr sz="1467"/>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9" name="Google Shape;49;p49"/>
          <p:cNvPicPr preferRelativeResize="0"/>
          <p:nvPr/>
        </p:nvPicPr>
        <p:blipFill rotWithShape="1">
          <a:blip r:embed="rId3">
            <a:alphaModFix/>
          </a:blip>
          <a:srcRect/>
          <a:stretch/>
        </p:blipFill>
        <p:spPr>
          <a:xfrm>
            <a:off x="174675" y="6390510"/>
            <a:ext cx="770371" cy="321145"/>
          </a:xfrm>
          <a:prstGeom prst="rect">
            <a:avLst/>
          </a:prstGeom>
          <a:noFill/>
          <a:ln>
            <a:noFill/>
          </a:ln>
        </p:spPr>
      </p:pic>
      <p:sp>
        <p:nvSpPr>
          <p:cNvPr id="2" name="hlSlideMaster.1_Diapositive de titreHeader" descr=".">
            <a:extLst>
              <a:ext uri="{FF2B5EF4-FFF2-40B4-BE49-F238E27FC236}">
                <a16:creationId xmlns:a16="http://schemas.microsoft.com/office/drawing/2014/main" id="{2A80964E-047E-4DEF-A1E2-36000280BB5D}"/>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1_Diapositive de titreFooter" descr=".">
            <a:extLst>
              <a:ext uri="{FF2B5EF4-FFF2-40B4-BE49-F238E27FC236}">
                <a16:creationId xmlns:a16="http://schemas.microsoft.com/office/drawing/2014/main" id="{1CED6516-78AB-4A0E-BF08-05696DBDFC31}"/>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4" orient="horz" pos="123">
          <p15:clr>
            <a:srgbClr val="FBAE40"/>
          </p15:clr>
        </p15:guide>
        <p15:guide id="5" orient="horz" pos="3117">
          <p15:clr>
            <a:srgbClr val="FBAE40"/>
          </p15:clr>
        </p15:guide>
        <p15:guide id="6" pos="83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de section">
  <p:cSld name="Titre de section">
    <p:spTree>
      <p:nvGrpSpPr>
        <p:cNvPr id="1" name="Shape 50"/>
        <p:cNvGrpSpPr/>
        <p:nvPr/>
      </p:nvGrpSpPr>
      <p:grpSpPr>
        <a:xfrm>
          <a:off x="0" y="0"/>
          <a:ext cx="0" cy="0"/>
          <a:chOff x="0" y="0"/>
          <a:chExt cx="0" cy="0"/>
        </a:xfrm>
      </p:grpSpPr>
      <p:sp>
        <p:nvSpPr>
          <p:cNvPr id="51" name="Google Shape;51;p50"/>
          <p:cNvSpPr/>
          <p:nvPr/>
        </p:nvSpPr>
        <p:spPr>
          <a:xfrm>
            <a:off x="6096000" y="0"/>
            <a:ext cx="6096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52" name="Google Shape;52;p50"/>
          <p:cNvSpPr txBox="1">
            <a:spLocks noGrp="1"/>
          </p:cNvSpPr>
          <p:nvPr>
            <p:ph type="title"/>
          </p:nvPr>
        </p:nvSpPr>
        <p:spPr>
          <a:xfrm>
            <a:off x="6096000" y="1037168"/>
            <a:ext cx="5411893" cy="2391833"/>
          </a:xfrm>
          <a:prstGeom prst="rect">
            <a:avLst/>
          </a:prstGeom>
          <a:noFill/>
          <a:ln>
            <a:noFill/>
          </a:ln>
        </p:spPr>
        <p:txBody>
          <a:bodyPr spcFirstLastPara="1" wrap="square" lIns="180000" tIns="0" rIns="72000" bIns="46800" anchor="ctr" anchorCtr="0">
            <a:normAutofit/>
          </a:bodyPr>
          <a:lstStyle>
            <a:lvl1pPr lvl="0" algn="l">
              <a:lnSpc>
                <a:spcPct val="90000"/>
              </a:lnSpc>
              <a:spcBef>
                <a:spcPts val="0"/>
              </a:spcBef>
              <a:spcAft>
                <a:spcPts val="0"/>
              </a:spcAft>
              <a:buClr>
                <a:schemeClr val="lt1"/>
              </a:buClr>
              <a:buSzPts val="4267"/>
              <a:buFont typeface="Libre Franklin"/>
              <a:buNone/>
              <a:defRPr sz="4267">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0"/>
          <p:cNvSpPr txBox="1">
            <a:spLocks noGrp="1"/>
          </p:cNvSpPr>
          <p:nvPr>
            <p:ph type="body" idx="1"/>
          </p:nvPr>
        </p:nvSpPr>
        <p:spPr>
          <a:xfrm>
            <a:off x="6096000" y="3429000"/>
            <a:ext cx="5411893" cy="2875344"/>
          </a:xfrm>
          <a:prstGeom prst="rect">
            <a:avLst/>
          </a:prstGeom>
          <a:noFill/>
          <a:ln>
            <a:noFill/>
          </a:ln>
        </p:spPr>
        <p:txBody>
          <a:bodyPr spcFirstLastPara="1" wrap="square" lIns="180000" tIns="45700" rIns="91425" bIns="45700" anchor="t" anchorCtr="0">
            <a:normAutofit/>
          </a:bodyPr>
          <a:lstStyle>
            <a:lvl1pPr marL="457200" lvl="0" indent="-228600" algn="l">
              <a:lnSpc>
                <a:spcPct val="90000"/>
              </a:lnSpc>
              <a:spcBef>
                <a:spcPts val="1000"/>
              </a:spcBef>
              <a:spcAft>
                <a:spcPts val="0"/>
              </a:spcAft>
              <a:buSzPts val="2160"/>
              <a:buNone/>
              <a:defRPr sz="2400">
                <a:solidFill>
                  <a:schemeClr val="lt1"/>
                </a:solidFill>
              </a:defRPr>
            </a:lvl1pPr>
            <a:lvl2pPr marL="914400" lvl="1" indent="-228600" algn="l">
              <a:lnSpc>
                <a:spcPct val="90000"/>
              </a:lnSpc>
              <a:spcBef>
                <a:spcPts val="500"/>
              </a:spcBef>
              <a:spcAft>
                <a:spcPts val="0"/>
              </a:spcAft>
              <a:buSzPts val="2000"/>
              <a:buNone/>
              <a:defRPr sz="2000">
                <a:solidFill>
                  <a:srgbClr val="918F8F"/>
                </a:solidFill>
              </a:defRPr>
            </a:lvl2pPr>
            <a:lvl3pPr marL="1371600" lvl="2" indent="-228600" algn="l">
              <a:lnSpc>
                <a:spcPct val="90000"/>
              </a:lnSpc>
              <a:spcBef>
                <a:spcPts val="500"/>
              </a:spcBef>
              <a:spcAft>
                <a:spcPts val="0"/>
              </a:spcAft>
              <a:buClr>
                <a:srgbClr val="918F8F"/>
              </a:buClr>
              <a:buSzPts val="1620"/>
              <a:buNone/>
              <a:defRPr sz="1800">
                <a:solidFill>
                  <a:srgbClr val="918F8F"/>
                </a:solidFill>
              </a:defRPr>
            </a:lvl3pPr>
            <a:lvl4pPr marL="1828800" lvl="3" indent="-228600" algn="l">
              <a:lnSpc>
                <a:spcPct val="90000"/>
              </a:lnSpc>
              <a:spcBef>
                <a:spcPts val="500"/>
              </a:spcBef>
              <a:spcAft>
                <a:spcPts val="0"/>
              </a:spcAft>
              <a:buClr>
                <a:srgbClr val="918F8F"/>
              </a:buClr>
              <a:buSzPts val="1600"/>
              <a:buNone/>
              <a:defRPr sz="1600">
                <a:solidFill>
                  <a:srgbClr val="918F8F"/>
                </a:solidFill>
              </a:defRPr>
            </a:lvl4pPr>
            <a:lvl5pPr marL="2286000" lvl="4" indent="-228600" algn="l">
              <a:lnSpc>
                <a:spcPct val="90000"/>
              </a:lnSpc>
              <a:spcBef>
                <a:spcPts val="500"/>
              </a:spcBef>
              <a:spcAft>
                <a:spcPts val="0"/>
              </a:spcAft>
              <a:buClr>
                <a:srgbClr val="918F8F"/>
              </a:buClr>
              <a:buSzPts val="1600"/>
              <a:buNone/>
              <a:defRPr sz="1600">
                <a:solidFill>
                  <a:srgbClr val="918F8F"/>
                </a:solidFill>
              </a:defRPr>
            </a:lvl5pPr>
            <a:lvl6pPr marL="2743200" lvl="5" indent="-228600" algn="l">
              <a:lnSpc>
                <a:spcPct val="90000"/>
              </a:lnSpc>
              <a:spcBef>
                <a:spcPts val="500"/>
              </a:spcBef>
              <a:spcAft>
                <a:spcPts val="0"/>
              </a:spcAft>
              <a:buClr>
                <a:srgbClr val="918F8F"/>
              </a:buClr>
              <a:buSzPts val="1600"/>
              <a:buNone/>
              <a:defRPr sz="1600">
                <a:solidFill>
                  <a:srgbClr val="918F8F"/>
                </a:solidFill>
              </a:defRPr>
            </a:lvl6pPr>
            <a:lvl7pPr marL="3200400" lvl="6" indent="-228600" algn="l">
              <a:lnSpc>
                <a:spcPct val="90000"/>
              </a:lnSpc>
              <a:spcBef>
                <a:spcPts val="500"/>
              </a:spcBef>
              <a:spcAft>
                <a:spcPts val="0"/>
              </a:spcAft>
              <a:buClr>
                <a:srgbClr val="918F8F"/>
              </a:buClr>
              <a:buSzPts val="1600"/>
              <a:buNone/>
              <a:defRPr sz="1600">
                <a:solidFill>
                  <a:srgbClr val="918F8F"/>
                </a:solidFill>
              </a:defRPr>
            </a:lvl7pPr>
            <a:lvl8pPr marL="3657600" lvl="7" indent="-228600" algn="l">
              <a:lnSpc>
                <a:spcPct val="90000"/>
              </a:lnSpc>
              <a:spcBef>
                <a:spcPts val="500"/>
              </a:spcBef>
              <a:spcAft>
                <a:spcPts val="0"/>
              </a:spcAft>
              <a:buClr>
                <a:srgbClr val="918F8F"/>
              </a:buClr>
              <a:buSzPts val="1600"/>
              <a:buNone/>
              <a:defRPr sz="1600">
                <a:solidFill>
                  <a:srgbClr val="918F8F"/>
                </a:solidFill>
              </a:defRPr>
            </a:lvl8pPr>
            <a:lvl9pPr marL="4114800" lvl="8" indent="-228600" algn="l">
              <a:lnSpc>
                <a:spcPct val="90000"/>
              </a:lnSpc>
              <a:spcBef>
                <a:spcPts val="500"/>
              </a:spcBef>
              <a:spcAft>
                <a:spcPts val="0"/>
              </a:spcAft>
              <a:buClr>
                <a:srgbClr val="918F8F"/>
              </a:buClr>
              <a:buSzPts val="1600"/>
              <a:buNone/>
              <a:defRPr sz="1600">
                <a:solidFill>
                  <a:srgbClr val="918F8F"/>
                </a:solidFill>
              </a:defRPr>
            </a:lvl9pPr>
          </a:lstStyle>
          <a:p>
            <a:endParaRPr/>
          </a:p>
        </p:txBody>
      </p:sp>
      <p:sp>
        <p:nvSpPr>
          <p:cNvPr id="54" name="Google Shape;54;p50"/>
          <p:cNvSpPr>
            <a:spLocks noGrp="1"/>
          </p:cNvSpPr>
          <p:nvPr>
            <p:ph type="pic" idx="2"/>
          </p:nvPr>
        </p:nvSpPr>
        <p:spPr>
          <a:xfrm>
            <a:off x="1206501" y="0"/>
            <a:ext cx="4889500" cy="6858000"/>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5" name="Google Shape;55;p50"/>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6" name="Google Shape;56;p50"/>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50"/>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sp>
        <p:nvSpPr>
          <p:cNvPr id="2" name="hlSlideMaster.Titre de sectionHeader" descr=".">
            <a:extLst>
              <a:ext uri="{FF2B5EF4-FFF2-40B4-BE49-F238E27FC236}">
                <a16:creationId xmlns:a16="http://schemas.microsoft.com/office/drawing/2014/main" id="{4BDC503F-B147-4E7C-9E8D-7B7DC55EEBAE}"/>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Titre de sectionFooter" descr=".">
            <a:extLst>
              <a:ext uri="{FF2B5EF4-FFF2-40B4-BE49-F238E27FC236}">
                <a16:creationId xmlns:a16="http://schemas.microsoft.com/office/drawing/2014/main" id="{F6E7DB05-BC11-400E-915E-5D40A17638EB}"/>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re et contenu">
  <p:cSld name="2_Titre et contenu">
    <p:spTree>
      <p:nvGrpSpPr>
        <p:cNvPr id="1" name="Shape 66"/>
        <p:cNvGrpSpPr/>
        <p:nvPr/>
      </p:nvGrpSpPr>
      <p:grpSpPr>
        <a:xfrm>
          <a:off x="0" y="0"/>
          <a:ext cx="0" cy="0"/>
          <a:chOff x="0" y="0"/>
          <a:chExt cx="0" cy="0"/>
        </a:xfrm>
      </p:grpSpPr>
      <p:sp>
        <p:nvSpPr>
          <p:cNvPr id="67" name="Google Shape;67;p54"/>
          <p:cNvSpPr>
            <a:spLocks noGrp="1"/>
          </p:cNvSpPr>
          <p:nvPr>
            <p:ph type="pic" idx="2"/>
          </p:nvPr>
        </p:nvSpPr>
        <p:spPr>
          <a:xfrm>
            <a:off x="1206500" y="0"/>
            <a:ext cx="4193117" cy="6858000"/>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8" name="Google Shape;68;p54"/>
          <p:cNvSpPr txBox="1">
            <a:spLocks noGrp="1"/>
          </p:cNvSpPr>
          <p:nvPr>
            <p:ph type="body" idx="1"/>
          </p:nvPr>
        </p:nvSpPr>
        <p:spPr>
          <a:xfrm>
            <a:off x="5399194" y="2084917"/>
            <a:ext cx="6108700" cy="4515696"/>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1000"/>
              </a:spcBef>
              <a:spcAft>
                <a:spcPts val="0"/>
              </a:spcAft>
              <a:buSzPts val="1620"/>
              <a:buChar char="▪"/>
              <a:defRPr/>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54"/>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0" name="Google Shape;70;p54"/>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54"/>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sp>
        <p:nvSpPr>
          <p:cNvPr id="72" name="Google Shape;72;p54"/>
          <p:cNvSpPr txBox="1">
            <a:spLocks noGrp="1"/>
          </p:cNvSpPr>
          <p:nvPr>
            <p:ph type="title"/>
          </p:nvPr>
        </p:nvSpPr>
        <p:spPr>
          <a:xfrm>
            <a:off x="1206502" y="174710"/>
            <a:ext cx="4192693" cy="1430337"/>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 name="hlSlideMaster.2_Titre et contenuHeader" descr=".">
            <a:extLst>
              <a:ext uri="{FF2B5EF4-FFF2-40B4-BE49-F238E27FC236}">
                <a16:creationId xmlns:a16="http://schemas.microsoft.com/office/drawing/2014/main" id="{F1A5410D-ED25-4BFD-817D-C39B40F01BC0}"/>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2_Titre et contenuFooter" descr=".">
            <a:extLst>
              <a:ext uri="{FF2B5EF4-FFF2-40B4-BE49-F238E27FC236}">
                <a16:creationId xmlns:a16="http://schemas.microsoft.com/office/drawing/2014/main" id="{CFAAFB5A-0208-4159-A6B5-0B2EFF176743}"/>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Titre et contenu">
  <p:cSld name="3_Titre et contenu">
    <p:spTree>
      <p:nvGrpSpPr>
        <p:cNvPr id="1" name="Shape 73"/>
        <p:cNvGrpSpPr/>
        <p:nvPr/>
      </p:nvGrpSpPr>
      <p:grpSpPr>
        <a:xfrm>
          <a:off x="0" y="0"/>
          <a:ext cx="0" cy="0"/>
          <a:chOff x="0" y="0"/>
          <a:chExt cx="0" cy="0"/>
        </a:xfrm>
      </p:grpSpPr>
      <p:sp>
        <p:nvSpPr>
          <p:cNvPr id="74" name="Google Shape;74;p56"/>
          <p:cNvSpPr>
            <a:spLocks noGrp="1"/>
          </p:cNvSpPr>
          <p:nvPr>
            <p:ph type="pic" idx="2"/>
          </p:nvPr>
        </p:nvSpPr>
        <p:spPr>
          <a:xfrm>
            <a:off x="1206500" y="2084917"/>
            <a:ext cx="4193117" cy="4773083"/>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5" name="Google Shape;75;p56"/>
          <p:cNvSpPr txBox="1">
            <a:spLocks noGrp="1"/>
          </p:cNvSpPr>
          <p:nvPr>
            <p:ph type="body" idx="1"/>
          </p:nvPr>
        </p:nvSpPr>
        <p:spPr>
          <a:xfrm>
            <a:off x="5399194" y="2084917"/>
            <a:ext cx="6108700" cy="4515696"/>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1000"/>
              </a:spcBef>
              <a:spcAft>
                <a:spcPts val="0"/>
              </a:spcAft>
              <a:buSzPts val="1620"/>
              <a:buChar char="▪"/>
              <a:defRPr/>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56"/>
          <p:cNvSpPr txBox="1">
            <a:spLocks noGrp="1"/>
          </p:cNvSpPr>
          <p:nvPr>
            <p:ph type="title"/>
          </p:nvPr>
        </p:nvSpPr>
        <p:spPr>
          <a:xfrm>
            <a:off x="1206501" y="174710"/>
            <a:ext cx="4889500" cy="1430337"/>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56"/>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8" name="Google Shape;78;p56"/>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56"/>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sp>
        <p:nvSpPr>
          <p:cNvPr id="2" name="hlSlideMaster.3_Titre et contenuHeader" descr=".">
            <a:extLst>
              <a:ext uri="{FF2B5EF4-FFF2-40B4-BE49-F238E27FC236}">
                <a16:creationId xmlns:a16="http://schemas.microsoft.com/office/drawing/2014/main" id="{83AC7396-B80F-43CA-A0AF-BC014EAA14F9}"/>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3_Titre et contenuFooter" descr=".">
            <a:extLst>
              <a:ext uri="{FF2B5EF4-FFF2-40B4-BE49-F238E27FC236}">
                <a16:creationId xmlns:a16="http://schemas.microsoft.com/office/drawing/2014/main" id="{4CFAB15A-1BFB-43F1-B9D7-C23DFCAC2B10}"/>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itre seul">
  <p:cSld name="2_Titre seul">
    <p:spTree>
      <p:nvGrpSpPr>
        <p:cNvPr id="1" name="Shape 91"/>
        <p:cNvGrpSpPr/>
        <p:nvPr/>
      </p:nvGrpSpPr>
      <p:grpSpPr>
        <a:xfrm>
          <a:off x="0" y="0"/>
          <a:ext cx="0" cy="0"/>
          <a:chOff x="0" y="0"/>
          <a:chExt cx="0" cy="0"/>
        </a:xfrm>
      </p:grpSpPr>
      <p:sp>
        <p:nvSpPr>
          <p:cNvPr id="92" name="Google Shape;92;p59"/>
          <p:cNvSpPr>
            <a:spLocks noGrp="1"/>
          </p:cNvSpPr>
          <p:nvPr>
            <p:ph type="pic" idx="2"/>
          </p:nvPr>
        </p:nvSpPr>
        <p:spPr>
          <a:xfrm>
            <a:off x="1206501" y="0"/>
            <a:ext cx="10301817" cy="6858000"/>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3" name="Google Shape;93;p59"/>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4" name="Google Shape;94;p59"/>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59"/>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sp>
        <p:nvSpPr>
          <p:cNvPr id="2" name="hlSlideMaster.2_Titre seulHeader" descr=".">
            <a:extLst>
              <a:ext uri="{FF2B5EF4-FFF2-40B4-BE49-F238E27FC236}">
                <a16:creationId xmlns:a16="http://schemas.microsoft.com/office/drawing/2014/main" id="{CE6173D0-3076-4E94-97C5-A0A327C09B57}"/>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2_Titre seulFooter" descr=".">
            <a:extLst>
              <a:ext uri="{FF2B5EF4-FFF2-40B4-BE49-F238E27FC236}">
                <a16:creationId xmlns:a16="http://schemas.microsoft.com/office/drawing/2014/main" id="{A18C0893-1A2F-4ECD-88C1-88B00858FF99}"/>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re seul">
  <p:cSld name="3_Titre seul">
    <p:spTree>
      <p:nvGrpSpPr>
        <p:cNvPr id="1" name="Shape 96"/>
        <p:cNvGrpSpPr/>
        <p:nvPr/>
      </p:nvGrpSpPr>
      <p:grpSpPr>
        <a:xfrm>
          <a:off x="0" y="0"/>
          <a:ext cx="0" cy="0"/>
          <a:chOff x="0" y="0"/>
          <a:chExt cx="0" cy="0"/>
        </a:xfrm>
      </p:grpSpPr>
      <p:sp>
        <p:nvSpPr>
          <p:cNvPr id="97" name="Google Shape;97;p60"/>
          <p:cNvSpPr>
            <a:spLocks noGrp="1"/>
          </p:cNvSpPr>
          <p:nvPr>
            <p:ph type="pic" idx="2"/>
          </p:nvPr>
        </p:nvSpPr>
        <p:spPr>
          <a:xfrm>
            <a:off x="1206501" y="4152899"/>
            <a:ext cx="10985500" cy="2705100"/>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8" name="Google Shape;98;p60"/>
          <p:cNvSpPr txBox="1">
            <a:spLocks noGrp="1"/>
          </p:cNvSpPr>
          <p:nvPr>
            <p:ph type="body" idx="1"/>
          </p:nvPr>
        </p:nvSpPr>
        <p:spPr>
          <a:xfrm>
            <a:off x="1206500" y="2084918"/>
            <a:ext cx="10195984" cy="1915583"/>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1000"/>
              </a:spcBef>
              <a:spcAft>
                <a:spcPts val="0"/>
              </a:spcAft>
              <a:buSzPts val="1620"/>
              <a:buChar char="▪"/>
              <a:defRPr/>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60"/>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0" name="Google Shape;100;p60"/>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60"/>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sp>
        <p:nvSpPr>
          <p:cNvPr id="102" name="Google Shape;102;p60"/>
          <p:cNvSpPr txBox="1">
            <a:spLocks noGrp="1"/>
          </p:cNvSpPr>
          <p:nvPr>
            <p:ph type="title"/>
          </p:nvPr>
        </p:nvSpPr>
        <p:spPr>
          <a:xfrm>
            <a:off x="1206501" y="174710"/>
            <a:ext cx="4889500" cy="1430337"/>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 name="hlSlideMaster.3_Titre seulHeader" descr=".">
            <a:extLst>
              <a:ext uri="{FF2B5EF4-FFF2-40B4-BE49-F238E27FC236}">
                <a16:creationId xmlns:a16="http://schemas.microsoft.com/office/drawing/2014/main" id="{56204121-397F-43FD-9022-3655797C8DE1}"/>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3_Titre seulFooter" descr=".">
            <a:extLst>
              <a:ext uri="{FF2B5EF4-FFF2-40B4-BE49-F238E27FC236}">
                <a16:creationId xmlns:a16="http://schemas.microsoft.com/office/drawing/2014/main" id="{9D7F8BB0-905A-44DE-9E3D-CA35FC58B62D}"/>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977" y="2024064"/>
            <a:ext cx="11542458"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7" name="Titel 6"/>
          <p:cNvSpPr>
            <a:spLocks noGrp="1"/>
          </p:cNvSpPr>
          <p:nvPr>
            <p:ph type="title" hasCustomPrompt="1"/>
          </p:nvPr>
        </p:nvSpPr>
        <p:spPr>
          <a:xfrm>
            <a:off x="323977" y="620714"/>
            <a:ext cx="11542458" cy="972000"/>
          </a:xfrm>
          <a:solidFill>
            <a:schemeClr val="bg1"/>
          </a:solidFill>
        </p:spPr>
        <p:txBody>
          <a:bodyPr/>
          <a:lstStyle>
            <a:lvl1pPr>
              <a:defRPr/>
            </a:lvl1pPr>
          </a:lstStyle>
          <a:p>
            <a:r>
              <a:rPr lang="en-GB" dirty="0"/>
              <a:t>Add title</a:t>
            </a:r>
          </a:p>
        </p:txBody>
      </p:sp>
      <p:sp>
        <p:nvSpPr>
          <p:cNvPr id="2" name="Fußzeilenplatzhalter 4">
            <a:extLst>
              <a:ext uri="{FF2B5EF4-FFF2-40B4-BE49-F238E27FC236}">
                <a16:creationId xmlns:a16="http://schemas.microsoft.com/office/drawing/2014/main" id="{16863C26-A83A-F4C8-D151-7579D186C680}"/>
              </a:ext>
            </a:extLst>
          </p:cNvPr>
          <p:cNvSpPr>
            <a:spLocks noGrp="1"/>
          </p:cNvSpPr>
          <p:nvPr>
            <p:ph type="ftr" sz="quarter" idx="3"/>
          </p:nvPr>
        </p:nvSpPr>
        <p:spPr>
          <a:xfrm>
            <a:off x="5374289" y="6308726"/>
            <a:ext cx="4633693" cy="459776"/>
          </a:xfrm>
          <a:prstGeom prst="rect">
            <a:avLst/>
          </a:prstGeom>
        </p:spPr>
        <p:txBody>
          <a:bodyPr vert="horz" wrap="none" lIns="0" tIns="0" rIns="0" bIns="0" rtlCol="0" anchor="ctr"/>
          <a:lstStyle>
            <a:lvl1pPr algn="r">
              <a:defRPr sz="800">
                <a:solidFill>
                  <a:schemeClr val="tx1"/>
                </a:solidFill>
              </a:defRPr>
            </a:lvl1pPr>
          </a:lstStyle>
          <a:p>
            <a:r>
              <a:rPr lang="en-GB" dirty="0"/>
              <a:t>Lecture Space System Engineering</a:t>
            </a:r>
          </a:p>
        </p:txBody>
      </p:sp>
      <p:sp>
        <p:nvSpPr>
          <p:cNvPr id="4" name="Foliennummernplatzhalter 5">
            <a:extLst>
              <a:ext uri="{FF2B5EF4-FFF2-40B4-BE49-F238E27FC236}">
                <a16:creationId xmlns:a16="http://schemas.microsoft.com/office/drawing/2014/main" id="{905E40E4-5835-73F6-2CC2-4BC9481C6A37}"/>
              </a:ext>
            </a:extLst>
          </p:cNvPr>
          <p:cNvSpPr>
            <a:spLocks noGrp="1"/>
          </p:cNvSpPr>
          <p:nvPr>
            <p:ph type="sldNum" sz="quarter" idx="4"/>
          </p:nvPr>
        </p:nvSpPr>
        <p:spPr>
          <a:xfrm>
            <a:off x="11629448" y="6308726"/>
            <a:ext cx="355600" cy="468312"/>
          </a:xfrm>
          <a:prstGeom prst="rect">
            <a:avLst/>
          </a:prstGeom>
        </p:spPr>
        <p:txBody>
          <a:bodyPr vert="horz" wrap="none" lIns="0" tIns="0" rIns="0" bIns="0" rtlCol="0" anchor="ctr"/>
          <a:lstStyle>
            <a:lvl1pPr algn="ctr">
              <a:defRPr sz="800">
                <a:solidFill>
                  <a:schemeClr val="tx1"/>
                </a:solidFill>
              </a:defRPr>
            </a:lvl1pPr>
          </a:lstStyle>
          <a:p>
            <a:fld id="{6C6AE60A-B69C-4790-82F7-3882EDF23186}" type="slidenum">
              <a:rPr lang="en-GB" smtClean="0"/>
              <a:pPr/>
              <a:t>‹Nr.›</a:t>
            </a:fld>
            <a:endParaRPr lang="en-GB" dirty="0"/>
          </a:p>
        </p:txBody>
      </p:sp>
    </p:spTree>
    <p:extLst>
      <p:ext uri="{BB962C8B-B14F-4D97-AF65-F5344CB8AC3E}">
        <p14:creationId xmlns:p14="http://schemas.microsoft.com/office/powerpoint/2010/main" val="382760709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1206501" y="174710"/>
            <a:ext cx="4889500" cy="1430337"/>
          </a:xfrm>
          <a:prstGeom prst="rect">
            <a:avLst/>
          </a:prstGeom>
          <a:noFill/>
          <a:ln>
            <a:noFill/>
          </a:ln>
        </p:spPr>
        <p:txBody>
          <a:bodyPr spcFirstLastPara="1" wrap="square" lIns="180000" tIns="0" rIns="72000" bIns="46800" anchor="t" anchorCtr="0">
            <a:normAutofit/>
          </a:bodyPr>
          <a:lstStyle>
            <a:lvl1pPr marR="0" lvl="0" algn="l" rtl="0">
              <a:lnSpc>
                <a:spcPct val="90000"/>
              </a:lnSpc>
              <a:spcBef>
                <a:spcPts val="0"/>
              </a:spcBef>
              <a:spcAft>
                <a:spcPts val="0"/>
              </a:spcAft>
              <a:buClr>
                <a:schemeClr val="dk1"/>
              </a:buClr>
              <a:buSzPts val="4267"/>
              <a:buFont typeface="Libre Franklin"/>
              <a:buNone/>
              <a:defRPr sz="4267" b="1"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5"/>
          <p:cNvSpPr txBox="1">
            <a:spLocks noGrp="1"/>
          </p:cNvSpPr>
          <p:nvPr>
            <p:ph type="body" idx="1"/>
          </p:nvPr>
        </p:nvSpPr>
        <p:spPr>
          <a:xfrm>
            <a:off x="1206501" y="2084917"/>
            <a:ext cx="10301817" cy="4515696"/>
          </a:xfrm>
          <a:prstGeom prst="rect">
            <a:avLst/>
          </a:prstGeom>
          <a:noFill/>
          <a:ln>
            <a:noFill/>
          </a:ln>
        </p:spPr>
        <p:txBody>
          <a:bodyPr spcFirstLastPara="1" wrap="square" lIns="180000" tIns="45700" rIns="91425" bIns="45700" anchor="t" anchorCtr="0">
            <a:normAutofit/>
          </a:bodyPr>
          <a:lstStyle>
            <a:lvl1pPr marL="457200" marR="0" lvl="0" indent="-36576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L="914400" marR="0" lvl="1" indent="-364045"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35"/>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33"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35"/>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pic>
        <p:nvPicPr>
          <p:cNvPr id="14" name="Google Shape;14;p35"/>
          <p:cNvPicPr preferRelativeResize="0"/>
          <p:nvPr/>
        </p:nvPicPr>
        <p:blipFill rotWithShape="1">
          <a:blip r:embed="rId12">
            <a:alphaModFix/>
          </a:blip>
          <a:srcRect/>
          <a:stretch/>
        </p:blipFill>
        <p:spPr>
          <a:xfrm>
            <a:off x="173697" y="176445"/>
            <a:ext cx="871936" cy="377363"/>
          </a:xfrm>
          <a:prstGeom prst="rect">
            <a:avLst/>
          </a:prstGeom>
          <a:noFill/>
          <a:ln>
            <a:noFill/>
          </a:ln>
        </p:spPr>
      </p:pic>
      <p:pic>
        <p:nvPicPr>
          <p:cNvPr id="15" name="Google Shape;15;p35"/>
          <p:cNvPicPr preferRelativeResize="0"/>
          <p:nvPr/>
        </p:nvPicPr>
        <p:blipFill rotWithShape="1">
          <a:blip r:embed="rId13">
            <a:alphaModFix/>
          </a:blip>
          <a:srcRect/>
          <a:stretch/>
        </p:blipFill>
        <p:spPr>
          <a:xfrm>
            <a:off x="174675" y="6390510"/>
            <a:ext cx="770371" cy="32114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6" r:id="rId5"/>
    <p:sldLayoutId id="2147483657" r:id="rId6"/>
    <p:sldLayoutId id="2147483660" r:id="rId7"/>
    <p:sldLayoutId id="2147483661" r:id="rId8"/>
    <p:sldLayoutId id="2147483664" r:id="rId9"/>
    <p:sldLayoutId id="214748366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126">
          <p15:clr>
            <a:srgbClr val="F26B43"/>
          </p15:clr>
        </p15:guide>
        <p15:guide id="3" pos="5602">
          <p15:clr>
            <a:srgbClr val="F26B43"/>
          </p15:clr>
        </p15:guide>
        <p15:guide id="4" pos="2880">
          <p15:clr>
            <a:srgbClr val="F26B43"/>
          </p15:clr>
        </p15:guide>
        <p15:guide id="5" orient="horz" pos="123">
          <p15:clr>
            <a:srgbClr val="F26B43"/>
          </p15:clr>
        </p15:guide>
        <p15:guide id="6" orient="horz" pos="3117">
          <p15:clr>
            <a:srgbClr val="F26B43"/>
          </p15:clr>
        </p15:guide>
        <p15:guide id="7" pos="570">
          <p15:clr>
            <a:srgbClr val="F26B43"/>
          </p15:clr>
        </p15:guide>
        <p15:guide id="8" pos="1155">
          <p15:clr>
            <a:srgbClr val="F26B43"/>
          </p15:clr>
        </p15:guide>
        <p15:guide id="9" pos="1728">
          <p15:clr>
            <a:srgbClr val="F26B43"/>
          </p15:clr>
        </p15:guide>
        <p15:guide id="10" pos="2304">
          <p15:clr>
            <a:srgbClr val="F26B43"/>
          </p15:clr>
        </p15:guide>
        <p15:guide id="11" pos="3456">
          <p15:clr>
            <a:srgbClr val="F26B43"/>
          </p15:clr>
        </p15:guide>
        <p15:guide id="12" pos="4035">
          <p15:clr>
            <a:srgbClr val="F26B43"/>
          </p15:clr>
        </p15:guide>
        <p15:guide id="13" pos="4608">
          <p15:clr>
            <a:srgbClr val="F26B43"/>
          </p15:clr>
        </p15:guide>
        <p15:guide id="14" pos="5180">
          <p15:clr>
            <a:srgbClr val="F26B43"/>
          </p15:clr>
        </p15:guide>
        <p15:guide id="15" orient="horz" pos="490">
          <p15:clr>
            <a:srgbClr val="F26B43"/>
          </p15:clr>
        </p15:guide>
        <p15:guide id="16" orient="horz" pos="985">
          <p15:clr>
            <a:srgbClr val="F26B43"/>
          </p15:clr>
        </p15:guide>
        <p15:guide id="17" orient="horz" pos="1475">
          <p15:clr>
            <a:srgbClr val="F26B43"/>
          </p15:clr>
        </p15:guide>
        <p15:guide id="18" orient="horz" pos="1962">
          <p15:clr>
            <a:srgbClr val="F26B43"/>
          </p15:clr>
        </p15:guide>
        <p15:guide id="19" orient="horz" pos="2458">
          <p15:clr>
            <a:srgbClr val="F26B43"/>
          </p15:clr>
        </p15:guide>
        <p15:guide id="20" orient="horz" pos="2950">
          <p15:clr>
            <a:srgbClr val="F26B43"/>
          </p15:clr>
        </p15:guide>
        <p15:guide id="21" pos="5437">
          <p15:clr>
            <a:srgbClr val="F26B43"/>
          </p15:clr>
        </p15:guide>
        <p15:guide id="22" orient="horz">
          <p15:clr>
            <a:srgbClr val="F26B43"/>
          </p15:clr>
        </p15:guide>
        <p15:guide id="23" pos="5760">
          <p15:clr>
            <a:srgbClr val="F26B43"/>
          </p15:clr>
        </p15:guide>
        <p15:guide id="24" orient="horz" pos="3240">
          <p15:clr>
            <a:srgbClr val="F26B43"/>
          </p15:clr>
        </p15:guide>
        <p15:guide id="2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16.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hyperlink" Target="https://en.m.wikipedia.org/wiki/Electric_charges" TargetMode="Externa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hyperlink" Target="https://nebula.esa.int/content/high-altitude-pseudo-satellites-telecommunication-and-complementary-space-applications" TargetMode="Externa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24.tmp"/><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19BDBB3-EFF9-4E35-A2F6-3F735EE57F14}"/>
              </a:ext>
            </a:extLst>
          </p:cNvPr>
          <p:cNvSpPr>
            <a:spLocks noGrp="1"/>
          </p:cNvSpPr>
          <p:nvPr>
            <p:ph type="ctrTitle"/>
          </p:nvPr>
        </p:nvSpPr>
        <p:spPr/>
        <p:txBody>
          <a:bodyPr>
            <a:normAutofit/>
          </a:bodyPr>
          <a:lstStyle/>
          <a:p>
            <a:pPr marL="0" lvl="0" indent="0" rtl="0">
              <a:lnSpc>
                <a:spcPct val="90000"/>
              </a:lnSpc>
              <a:spcBef>
                <a:spcPts val="0"/>
              </a:spcBef>
              <a:spcAft>
                <a:spcPts val="0"/>
              </a:spcAft>
            </a:pPr>
            <a:r>
              <a:rPr lang="en-US" sz="4000" dirty="0"/>
              <a:t>EPFL </a:t>
            </a:r>
            <a:br>
              <a:rPr lang="en-US" sz="4000" dirty="0"/>
            </a:br>
            <a:r>
              <a:rPr lang="en-US" sz="4000" dirty="0"/>
              <a:t>Space Center</a:t>
            </a:r>
            <a:br>
              <a:rPr lang="en-US" sz="4000" dirty="0"/>
            </a:br>
            <a:r>
              <a:rPr lang="en-US" sz="4000" dirty="0" err="1"/>
              <a:t>eSpace</a:t>
            </a:r>
            <a:endParaRPr lang="de-DE" sz="4000" dirty="0"/>
          </a:p>
        </p:txBody>
      </p:sp>
      <p:sp>
        <p:nvSpPr>
          <p:cNvPr id="4" name="Untertitel 3">
            <a:extLst>
              <a:ext uri="{FF2B5EF4-FFF2-40B4-BE49-F238E27FC236}">
                <a16:creationId xmlns:a16="http://schemas.microsoft.com/office/drawing/2014/main" id="{FEA75203-3781-415B-85D9-40C602D80109}"/>
              </a:ext>
            </a:extLst>
          </p:cNvPr>
          <p:cNvSpPr>
            <a:spLocks noGrp="1"/>
          </p:cNvSpPr>
          <p:nvPr>
            <p:ph type="subTitle" idx="1"/>
          </p:nvPr>
        </p:nvSpPr>
        <p:spPr/>
        <p:txBody>
          <a:bodyPr>
            <a:normAutofit/>
          </a:bodyPr>
          <a:lstStyle/>
          <a:p>
            <a:pPr marL="90488" indent="1588"/>
            <a:r>
              <a:rPr lang="de-DE" sz="2800" dirty="0"/>
              <a:t>Space Propulsion</a:t>
            </a:r>
            <a:br>
              <a:rPr lang="de-DE" sz="2800" dirty="0"/>
            </a:br>
            <a:r>
              <a:rPr lang="de-DE" sz="2800" dirty="0"/>
              <a:t>ENG-510</a:t>
            </a:r>
          </a:p>
        </p:txBody>
      </p:sp>
    </p:spTree>
    <p:extLst>
      <p:ext uri="{BB962C8B-B14F-4D97-AF65-F5344CB8AC3E}">
        <p14:creationId xmlns:p14="http://schemas.microsoft.com/office/powerpoint/2010/main" val="3983611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buSzPct val="100000"/>
            </a:pPr>
            <a:r>
              <a:rPr lang="en-US" sz="2000" dirty="0"/>
              <a:t>Injection method for propellants (e.g. spin, showerhead, …)</a:t>
            </a:r>
          </a:p>
          <a:p>
            <a:pPr marL="630000" lvl="1" indent="-270000">
              <a:lnSpc>
                <a:spcPct val="100000"/>
              </a:lnSpc>
              <a:spcBef>
                <a:spcPts val="600"/>
              </a:spcBef>
              <a:buSzPct val="100000"/>
            </a:pPr>
            <a:r>
              <a:rPr lang="en-US" sz="2000" dirty="0"/>
              <a:t>Cooling of engine</a:t>
            </a:r>
          </a:p>
          <a:p>
            <a:pPr marL="630000" lvl="1" indent="-270000">
              <a:lnSpc>
                <a:spcPct val="100000"/>
              </a:lnSpc>
              <a:spcBef>
                <a:spcPts val="600"/>
              </a:spcBef>
              <a:buSzPct val="100000"/>
            </a:pPr>
            <a:r>
              <a:rPr lang="en-US" sz="2000" dirty="0"/>
              <a:t>Trimming of engine</a:t>
            </a:r>
          </a:p>
          <a:p>
            <a:pPr marL="630000" lvl="1" indent="-270000">
              <a:lnSpc>
                <a:spcPct val="100000"/>
              </a:lnSpc>
              <a:spcBef>
                <a:spcPts val="600"/>
              </a:spcBef>
              <a:buSzPct val="100000"/>
            </a:pPr>
            <a:r>
              <a:rPr lang="en-US" sz="2000" dirty="0"/>
              <a:t>Ignition of propellants</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10</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1998974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Gridded Ion Thruster - Three main types of ion thruster, depending on the </a:t>
            </a:r>
            <a:r>
              <a:rPr lang="en-US" sz="2200" dirty="0" err="1"/>
              <a:t>ionisation</a:t>
            </a:r>
            <a:r>
              <a:rPr lang="en-US" sz="2200" dirty="0"/>
              <a:t> technique used:</a:t>
            </a:r>
          </a:p>
          <a:p>
            <a:pPr marL="630000" lvl="1" indent="-270000">
              <a:lnSpc>
                <a:spcPct val="100000"/>
              </a:lnSpc>
              <a:spcBef>
                <a:spcPts val="600"/>
              </a:spcBef>
              <a:buSzPct val="100000"/>
            </a:pPr>
            <a:r>
              <a:rPr lang="de-DE" sz="2000" dirty="0"/>
              <a:t>Radio-</a:t>
            </a:r>
            <a:r>
              <a:rPr lang="de-DE" sz="2000" dirty="0" err="1"/>
              <a:t>Frequency</a:t>
            </a:r>
            <a:r>
              <a:rPr lang="de-DE" sz="2000" dirty="0"/>
              <a:t> (RF) </a:t>
            </a:r>
            <a:r>
              <a:rPr lang="de-DE" sz="2000" dirty="0" err="1"/>
              <a:t>Discharge</a:t>
            </a:r>
            <a:r>
              <a:rPr lang="de-DE" sz="2000" dirty="0"/>
              <a:t>:</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Xenon flowed into discharge chamber</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RF-current applied to coil; results in a primary axial magnetic field being induced inside the </a:t>
            </a:r>
            <a:r>
              <a:rPr lang="en-US" sz="1800" dirty="0" err="1"/>
              <a:t>ioniser</a:t>
            </a:r>
            <a:r>
              <a:rPr lang="en-US" sz="1800" dirty="0"/>
              <a:t>, which generates a secondary circular electric field (E)</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Free electrons (from </a:t>
            </a:r>
            <a:r>
              <a:rPr lang="en-US" sz="1800" dirty="0" err="1"/>
              <a:t>neutraliser</a:t>
            </a:r>
            <a:r>
              <a:rPr lang="en-US" sz="1800" dirty="0"/>
              <a:t>) </a:t>
            </a:r>
            <a:r>
              <a:rPr lang="en-US" sz="1800" dirty="0" err="1"/>
              <a:t>ionise</a:t>
            </a:r>
            <a:r>
              <a:rPr lang="en-US" sz="1800" dirty="0"/>
              <a:t> the propellant</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Once </a:t>
            </a:r>
            <a:r>
              <a:rPr lang="en-US" sz="1800" dirty="0" err="1"/>
              <a:t>ionisation</a:t>
            </a:r>
            <a:r>
              <a:rPr lang="en-US" sz="1800" dirty="0"/>
              <a:t> process is initially triggered the process is self-sustaining, with all electrons required for steady state operation being generated by this discharge process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100</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4428079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Gridded Ion Thruster - Two main types of ion thruster, depending on the </a:t>
            </a:r>
            <a:r>
              <a:rPr lang="en-US" sz="2200" dirty="0" err="1"/>
              <a:t>ionisation</a:t>
            </a:r>
            <a:r>
              <a:rPr lang="en-US" sz="2200" dirty="0"/>
              <a:t> technique used:</a:t>
            </a:r>
          </a:p>
          <a:p>
            <a:pPr marL="630000" lvl="1" indent="-270000">
              <a:lnSpc>
                <a:spcPct val="100000"/>
              </a:lnSpc>
              <a:spcBef>
                <a:spcPts val="600"/>
              </a:spcBef>
              <a:buSzPct val="100000"/>
            </a:pPr>
            <a:r>
              <a:rPr lang="de-DE" sz="2000" dirty="0"/>
              <a:t>Radio-</a:t>
            </a:r>
            <a:r>
              <a:rPr lang="de-DE" sz="2000" dirty="0" err="1"/>
              <a:t>Frequency</a:t>
            </a:r>
            <a:r>
              <a:rPr lang="de-DE" sz="2000" dirty="0"/>
              <a:t> (RF) </a:t>
            </a:r>
            <a:r>
              <a:rPr lang="de-DE" sz="2000" dirty="0" err="1"/>
              <a:t>Discharge</a:t>
            </a:r>
            <a:r>
              <a:rPr lang="de-DE" sz="2000" dirty="0"/>
              <a:t>:</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101</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20C692B9-FC54-4CDF-BD81-1BF5D451C409}"/>
              </a:ext>
            </a:extLst>
          </p:cNvPr>
          <p:cNvPicPr>
            <a:picLocks noChangeAspect="1"/>
          </p:cNvPicPr>
          <p:nvPr/>
        </p:nvPicPr>
        <p:blipFill>
          <a:blip r:embed="rId2"/>
          <a:stretch>
            <a:fillRect/>
          </a:stretch>
        </p:blipFill>
        <p:spPr>
          <a:xfrm>
            <a:off x="6584662" y="477487"/>
            <a:ext cx="3648075" cy="5915025"/>
          </a:xfrm>
          <a:prstGeom prst="rect">
            <a:avLst/>
          </a:prstGeom>
        </p:spPr>
      </p:pic>
    </p:spTree>
    <p:extLst>
      <p:ext uri="{BB962C8B-B14F-4D97-AF65-F5344CB8AC3E}">
        <p14:creationId xmlns:p14="http://schemas.microsoft.com/office/powerpoint/2010/main" val="34550235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Gridded Ion Thruster:</a:t>
            </a:r>
            <a:endParaRPr lang="en-US" sz="2000" dirty="0"/>
          </a:p>
          <a:p>
            <a:pPr marL="630000" lvl="1" indent="-270000">
              <a:lnSpc>
                <a:spcPct val="100000"/>
              </a:lnSpc>
              <a:spcBef>
                <a:spcPts val="600"/>
              </a:spcBef>
              <a:buSzPct val="100000"/>
            </a:pPr>
            <a:r>
              <a:rPr lang="de-DE" sz="2000" dirty="0" err="1"/>
              <a:t>Electron-Bombardment</a:t>
            </a:r>
            <a:r>
              <a:rPr lang="de-DE" sz="2000" dirty="0"/>
              <a:t> (</a:t>
            </a:r>
            <a:r>
              <a:rPr lang="de-DE" sz="2000" dirty="0" err="1"/>
              <a:t>Kauffman</a:t>
            </a:r>
            <a:r>
              <a:rPr lang="de-DE" sz="2000" dirty="0"/>
              <a:t> type):</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Cathode located at back of the discharge chamber provides electrons for discharge </a:t>
            </a:r>
            <a:r>
              <a:rPr lang="en-US" sz="1800" dirty="0" err="1"/>
              <a:t>ionisation</a:t>
            </a:r>
            <a:endParaRPr lang="en-US" sz="1800" dirty="0"/>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Xenon </a:t>
            </a:r>
            <a:r>
              <a:rPr lang="en-US" sz="1800" dirty="0" err="1"/>
              <a:t>ionised</a:t>
            </a:r>
            <a:r>
              <a:rPr lang="en-US" sz="1800" dirty="0"/>
              <a:t> by bombardment by the electrons from the cathode as they are accelerated towards discharge chamber anode</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Internal magnetic field forces electrons to follow spiral path, increasing </a:t>
            </a:r>
            <a:r>
              <a:rPr lang="en-US" sz="1800" dirty="0" err="1"/>
              <a:t>ionisation</a:t>
            </a:r>
            <a:r>
              <a:rPr lang="en-US" sz="1800" dirty="0"/>
              <a:t> efficiency</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Thruster shown here uses solenoids to generate the internal magnetic field; some thrusters use permanent magnets instead</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102</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77601287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Gridded Ion Thruster:</a:t>
            </a:r>
            <a:endParaRPr lang="en-US" sz="2000" dirty="0"/>
          </a:p>
          <a:p>
            <a:pPr marL="630000" lvl="1" indent="-270000">
              <a:lnSpc>
                <a:spcPct val="100000"/>
              </a:lnSpc>
              <a:spcBef>
                <a:spcPts val="600"/>
              </a:spcBef>
              <a:buSzPct val="100000"/>
            </a:pPr>
            <a:r>
              <a:rPr lang="de-DE" sz="2000" dirty="0" err="1"/>
              <a:t>Electron-Bombardment</a:t>
            </a:r>
            <a:r>
              <a:rPr lang="de-DE" sz="2000" dirty="0"/>
              <a:t> (</a:t>
            </a:r>
            <a:r>
              <a:rPr lang="de-DE" sz="2000" dirty="0" err="1"/>
              <a:t>Kauffman</a:t>
            </a:r>
            <a:r>
              <a:rPr lang="de-DE" sz="2000" dirty="0"/>
              <a:t> type):</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103</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77026F8F-3EA2-4809-91BF-1DCBE99B7C8E}"/>
              </a:ext>
            </a:extLst>
          </p:cNvPr>
          <p:cNvPicPr>
            <a:picLocks noChangeAspect="1"/>
          </p:cNvPicPr>
          <p:nvPr/>
        </p:nvPicPr>
        <p:blipFill>
          <a:blip r:embed="rId2"/>
          <a:stretch>
            <a:fillRect/>
          </a:stretch>
        </p:blipFill>
        <p:spPr>
          <a:xfrm>
            <a:off x="5711874" y="538163"/>
            <a:ext cx="6000750" cy="5781675"/>
          </a:xfrm>
          <a:prstGeom prst="rect">
            <a:avLst/>
          </a:prstGeom>
        </p:spPr>
      </p:pic>
    </p:spTree>
    <p:extLst>
      <p:ext uri="{BB962C8B-B14F-4D97-AF65-F5344CB8AC3E}">
        <p14:creationId xmlns:p14="http://schemas.microsoft.com/office/powerpoint/2010/main" val="17656356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Gridded Ion Thruster:</a:t>
            </a:r>
            <a:endParaRPr lang="en-US" sz="2000" dirty="0"/>
          </a:p>
          <a:p>
            <a:pPr marL="630000" lvl="1" indent="-270000">
              <a:lnSpc>
                <a:spcPct val="100000"/>
              </a:lnSpc>
              <a:spcBef>
                <a:spcPts val="600"/>
              </a:spcBef>
              <a:buSzPct val="100000"/>
            </a:pPr>
            <a:r>
              <a:rPr lang="de-DE" sz="2000" dirty="0" err="1"/>
              <a:t>Microwave</a:t>
            </a:r>
            <a:r>
              <a:rPr lang="de-DE" sz="2000" dirty="0"/>
              <a:t> </a:t>
            </a:r>
            <a:r>
              <a:rPr lang="en-US" sz="2000" dirty="0"/>
              <a:t>discharge: </a:t>
            </a:r>
            <a:br>
              <a:rPr lang="en-US" sz="2000" dirty="0"/>
            </a:br>
            <a:r>
              <a:rPr lang="en-US" sz="2000" spc="15" dirty="0">
                <a:solidFill>
                  <a:srgbClr val="000000"/>
                </a:solidFill>
              </a:rPr>
              <a:t>Emitting</a:t>
            </a:r>
            <a:r>
              <a:rPr lang="en-US" sz="2000" spc="114" dirty="0">
                <a:solidFill>
                  <a:srgbClr val="000000"/>
                </a:solidFill>
              </a:rPr>
              <a:t> </a:t>
            </a:r>
            <a:r>
              <a:rPr lang="en-US" sz="2000" spc="20" dirty="0">
                <a:solidFill>
                  <a:srgbClr val="000000"/>
                </a:solidFill>
              </a:rPr>
              <a:t>microwave -&gt; </a:t>
            </a:r>
            <a:br>
              <a:rPr lang="en-US" sz="2000" spc="20" dirty="0">
                <a:solidFill>
                  <a:srgbClr val="000000"/>
                </a:solidFill>
              </a:rPr>
            </a:br>
            <a:r>
              <a:rPr lang="en-US" sz="2000" spc="-20" dirty="0">
                <a:solidFill>
                  <a:srgbClr val="000000"/>
                </a:solidFill>
              </a:rPr>
              <a:t>Oscillating</a:t>
            </a:r>
            <a:r>
              <a:rPr lang="en-US" sz="2000" spc="80" dirty="0">
                <a:solidFill>
                  <a:srgbClr val="000000"/>
                </a:solidFill>
              </a:rPr>
              <a:t> </a:t>
            </a:r>
            <a:r>
              <a:rPr lang="en-US" sz="2000" spc="10" dirty="0">
                <a:solidFill>
                  <a:srgbClr val="000000"/>
                </a:solidFill>
              </a:rPr>
              <a:t>electric</a:t>
            </a:r>
            <a:r>
              <a:rPr lang="en-US" sz="2000" spc="90" dirty="0">
                <a:solidFill>
                  <a:srgbClr val="000000"/>
                </a:solidFill>
              </a:rPr>
              <a:t> </a:t>
            </a:r>
            <a:r>
              <a:rPr lang="en-US" sz="2000" spc="-5" dirty="0">
                <a:solidFill>
                  <a:srgbClr val="000000"/>
                </a:solidFill>
              </a:rPr>
              <a:t>fields</a:t>
            </a:r>
            <a:endParaRPr lang="de-DE"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104</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11" name="Grafik 10">
            <a:extLst>
              <a:ext uri="{FF2B5EF4-FFF2-40B4-BE49-F238E27FC236}">
                <a16:creationId xmlns:a16="http://schemas.microsoft.com/office/drawing/2014/main" id="{614425F1-3E8D-4DE2-BA92-42E6E729C1C5}"/>
              </a:ext>
            </a:extLst>
          </p:cNvPr>
          <p:cNvPicPr>
            <a:picLocks noChangeAspect="1"/>
          </p:cNvPicPr>
          <p:nvPr/>
        </p:nvPicPr>
        <p:blipFill>
          <a:blip r:embed="rId2"/>
          <a:stretch>
            <a:fillRect/>
          </a:stretch>
        </p:blipFill>
        <p:spPr>
          <a:xfrm>
            <a:off x="5020006" y="1976399"/>
            <a:ext cx="6353556" cy="4546092"/>
          </a:xfrm>
          <a:prstGeom prst="rect">
            <a:avLst/>
          </a:prstGeom>
          <a:solidFill>
            <a:schemeClr val="bg1"/>
          </a:solidFill>
        </p:spPr>
      </p:pic>
    </p:spTree>
    <p:extLst>
      <p:ext uri="{BB962C8B-B14F-4D97-AF65-F5344CB8AC3E}">
        <p14:creationId xmlns:p14="http://schemas.microsoft.com/office/powerpoint/2010/main" val="36109833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Gridded Ion Thruster:</a:t>
            </a:r>
            <a:endParaRPr lang="en-US" sz="2000" dirty="0"/>
          </a:p>
          <a:p>
            <a:pPr marL="630000" lvl="1" indent="-270000">
              <a:lnSpc>
                <a:spcPct val="100000"/>
              </a:lnSpc>
              <a:spcBef>
                <a:spcPts val="600"/>
              </a:spcBef>
              <a:buSzPct val="100000"/>
            </a:pPr>
            <a:r>
              <a:rPr lang="de-DE" sz="2000" dirty="0" err="1"/>
              <a:t>Microwave</a:t>
            </a:r>
            <a:r>
              <a:rPr lang="de-DE" sz="2000" dirty="0"/>
              <a:t> </a:t>
            </a:r>
            <a:r>
              <a:rPr lang="de-DE" sz="2000" dirty="0" err="1"/>
              <a:t>discharge</a:t>
            </a:r>
            <a:r>
              <a:rPr lang="de-DE" sz="2000" dirty="0"/>
              <a:t>:</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105</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10" name="Grafik 9">
            <a:extLst>
              <a:ext uri="{FF2B5EF4-FFF2-40B4-BE49-F238E27FC236}">
                <a16:creationId xmlns:a16="http://schemas.microsoft.com/office/drawing/2014/main" id="{A74F4CC8-0B1B-4426-901A-DFDD8AF66761}"/>
              </a:ext>
            </a:extLst>
          </p:cNvPr>
          <p:cNvPicPr>
            <a:picLocks noChangeAspect="1"/>
          </p:cNvPicPr>
          <p:nvPr/>
        </p:nvPicPr>
        <p:blipFill>
          <a:blip r:embed="rId2"/>
          <a:stretch>
            <a:fillRect/>
          </a:stretch>
        </p:blipFill>
        <p:spPr>
          <a:xfrm>
            <a:off x="4088638" y="2142086"/>
            <a:ext cx="7419679" cy="4401357"/>
          </a:xfrm>
          <a:prstGeom prst="rect">
            <a:avLst/>
          </a:prstGeom>
          <a:solidFill>
            <a:schemeClr val="bg1"/>
          </a:solidFill>
        </p:spPr>
      </p:pic>
    </p:spTree>
    <p:extLst>
      <p:ext uri="{BB962C8B-B14F-4D97-AF65-F5344CB8AC3E}">
        <p14:creationId xmlns:p14="http://schemas.microsoft.com/office/powerpoint/2010/main" val="2922966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Gridded Ion Thruster:</a:t>
            </a:r>
            <a:endParaRPr lang="en-US" sz="2000" dirty="0"/>
          </a:p>
          <a:p>
            <a:pPr marL="630000" lvl="1" indent="-270000">
              <a:lnSpc>
                <a:spcPct val="100000"/>
              </a:lnSpc>
              <a:spcBef>
                <a:spcPts val="600"/>
              </a:spcBef>
              <a:buSzPct val="100000"/>
            </a:pPr>
            <a:r>
              <a:rPr lang="en-US" sz="2000" dirty="0"/>
              <a:t>Xenon ions accelerated by potential difference between screen and accelerator grids, producing thrust</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Neutralizer provides electrons to prevent spacecraft charging</a:t>
            </a:r>
          </a:p>
          <a:p>
            <a:pPr marL="630000" lvl="1" indent="-270000">
              <a:lnSpc>
                <a:spcPct val="100000"/>
              </a:lnSpc>
              <a:spcBef>
                <a:spcPts val="600"/>
              </a:spcBef>
              <a:buSzPct val="100000"/>
            </a:pPr>
            <a:r>
              <a:rPr lang="en-US" sz="2000" dirty="0"/>
              <a:t>Typically operate at beam voltages of 1 to 2 kV or higher, depending on the specific impulse required</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Acceleration grid is normally negatively biased (a few hundred volts); this prevents external electrons from being attracted into the discharge chamber</a:t>
            </a:r>
          </a:p>
          <a:p>
            <a:pPr marL="630000" lvl="1" indent="-270000">
              <a:lnSpc>
                <a:spcPct val="100000"/>
              </a:lnSpc>
              <a:spcBef>
                <a:spcPts val="600"/>
              </a:spcBef>
              <a:buSzPct val="100000"/>
            </a:pPr>
            <a:r>
              <a:rPr lang="de-DE" sz="2000" dirty="0" err="1"/>
              <a:t>Acceleration</a:t>
            </a:r>
            <a:r>
              <a:rPr lang="de-DE" sz="2000" dirty="0"/>
              <a:t> </a:t>
            </a:r>
            <a:r>
              <a:rPr lang="de-DE" sz="2000" dirty="0" err="1"/>
              <a:t>grid</a:t>
            </a:r>
            <a:r>
              <a:rPr lang="de-DE" sz="2000" dirty="0"/>
              <a:t> </a:t>
            </a:r>
            <a:r>
              <a:rPr lang="de-DE" sz="2000" dirty="0" err="1"/>
              <a:t>erodes</a:t>
            </a:r>
            <a:r>
              <a:rPr lang="de-DE" sz="2000" dirty="0"/>
              <a:t> due </a:t>
            </a:r>
            <a:r>
              <a:rPr lang="de-DE" sz="2000" dirty="0" err="1"/>
              <a:t>to</a:t>
            </a:r>
            <a:r>
              <a:rPr lang="de-DE" sz="2000" dirty="0"/>
              <a:t> </a:t>
            </a:r>
            <a:r>
              <a:rPr lang="de-DE" sz="2000" dirty="0" err="1"/>
              <a:t>ion</a:t>
            </a:r>
            <a:r>
              <a:rPr lang="de-DE" sz="2000" dirty="0"/>
              <a:t> </a:t>
            </a:r>
            <a:r>
              <a:rPr lang="de-DE" sz="2000" dirty="0" err="1"/>
              <a:t>impingement</a:t>
            </a:r>
            <a:endParaRPr lang="de-DE" sz="2000" dirty="0"/>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Ion optics design avoids direct impingement; erosion caused by charge exchange between fast ions and slow neutrals in vicinity of grids</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Grid life normally ~ &gt; 25000 hours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106</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5125412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Gridded Ion Thruster:</a:t>
            </a:r>
            <a:endParaRPr lang="en-US" sz="2000" dirty="0"/>
          </a:p>
          <a:p>
            <a:pPr marL="630000" lvl="1" indent="-270000">
              <a:lnSpc>
                <a:spcPct val="100000"/>
              </a:lnSpc>
              <a:spcBef>
                <a:spcPts val="600"/>
              </a:spcBef>
              <a:buSzPct val="100000"/>
            </a:pPr>
            <a:r>
              <a:rPr lang="en-US" sz="2000" dirty="0"/>
              <a:t>High throttling range (~ 2:1 to 5:1)</a:t>
            </a:r>
          </a:p>
          <a:p>
            <a:pPr marL="630000" lvl="1" indent="-270000">
              <a:lnSpc>
                <a:spcPct val="100000"/>
              </a:lnSpc>
              <a:spcBef>
                <a:spcPts val="600"/>
              </a:spcBef>
              <a:buSzPct val="100000"/>
            </a:pPr>
            <a:r>
              <a:rPr lang="en-US" sz="2000" dirty="0"/>
              <a:t>Operation of a single thruster over a range of beam voltages (i.e. variable </a:t>
            </a:r>
            <a:r>
              <a:rPr lang="en-US" sz="2000" dirty="0" err="1"/>
              <a:t>Isp</a:t>
            </a:r>
            <a:r>
              <a:rPr lang="en-US" sz="2000" dirty="0"/>
              <a:t>) is possible but difficult</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Grid ion optics are optimized for a given voltage (and hence </a:t>
            </a:r>
            <a:r>
              <a:rPr lang="en-US" sz="1800" dirty="0" err="1"/>
              <a:t>Isp</a:t>
            </a:r>
            <a:r>
              <a:rPr lang="en-US" sz="1800" dirty="0"/>
              <a:t>) </a:t>
            </a:r>
          </a:p>
          <a:p>
            <a:pPr marL="630000" lvl="1" indent="-270000">
              <a:lnSpc>
                <a:spcPct val="100000"/>
              </a:lnSpc>
              <a:spcBef>
                <a:spcPts val="600"/>
              </a:spcBef>
              <a:buSzPct val="100000"/>
            </a:pPr>
            <a:r>
              <a:rPr lang="en-US" sz="2000" dirty="0"/>
              <a:t>Ion thruster efficiencies ~ 35 % for small thrusters up to ~ 80 % for large thrusters</a:t>
            </a:r>
          </a:p>
          <a:p>
            <a:pPr marL="630000" lvl="1" indent="-270000">
              <a:lnSpc>
                <a:spcPct val="100000"/>
              </a:lnSpc>
              <a:spcBef>
                <a:spcPts val="600"/>
              </a:spcBef>
              <a:buSzPct val="100000"/>
            </a:pPr>
            <a:r>
              <a:rPr lang="en-US" sz="2000" dirty="0"/>
              <a:t>Low beam divergence (typically &lt; 15 ° half cone angle)</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107</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7953503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Gridded Ion Thruster:</a:t>
            </a:r>
            <a:endParaRPr lang="en-US" sz="2000" dirty="0"/>
          </a:p>
          <a:p>
            <a:pPr marL="630000" lvl="1" indent="-270000">
              <a:lnSpc>
                <a:spcPct val="100000"/>
              </a:lnSpc>
              <a:spcBef>
                <a:spcPts val="600"/>
              </a:spcBef>
              <a:buSzPct val="100000"/>
            </a:pPr>
            <a:r>
              <a:rPr lang="en-US" sz="2000" dirty="0"/>
              <a:t>Ions Acceleration Principle:</a:t>
            </a:r>
            <a:endParaRPr lang="de-DE" sz="2000" dirty="0"/>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Once the plasma (mix of ions and electrons) is created inside the ionization vessel, since it is a conductive medium, it is at the screen grid potential (several hundreds of volts)</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Then the ions are accelerated due to the difference of potential between the screen grid and the plasma at infinity (i.e. 0V)</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108</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8310970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Gridded Ion Thruster:</a:t>
            </a:r>
            <a:endParaRPr lang="en-US" sz="2000" dirty="0"/>
          </a:p>
          <a:p>
            <a:pPr marL="630000" lvl="1" indent="-270000">
              <a:lnSpc>
                <a:spcPct val="100000"/>
              </a:lnSpc>
              <a:spcBef>
                <a:spcPts val="600"/>
              </a:spcBef>
              <a:buSzPct val="100000"/>
            </a:pPr>
            <a:r>
              <a:rPr lang="en-US" sz="2000" dirty="0"/>
              <a:t>Ions Acceleration Principle:</a:t>
            </a:r>
            <a:endParaRPr lang="de-DE"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109</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7B252205-E388-4D34-A739-60595E81F2C3}"/>
              </a:ext>
            </a:extLst>
          </p:cNvPr>
          <p:cNvPicPr>
            <a:picLocks noChangeAspect="1"/>
          </p:cNvPicPr>
          <p:nvPr/>
        </p:nvPicPr>
        <p:blipFill>
          <a:blip r:embed="rId2"/>
          <a:stretch>
            <a:fillRect/>
          </a:stretch>
        </p:blipFill>
        <p:spPr>
          <a:xfrm>
            <a:off x="3115087" y="657225"/>
            <a:ext cx="6981825" cy="5543550"/>
          </a:xfrm>
          <a:prstGeom prst="rect">
            <a:avLst/>
          </a:prstGeom>
        </p:spPr>
      </p:pic>
    </p:spTree>
    <p:extLst>
      <p:ext uri="{BB962C8B-B14F-4D97-AF65-F5344CB8AC3E}">
        <p14:creationId xmlns:p14="http://schemas.microsoft.com/office/powerpoint/2010/main" val="3682341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Bi-propellant thrusters / engines</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11</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8A8DF610-F3B8-4ACF-9945-DC2D8B853B2F}"/>
              </a:ext>
            </a:extLst>
          </p:cNvPr>
          <p:cNvPicPr>
            <a:picLocks noChangeAspect="1"/>
          </p:cNvPicPr>
          <p:nvPr/>
        </p:nvPicPr>
        <p:blipFill>
          <a:blip r:embed="rId2"/>
          <a:stretch>
            <a:fillRect/>
          </a:stretch>
        </p:blipFill>
        <p:spPr>
          <a:xfrm>
            <a:off x="1873312" y="3086375"/>
            <a:ext cx="8445375" cy="2808777"/>
          </a:xfrm>
          <a:prstGeom prst="rect">
            <a:avLst/>
          </a:prstGeom>
        </p:spPr>
      </p:pic>
    </p:spTree>
    <p:extLst>
      <p:ext uri="{BB962C8B-B14F-4D97-AF65-F5344CB8AC3E}">
        <p14:creationId xmlns:p14="http://schemas.microsoft.com/office/powerpoint/2010/main" val="7836526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Gridded Ion Thruster:</a:t>
            </a:r>
            <a:endParaRPr lang="en-US" sz="2000" dirty="0"/>
          </a:p>
          <a:p>
            <a:pPr marL="630000" lvl="1" indent="-270000">
              <a:lnSpc>
                <a:spcPct val="100000"/>
              </a:lnSpc>
              <a:spcBef>
                <a:spcPts val="600"/>
              </a:spcBef>
              <a:buSzPct val="100000"/>
            </a:pPr>
            <a:r>
              <a:rPr lang="en-US" sz="2000" dirty="0"/>
              <a:t>Ions Acceleration Principle:</a:t>
            </a:r>
            <a:endParaRPr lang="de-DE"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110</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10" name="Grafik 9">
            <a:extLst>
              <a:ext uri="{FF2B5EF4-FFF2-40B4-BE49-F238E27FC236}">
                <a16:creationId xmlns:a16="http://schemas.microsoft.com/office/drawing/2014/main" id="{9A457B2E-B685-4FE8-A0C0-A7D480AB5DB5}"/>
              </a:ext>
            </a:extLst>
          </p:cNvPr>
          <p:cNvPicPr>
            <a:picLocks noChangeAspect="1"/>
          </p:cNvPicPr>
          <p:nvPr/>
        </p:nvPicPr>
        <p:blipFill>
          <a:blip r:embed="rId2"/>
          <a:stretch>
            <a:fillRect/>
          </a:stretch>
        </p:blipFill>
        <p:spPr>
          <a:xfrm>
            <a:off x="1532382" y="922485"/>
            <a:ext cx="9127236" cy="5599176"/>
          </a:xfrm>
          <a:prstGeom prst="rect">
            <a:avLst/>
          </a:prstGeom>
          <a:solidFill>
            <a:schemeClr val="bg1"/>
          </a:solidFill>
        </p:spPr>
      </p:pic>
    </p:spTree>
    <p:extLst>
      <p:ext uri="{BB962C8B-B14F-4D97-AF65-F5344CB8AC3E}">
        <p14:creationId xmlns:p14="http://schemas.microsoft.com/office/powerpoint/2010/main" val="89405797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Gridded Ion Thruster:</a:t>
            </a:r>
            <a:endParaRPr lang="en-US" sz="2000" dirty="0"/>
          </a:p>
          <a:p>
            <a:pPr marL="630000" lvl="1" indent="-270000">
              <a:lnSpc>
                <a:spcPct val="100000"/>
              </a:lnSpc>
              <a:spcBef>
                <a:spcPts val="600"/>
              </a:spcBef>
              <a:buSzPct val="100000"/>
            </a:pPr>
            <a:r>
              <a:rPr lang="en-US" sz="2000" dirty="0"/>
              <a:t>Ions Acceleration Principle:</a:t>
            </a:r>
            <a:endParaRPr lang="de-DE"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111</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B7600852-9C80-41EA-B051-9546228C4CCE}"/>
              </a:ext>
            </a:extLst>
          </p:cNvPr>
          <p:cNvPicPr>
            <a:picLocks noChangeAspect="1"/>
          </p:cNvPicPr>
          <p:nvPr/>
        </p:nvPicPr>
        <p:blipFill>
          <a:blip r:embed="rId2"/>
          <a:stretch>
            <a:fillRect/>
          </a:stretch>
        </p:blipFill>
        <p:spPr>
          <a:xfrm>
            <a:off x="2009511" y="2245175"/>
            <a:ext cx="8426196" cy="5079492"/>
          </a:xfrm>
          <a:prstGeom prst="rect">
            <a:avLst/>
          </a:prstGeom>
        </p:spPr>
      </p:pic>
    </p:spTree>
    <p:extLst>
      <p:ext uri="{BB962C8B-B14F-4D97-AF65-F5344CB8AC3E}">
        <p14:creationId xmlns:p14="http://schemas.microsoft.com/office/powerpoint/2010/main" val="15237781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0" y="0"/>
            <a:ext cx="9144000" cy="6858000"/>
            <a:chOff x="0" y="0"/>
            <a:chExt cx="9144000" cy="6858000"/>
          </a:xfrm>
        </p:grpSpPr>
        <p:pic>
          <p:nvPicPr>
            <p:cNvPr id="3" name="object 3"/>
            <p:cNvPicPr/>
            <p:nvPr/>
          </p:nvPicPr>
          <p:blipFill>
            <a:blip r:embed="rId2" cstate="print"/>
            <a:stretch>
              <a:fillRect/>
            </a:stretch>
          </p:blipFill>
          <p:spPr>
            <a:xfrm>
              <a:off x="0" y="0"/>
              <a:ext cx="9143999" cy="6857997"/>
            </a:xfrm>
            <a:prstGeom prst="rect">
              <a:avLst/>
            </a:prstGeom>
          </p:spPr>
        </p:pic>
        <p:sp>
          <p:nvSpPr>
            <p:cNvPr id="4" name="object 4"/>
            <p:cNvSpPr/>
            <p:nvPr/>
          </p:nvSpPr>
          <p:spPr>
            <a:xfrm>
              <a:off x="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000000">
                <a:alpha val="30195"/>
              </a:srgbClr>
            </a:solidFill>
          </p:spPr>
          <p:txBody>
            <a:bodyPr wrap="square" lIns="0" tIns="0" rIns="0" bIns="0" rtlCol="0"/>
            <a:lstStyle/>
            <a:p>
              <a:endParaRPr/>
            </a:p>
          </p:txBody>
        </p:sp>
        <p:sp>
          <p:nvSpPr>
            <p:cNvPr id="5" name="object 5"/>
            <p:cNvSpPr/>
            <p:nvPr/>
          </p:nvSpPr>
          <p:spPr>
            <a:xfrm>
              <a:off x="179831" y="280415"/>
              <a:ext cx="8136890" cy="1592580"/>
            </a:xfrm>
            <a:custGeom>
              <a:avLst/>
              <a:gdLst/>
              <a:ahLst/>
              <a:cxnLst/>
              <a:rect l="l" t="t" r="r" b="b"/>
              <a:pathLst>
                <a:path w="8136890" h="1592580">
                  <a:moveTo>
                    <a:pt x="481914" y="0"/>
                  </a:moveTo>
                  <a:lnTo>
                    <a:pt x="0" y="1592579"/>
                  </a:lnTo>
                  <a:lnTo>
                    <a:pt x="8136636" y="1201292"/>
                  </a:lnTo>
                  <a:lnTo>
                    <a:pt x="7684262" y="157352"/>
                  </a:lnTo>
                  <a:lnTo>
                    <a:pt x="481914" y="0"/>
                  </a:lnTo>
                  <a:close/>
                </a:path>
              </a:pathLst>
            </a:custGeom>
            <a:solidFill>
              <a:srgbClr val="FF0000">
                <a:alpha val="39999"/>
              </a:srgbClr>
            </a:solidFill>
          </p:spPr>
          <p:txBody>
            <a:bodyPr wrap="square" lIns="0" tIns="0" rIns="0" bIns="0" rtlCol="0"/>
            <a:lstStyle/>
            <a:p>
              <a:endParaRPr/>
            </a:p>
          </p:txBody>
        </p:sp>
      </p:grpSp>
      <p:sp>
        <p:nvSpPr>
          <p:cNvPr id="6" name="object 6"/>
          <p:cNvSpPr txBox="1">
            <a:spLocks noGrp="1"/>
          </p:cNvSpPr>
          <p:nvPr>
            <p:ph type="title"/>
          </p:nvPr>
        </p:nvSpPr>
        <p:spPr>
          <a:xfrm>
            <a:off x="2153514" y="568910"/>
            <a:ext cx="5213985" cy="391795"/>
          </a:xfrm>
          <a:prstGeom prst="rect">
            <a:avLst/>
          </a:prstGeom>
        </p:spPr>
        <p:txBody>
          <a:bodyPr spcFirstLastPara="1" vert="horz" wrap="square" lIns="0" tIns="12700" rIns="0" bIns="0" rtlCol="0" anchor="t" anchorCtr="0">
            <a:spAutoFit/>
          </a:bodyPr>
          <a:lstStyle/>
          <a:p>
            <a:pPr marL="12700">
              <a:lnSpc>
                <a:spcPct val="100000"/>
              </a:lnSpc>
              <a:spcBef>
                <a:spcPts val="100"/>
              </a:spcBef>
            </a:pPr>
            <a:r>
              <a:rPr sz="2400" spc="-35" dirty="0"/>
              <a:t>Huge</a:t>
            </a:r>
            <a:r>
              <a:rPr sz="2400" spc="100" dirty="0"/>
              <a:t> </a:t>
            </a:r>
            <a:r>
              <a:rPr sz="2400" spc="35" dirty="0"/>
              <a:t>thruster</a:t>
            </a:r>
            <a:r>
              <a:rPr sz="2400" spc="90" dirty="0"/>
              <a:t> </a:t>
            </a:r>
            <a:r>
              <a:rPr sz="2400" spc="35" dirty="0"/>
              <a:t>have</a:t>
            </a:r>
            <a:r>
              <a:rPr sz="2400" spc="105" dirty="0"/>
              <a:t> </a:t>
            </a:r>
            <a:r>
              <a:rPr sz="2400" spc="15" dirty="0"/>
              <a:t>the</a:t>
            </a:r>
            <a:r>
              <a:rPr sz="2400" spc="100" dirty="0"/>
              <a:t> </a:t>
            </a:r>
            <a:r>
              <a:rPr sz="2400" spc="-25" dirty="0"/>
              <a:t>problem</a:t>
            </a:r>
            <a:r>
              <a:rPr sz="2400" spc="90" dirty="0"/>
              <a:t> </a:t>
            </a:r>
            <a:r>
              <a:rPr sz="2400" spc="35" dirty="0"/>
              <a:t>at</a:t>
            </a:r>
            <a:endParaRPr sz="2400"/>
          </a:p>
        </p:txBody>
      </p:sp>
      <p:sp>
        <p:nvSpPr>
          <p:cNvPr id="7" name="object 7"/>
          <p:cNvSpPr txBox="1"/>
          <p:nvPr/>
        </p:nvSpPr>
        <p:spPr>
          <a:xfrm>
            <a:off x="2153513" y="887984"/>
            <a:ext cx="3881120" cy="756920"/>
          </a:xfrm>
          <a:prstGeom prst="rect">
            <a:avLst/>
          </a:prstGeom>
        </p:spPr>
        <p:txBody>
          <a:bodyPr vert="horz" wrap="square" lIns="0" tIns="12700" rIns="0" bIns="0" rtlCol="0">
            <a:spAutoFit/>
          </a:bodyPr>
          <a:lstStyle/>
          <a:p>
            <a:pPr marL="12700">
              <a:spcBef>
                <a:spcPts val="100"/>
              </a:spcBef>
            </a:pPr>
            <a:r>
              <a:rPr sz="4800" spc="-40" dirty="0">
                <a:solidFill>
                  <a:srgbClr val="FFFFFF"/>
                </a:solidFill>
                <a:latin typeface="Microsoft YaHei"/>
                <a:cs typeface="Microsoft YaHei"/>
              </a:rPr>
              <a:t>Grid</a:t>
            </a:r>
            <a:r>
              <a:rPr sz="4800" spc="180" dirty="0">
                <a:solidFill>
                  <a:srgbClr val="FFFFFF"/>
                </a:solidFill>
                <a:latin typeface="Microsoft YaHei"/>
                <a:cs typeface="Microsoft YaHei"/>
              </a:rPr>
              <a:t> </a:t>
            </a:r>
            <a:r>
              <a:rPr sz="4800" spc="114" dirty="0">
                <a:solidFill>
                  <a:srgbClr val="FFFFFF"/>
                </a:solidFill>
                <a:latin typeface="Microsoft YaHei"/>
                <a:cs typeface="Microsoft YaHei"/>
              </a:rPr>
              <a:t>systems</a:t>
            </a:r>
            <a:endParaRPr sz="4800">
              <a:latin typeface="Microsoft YaHei"/>
              <a:cs typeface="Microsoft YaHei"/>
            </a:endParaRPr>
          </a:p>
        </p:txBody>
      </p:sp>
      <p:sp>
        <p:nvSpPr>
          <p:cNvPr id="8" name="object 8"/>
          <p:cNvSpPr/>
          <p:nvPr/>
        </p:nvSpPr>
        <p:spPr>
          <a:xfrm>
            <a:off x="4299458" y="1867026"/>
            <a:ext cx="2037714" cy="2162810"/>
          </a:xfrm>
          <a:custGeom>
            <a:avLst/>
            <a:gdLst/>
            <a:ahLst/>
            <a:cxnLst/>
            <a:rect l="l" t="t" r="r" b="b"/>
            <a:pathLst>
              <a:path w="2037714" h="2162810">
                <a:moveTo>
                  <a:pt x="906907" y="381508"/>
                </a:moveTo>
                <a:lnTo>
                  <a:pt x="759968" y="514604"/>
                </a:lnTo>
                <a:lnTo>
                  <a:pt x="294132" y="0"/>
                </a:lnTo>
                <a:lnTo>
                  <a:pt x="0" y="266192"/>
                </a:lnTo>
                <a:lnTo>
                  <a:pt x="465836" y="780796"/>
                </a:lnTo>
                <a:lnTo>
                  <a:pt x="318897" y="913892"/>
                </a:lnTo>
                <a:lnTo>
                  <a:pt x="879094" y="941832"/>
                </a:lnTo>
                <a:lnTo>
                  <a:pt x="906907" y="381508"/>
                </a:lnTo>
                <a:close/>
              </a:path>
              <a:path w="2037714" h="2162810">
                <a:moveTo>
                  <a:pt x="2037334" y="1538351"/>
                </a:moveTo>
                <a:lnTo>
                  <a:pt x="2035454" y="1489583"/>
                </a:lnTo>
                <a:lnTo>
                  <a:pt x="2029904" y="1441843"/>
                </a:lnTo>
                <a:lnTo>
                  <a:pt x="2020849" y="1395260"/>
                </a:lnTo>
                <a:lnTo>
                  <a:pt x="2008390" y="1349984"/>
                </a:lnTo>
                <a:lnTo>
                  <a:pt x="1992706" y="1306156"/>
                </a:lnTo>
                <a:lnTo>
                  <a:pt x="1973897" y="1263904"/>
                </a:lnTo>
                <a:lnTo>
                  <a:pt x="1953704" y="1226312"/>
                </a:lnTo>
                <a:lnTo>
                  <a:pt x="1952129" y="1223365"/>
                </a:lnTo>
                <a:lnTo>
                  <a:pt x="1927517" y="1184694"/>
                </a:lnTo>
                <a:lnTo>
                  <a:pt x="1900224" y="1148029"/>
                </a:lnTo>
                <a:lnTo>
                  <a:pt x="1870379" y="1113485"/>
                </a:lnTo>
                <a:lnTo>
                  <a:pt x="1838121" y="1081227"/>
                </a:lnTo>
                <a:lnTo>
                  <a:pt x="1803577" y="1051382"/>
                </a:lnTo>
                <a:lnTo>
                  <a:pt x="1766912" y="1024089"/>
                </a:lnTo>
                <a:lnTo>
                  <a:pt x="1728241" y="999477"/>
                </a:lnTo>
                <a:lnTo>
                  <a:pt x="1725295" y="997902"/>
                </a:lnTo>
                <a:lnTo>
                  <a:pt x="1725295" y="1538351"/>
                </a:lnTo>
                <a:lnTo>
                  <a:pt x="1721904" y="1584464"/>
                </a:lnTo>
                <a:lnTo>
                  <a:pt x="1712074" y="1628482"/>
                </a:lnTo>
                <a:lnTo>
                  <a:pt x="1696288" y="1669910"/>
                </a:lnTo>
                <a:lnTo>
                  <a:pt x="1675015" y="1708264"/>
                </a:lnTo>
                <a:lnTo>
                  <a:pt x="1648752" y="1743075"/>
                </a:lnTo>
                <a:lnTo>
                  <a:pt x="1617967" y="1773859"/>
                </a:lnTo>
                <a:lnTo>
                  <a:pt x="1583156" y="1800123"/>
                </a:lnTo>
                <a:lnTo>
                  <a:pt x="1544802" y="1821395"/>
                </a:lnTo>
                <a:lnTo>
                  <a:pt x="1503375" y="1837182"/>
                </a:lnTo>
                <a:lnTo>
                  <a:pt x="1459357" y="1847011"/>
                </a:lnTo>
                <a:lnTo>
                  <a:pt x="1413256" y="1850390"/>
                </a:lnTo>
                <a:lnTo>
                  <a:pt x="1367142" y="1847011"/>
                </a:lnTo>
                <a:lnTo>
                  <a:pt x="1323124" y="1837182"/>
                </a:lnTo>
                <a:lnTo>
                  <a:pt x="1281696" y="1821395"/>
                </a:lnTo>
                <a:lnTo>
                  <a:pt x="1243342" y="1800123"/>
                </a:lnTo>
                <a:lnTo>
                  <a:pt x="1208532" y="1773859"/>
                </a:lnTo>
                <a:lnTo>
                  <a:pt x="1177747" y="1743075"/>
                </a:lnTo>
                <a:lnTo>
                  <a:pt x="1151483" y="1708264"/>
                </a:lnTo>
                <a:lnTo>
                  <a:pt x="1130211" y="1669910"/>
                </a:lnTo>
                <a:lnTo>
                  <a:pt x="1114425" y="1628482"/>
                </a:lnTo>
                <a:lnTo>
                  <a:pt x="1104595" y="1584464"/>
                </a:lnTo>
                <a:lnTo>
                  <a:pt x="1101217" y="1538351"/>
                </a:lnTo>
                <a:lnTo>
                  <a:pt x="1104595" y="1492250"/>
                </a:lnTo>
                <a:lnTo>
                  <a:pt x="1114425" y="1448231"/>
                </a:lnTo>
                <a:lnTo>
                  <a:pt x="1130211" y="1406804"/>
                </a:lnTo>
                <a:lnTo>
                  <a:pt x="1151483" y="1368450"/>
                </a:lnTo>
                <a:lnTo>
                  <a:pt x="1177747" y="1333639"/>
                </a:lnTo>
                <a:lnTo>
                  <a:pt x="1208532" y="1302854"/>
                </a:lnTo>
                <a:lnTo>
                  <a:pt x="1243342" y="1276591"/>
                </a:lnTo>
                <a:lnTo>
                  <a:pt x="1281696" y="1255318"/>
                </a:lnTo>
                <a:lnTo>
                  <a:pt x="1323124" y="1239532"/>
                </a:lnTo>
                <a:lnTo>
                  <a:pt x="1367142" y="1229702"/>
                </a:lnTo>
                <a:lnTo>
                  <a:pt x="1413256" y="1226312"/>
                </a:lnTo>
                <a:lnTo>
                  <a:pt x="1459357" y="1229702"/>
                </a:lnTo>
                <a:lnTo>
                  <a:pt x="1503375" y="1239532"/>
                </a:lnTo>
                <a:lnTo>
                  <a:pt x="1544802" y="1255318"/>
                </a:lnTo>
                <a:lnTo>
                  <a:pt x="1583156" y="1276591"/>
                </a:lnTo>
                <a:lnTo>
                  <a:pt x="1617967" y="1302854"/>
                </a:lnTo>
                <a:lnTo>
                  <a:pt x="1648752" y="1333639"/>
                </a:lnTo>
                <a:lnTo>
                  <a:pt x="1675015" y="1368450"/>
                </a:lnTo>
                <a:lnTo>
                  <a:pt x="1696288" y="1406804"/>
                </a:lnTo>
                <a:lnTo>
                  <a:pt x="1712074" y="1448231"/>
                </a:lnTo>
                <a:lnTo>
                  <a:pt x="1721904" y="1492250"/>
                </a:lnTo>
                <a:lnTo>
                  <a:pt x="1725295" y="1538351"/>
                </a:lnTo>
                <a:lnTo>
                  <a:pt x="1725295" y="997902"/>
                </a:lnTo>
                <a:lnTo>
                  <a:pt x="1687703" y="977709"/>
                </a:lnTo>
                <a:lnTo>
                  <a:pt x="1645450" y="958900"/>
                </a:lnTo>
                <a:lnTo>
                  <a:pt x="1601622" y="943216"/>
                </a:lnTo>
                <a:lnTo>
                  <a:pt x="1556346" y="930757"/>
                </a:lnTo>
                <a:lnTo>
                  <a:pt x="1509763" y="921702"/>
                </a:lnTo>
                <a:lnTo>
                  <a:pt x="1462024" y="916152"/>
                </a:lnTo>
                <a:lnTo>
                  <a:pt x="1413256" y="914273"/>
                </a:lnTo>
                <a:lnTo>
                  <a:pt x="1364475" y="916152"/>
                </a:lnTo>
                <a:lnTo>
                  <a:pt x="1316736" y="921702"/>
                </a:lnTo>
                <a:lnTo>
                  <a:pt x="1270152" y="930757"/>
                </a:lnTo>
                <a:lnTo>
                  <a:pt x="1224876" y="943216"/>
                </a:lnTo>
                <a:lnTo>
                  <a:pt x="1181049" y="958900"/>
                </a:lnTo>
                <a:lnTo>
                  <a:pt x="1138796" y="977709"/>
                </a:lnTo>
                <a:lnTo>
                  <a:pt x="1098257" y="999477"/>
                </a:lnTo>
                <a:lnTo>
                  <a:pt x="1059586" y="1024089"/>
                </a:lnTo>
                <a:lnTo>
                  <a:pt x="1022921" y="1051382"/>
                </a:lnTo>
                <a:lnTo>
                  <a:pt x="988377" y="1081227"/>
                </a:lnTo>
                <a:lnTo>
                  <a:pt x="956119" y="1113485"/>
                </a:lnTo>
                <a:lnTo>
                  <a:pt x="926274" y="1148029"/>
                </a:lnTo>
                <a:lnTo>
                  <a:pt x="898982" y="1184694"/>
                </a:lnTo>
                <a:lnTo>
                  <a:pt x="874369" y="1223365"/>
                </a:lnTo>
                <a:lnTo>
                  <a:pt x="852601" y="1263904"/>
                </a:lnTo>
                <a:lnTo>
                  <a:pt x="833793" y="1306156"/>
                </a:lnTo>
                <a:lnTo>
                  <a:pt x="818108" y="1349984"/>
                </a:lnTo>
                <a:lnTo>
                  <a:pt x="805649" y="1395260"/>
                </a:lnTo>
                <a:lnTo>
                  <a:pt x="796594" y="1441843"/>
                </a:lnTo>
                <a:lnTo>
                  <a:pt x="791044" y="1489583"/>
                </a:lnTo>
                <a:lnTo>
                  <a:pt x="789178" y="1538351"/>
                </a:lnTo>
                <a:lnTo>
                  <a:pt x="791044" y="1587131"/>
                </a:lnTo>
                <a:lnTo>
                  <a:pt x="796594" y="1634871"/>
                </a:lnTo>
                <a:lnTo>
                  <a:pt x="805649" y="1681454"/>
                </a:lnTo>
                <a:lnTo>
                  <a:pt x="818108" y="1726730"/>
                </a:lnTo>
                <a:lnTo>
                  <a:pt x="833793" y="1770557"/>
                </a:lnTo>
                <a:lnTo>
                  <a:pt x="852601" y="1812810"/>
                </a:lnTo>
                <a:lnTo>
                  <a:pt x="874369" y="1853349"/>
                </a:lnTo>
                <a:lnTo>
                  <a:pt x="898982" y="1892020"/>
                </a:lnTo>
                <a:lnTo>
                  <a:pt x="926274" y="1928685"/>
                </a:lnTo>
                <a:lnTo>
                  <a:pt x="956119" y="1963229"/>
                </a:lnTo>
                <a:lnTo>
                  <a:pt x="988377" y="1995487"/>
                </a:lnTo>
                <a:lnTo>
                  <a:pt x="1022921" y="2025332"/>
                </a:lnTo>
                <a:lnTo>
                  <a:pt x="1059586" y="2052624"/>
                </a:lnTo>
                <a:lnTo>
                  <a:pt x="1098257" y="2077237"/>
                </a:lnTo>
                <a:lnTo>
                  <a:pt x="1138796" y="2099005"/>
                </a:lnTo>
                <a:lnTo>
                  <a:pt x="1181049" y="2117814"/>
                </a:lnTo>
                <a:lnTo>
                  <a:pt x="1224876" y="2133498"/>
                </a:lnTo>
                <a:lnTo>
                  <a:pt x="1270152" y="2145957"/>
                </a:lnTo>
                <a:lnTo>
                  <a:pt x="1316736" y="2155012"/>
                </a:lnTo>
                <a:lnTo>
                  <a:pt x="1364475" y="2160562"/>
                </a:lnTo>
                <a:lnTo>
                  <a:pt x="1413256" y="2162429"/>
                </a:lnTo>
                <a:lnTo>
                  <a:pt x="1462024" y="2160562"/>
                </a:lnTo>
                <a:lnTo>
                  <a:pt x="1509763" y="2155012"/>
                </a:lnTo>
                <a:lnTo>
                  <a:pt x="1556346" y="2145957"/>
                </a:lnTo>
                <a:lnTo>
                  <a:pt x="1601622" y="2133498"/>
                </a:lnTo>
                <a:lnTo>
                  <a:pt x="1645450" y="2117814"/>
                </a:lnTo>
                <a:lnTo>
                  <a:pt x="1687703" y="2099005"/>
                </a:lnTo>
                <a:lnTo>
                  <a:pt x="1728241" y="2077237"/>
                </a:lnTo>
                <a:lnTo>
                  <a:pt x="1766912" y="2052624"/>
                </a:lnTo>
                <a:lnTo>
                  <a:pt x="1803577" y="2025332"/>
                </a:lnTo>
                <a:lnTo>
                  <a:pt x="1838121" y="1995487"/>
                </a:lnTo>
                <a:lnTo>
                  <a:pt x="1870379" y="1963229"/>
                </a:lnTo>
                <a:lnTo>
                  <a:pt x="1900224" y="1928685"/>
                </a:lnTo>
                <a:lnTo>
                  <a:pt x="1927517" y="1892020"/>
                </a:lnTo>
                <a:lnTo>
                  <a:pt x="1952129" y="1853349"/>
                </a:lnTo>
                <a:lnTo>
                  <a:pt x="1953704" y="1850390"/>
                </a:lnTo>
                <a:lnTo>
                  <a:pt x="1973897" y="1812810"/>
                </a:lnTo>
                <a:lnTo>
                  <a:pt x="1992706" y="1770557"/>
                </a:lnTo>
                <a:lnTo>
                  <a:pt x="2008390" y="1726730"/>
                </a:lnTo>
                <a:lnTo>
                  <a:pt x="2020849" y="1681454"/>
                </a:lnTo>
                <a:lnTo>
                  <a:pt x="2029904" y="1634871"/>
                </a:lnTo>
                <a:lnTo>
                  <a:pt x="2035454" y="1587131"/>
                </a:lnTo>
                <a:lnTo>
                  <a:pt x="2037334" y="1538351"/>
                </a:lnTo>
                <a:close/>
              </a:path>
            </a:pathLst>
          </a:custGeom>
          <a:solidFill>
            <a:srgbClr val="FF0000">
              <a:alpha val="39999"/>
            </a:srgbClr>
          </a:solidFill>
        </p:spPr>
        <p:txBody>
          <a:bodyPr wrap="square" lIns="0" tIns="0" rIns="0" bIns="0" rtlCol="0"/>
          <a:lstStyle/>
          <a:p>
            <a:endParaRPr/>
          </a:p>
        </p:txBody>
      </p:sp>
    </p:spTree>
    <p:extLst>
      <p:ext uri="{BB962C8B-B14F-4D97-AF65-F5344CB8AC3E}">
        <p14:creationId xmlns:p14="http://schemas.microsoft.com/office/powerpoint/2010/main" val="20604521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Gridded Ion Thruster:</a:t>
            </a:r>
            <a:endParaRPr lang="en-US" sz="2000" dirty="0"/>
          </a:p>
          <a:p>
            <a:pPr marL="630000" lvl="1" indent="-270000">
              <a:lnSpc>
                <a:spcPct val="100000"/>
              </a:lnSpc>
              <a:spcBef>
                <a:spcPts val="600"/>
              </a:spcBef>
              <a:buSzPct val="100000"/>
            </a:pPr>
            <a:r>
              <a:rPr lang="en-US" sz="2000" dirty="0"/>
              <a:t>Manufacturing (number of holes, material, …)</a:t>
            </a:r>
          </a:p>
          <a:p>
            <a:pPr marL="630000" lvl="1" indent="-270000">
              <a:lnSpc>
                <a:spcPct val="100000"/>
              </a:lnSpc>
              <a:spcBef>
                <a:spcPts val="600"/>
              </a:spcBef>
              <a:buSzPct val="100000"/>
            </a:pPr>
            <a:r>
              <a:rPr lang="en-US" sz="2000" dirty="0"/>
              <a:t>Shape</a:t>
            </a:r>
          </a:p>
          <a:p>
            <a:pPr marL="630000" lvl="1" indent="-270000">
              <a:lnSpc>
                <a:spcPct val="100000"/>
              </a:lnSpc>
              <a:spcBef>
                <a:spcPts val="600"/>
              </a:spcBef>
              <a:buSzPct val="100000"/>
            </a:pPr>
            <a:endParaRPr lang="de-DE"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113</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10" name="Grafik 9">
            <a:extLst>
              <a:ext uri="{FF2B5EF4-FFF2-40B4-BE49-F238E27FC236}">
                <a16:creationId xmlns:a16="http://schemas.microsoft.com/office/drawing/2014/main" id="{933EA3A2-35E0-4CA2-951F-B69641DE4967}"/>
              </a:ext>
            </a:extLst>
          </p:cNvPr>
          <p:cNvPicPr>
            <a:picLocks noChangeAspect="1"/>
          </p:cNvPicPr>
          <p:nvPr/>
        </p:nvPicPr>
        <p:blipFill>
          <a:blip r:embed="rId2"/>
          <a:stretch>
            <a:fillRect/>
          </a:stretch>
        </p:blipFill>
        <p:spPr>
          <a:xfrm>
            <a:off x="7959849" y="2536499"/>
            <a:ext cx="3384376" cy="2760938"/>
          </a:xfrm>
          <a:prstGeom prst="rect">
            <a:avLst/>
          </a:prstGeom>
        </p:spPr>
      </p:pic>
      <p:pic>
        <p:nvPicPr>
          <p:cNvPr id="11" name="Grafik 10">
            <a:extLst>
              <a:ext uri="{FF2B5EF4-FFF2-40B4-BE49-F238E27FC236}">
                <a16:creationId xmlns:a16="http://schemas.microsoft.com/office/drawing/2014/main" id="{33AE7305-8FB1-4C7C-9022-42F30E76CEB0}"/>
              </a:ext>
            </a:extLst>
          </p:cNvPr>
          <p:cNvPicPr>
            <a:picLocks noChangeAspect="1"/>
          </p:cNvPicPr>
          <p:nvPr/>
        </p:nvPicPr>
        <p:blipFill>
          <a:blip r:embed="rId3"/>
          <a:stretch>
            <a:fillRect/>
          </a:stretch>
        </p:blipFill>
        <p:spPr>
          <a:xfrm>
            <a:off x="1265321" y="3864800"/>
            <a:ext cx="6635708" cy="2280164"/>
          </a:xfrm>
          <a:prstGeom prst="rect">
            <a:avLst/>
          </a:prstGeom>
        </p:spPr>
      </p:pic>
    </p:spTree>
    <p:extLst>
      <p:ext uri="{BB962C8B-B14F-4D97-AF65-F5344CB8AC3E}">
        <p14:creationId xmlns:p14="http://schemas.microsoft.com/office/powerpoint/2010/main" val="349696434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Gridded Ion Thruster:</a:t>
            </a:r>
            <a:endParaRPr lang="en-US" sz="2000" dirty="0"/>
          </a:p>
          <a:p>
            <a:pPr marL="630000" lvl="1" indent="-270000">
              <a:lnSpc>
                <a:spcPct val="100000"/>
              </a:lnSpc>
              <a:spcBef>
                <a:spcPts val="600"/>
              </a:spcBef>
              <a:buSzPct val="100000"/>
            </a:pPr>
            <a:r>
              <a:rPr lang="en-US" sz="2000" dirty="0"/>
              <a:t>Alignment</a:t>
            </a:r>
          </a:p>
          <a:p>
            <a:pPr marL="630000" lvl="1" indent="-270000">
              <a:lnSpc>
                <a:spcPct val="100000"/>
              </a:lnSpc>
              <a:spcBef>
                <a:spcPts val="600"/>
              </a:spcBef>
              <a:buSzPct val="100000"/>
            </a:pPr>
            <a:r>
              <a:rPr lang="en-US" sz="2000" dirty="0"/>
              <a:t>Hot conditions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114</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8981A5F1-3836-43C8-9564-ADD57309CBFF}"/>
              </a:ext>
            </a:extLst>
          </p:cNvPr>
          <p:cNvPicPr>
            <a:picLocks noChangeAspect="1"/>
          </p:cNvPicPr>
          <p:nvPr/>
        </p:nvPicPr>
        <p:blipFill>
          <a:blip r:embed="rId2"/>
          <a:stretch>
            <a:fillRect/>
          </a:stretch>
        </p:blipFill>
        <p:spPr>
          <a:xfrm>
            <a:off x="4558426" y="1959376"/>
            <a:ext cx="6254496" cy="2327148"/>
          </a:xfrm>
          <a:prstGeom prst="rect">
            <a:avLst/>
          </a:prstGeom>
        </p:spPr>
      </p:pic>
      <p:pic>
        <p:nvPicPr>
          <p:cNvPr id="10" name="Grafik 9">
            <a:extLst>
              <a:ext uri="{FF2B5EF4-FFF2-40B4-BE49-F238E27FC236}">
                <a16:creationId xmlns:a16="http://schemas.microsoft.com/office/drawing/2014/main" id="{2BCE4F4A-45A4-401C-B8D5-2EAE6377348C}"/>
              </a:ext>
            </a:extLst>
          </p:cNvPr>
          <p:cNvPicPr>
            <a:picLocks noChangeAspect="1"/>
          </p:cNvPicPr>
          <p:nvPr/>
        </p:nvPicPr>
        <p:blipFill>
          <a:blip r:embed="rId3"/>
          <a:stretch>
            <a:fillRect/>
          </a:stretch>
        </p:blipFill>
        <p:spPr>
          <a:xfrm>
            <a:off x="4559808" y="4356142"/>
            <a:ext cx="6272784" cy="2327148"/>
          </a:xfrm>
          <a:prstGeom prst="rect">
            <a:avLst/>
          </a:prstGeom>
        </p:spPr>
      </p:pic>
    </p:spTree>
    <p:extLst>
      <p:ext uri="{BB962C8B-B14F-4D97-AF65-F5344CB8AC3E}">
        <p14:creationId xmlns:p14="http://schemas.microsoft.com/office/powerpoint/2010/main" val="28751396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Gridded Ion Thruster:</a:t>
            </a:r>
            <a:endParaRPr lang="en-US" sz="2000" dirty="0"/>
          </a:p>
          <a:p>
            <a:pPr marL="630000" lvl="1" indent="-270000">
              <a:lnSpc>
                <a:spcPct val="100000"/>
              </a:lnSpc>
              <a:spcBef>
                <a:spcPts val="600"/>
              </a:spcBef>
              <a:buSzPct val="100000"/>
            </a:pPr>
            <a:r>
              <a:rPr lang="en-US" sz="2000" dirty="0"/>
              <a:t>Erosion</a:t>
            </a:r>
            <a:endParaRPr lang="de-DE"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115</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2965BE05-AE99-4E98-9A91-697901C4C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8539" y="1264443"/>
            <a:ext cx="4549775" cy="2880995"/>
          </a:xfrm>
          <a:prstGeom prst="rect">
            <a:avLst/>
          </a:prstGeom>
        </p:spPr>
      </p:pic>
      <p:pic>
        <p:nvPicPr>
          <p:cNvPr id="10" name="Grafik 9">
            <a:extLst>
              <a:ext uri="{FF2B5EF4-FFF2-40B4-BE49-F238E27FC236}">
                <a16:creationId xmlns:a16="http://schemas.microsoft.com/office/drawing/2014/main" id="{717A243E-CC40-45A0-BF0A-909197504760}"/>
              </a:ext>
            </a:extLst>
          </p:cNvPr>
          <p:cNvPicPr>
            <a:picLocks noChangeAspect="1"/>
          </p:cNvPicPr>
          <p:nvPr/>
        </p:nvPicPr>
        <p:blipFill>
          <a:blip r:embed="rId3"/>
          <a:stretch>
            <a:fillRect/>
          </a:stretch>
        </p:blipFill>
        <p:spPr>
          <a:xfrm>
            <a:off x="683682" y="3311779"/>
            <a:ext cx="6457188" cy="2061972"/>
          </a:xfrm>
          <a:prstGeom prst="rect">
            <a:avLst/>
          </a:prstGeom>
        </p:spPr>
      </p:pic>
      <p:pic>
        <p:nvPicPr>
          <p:cNvPr id="11" name="Grafik 10">
            <a:extLst>
              <a:ext uri="{FF2B5EF4-FFF2-40B4-BE49-F238E27FC236}">
                <a16:creationId xmlns:a16="http://schemas.microsoft.com/office/drawing/2014/main" id="{BC8546E7-5E96-4AF6-9523-68184395CC2B}"/>
              </a:ext>
            </a:extLst>
          </p:cNvPr>
          <p:cNvPicPr>
            <a:picLocks noChangeAspect="1"/>
          </p:cNvPicPr>
          <p:nvPr/>
        </p:nvPicPr>
        <p:blipFill>
          <a:blip r:embed="rId4"/>
          <a:stretch>
            <a:fillRect/>
          </a:stretch>
        </p:blipFill>
        <p:spPr>
          <a:xfrm>
            <a:off x="7663689" y="4379166"/>
            <a:ext cx="2431859" cy="2073443"/>
          </a:xfrm>
          <a:prstGeom prst="rect">
            <a:avLst/>
          </a:prstGeom>
        </p:spPr>
      </p:pic>
    </p:spTree>
    <p:extLst>
      <p:ext uri="{BB962C8B-B14F-4D97-AF65-F5344CB8AC3E}">
        <p14:creationId xmlns:p14="http://schemas.microsoft.com/office/powerpoint/2010/main" val="17172848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Gridded Ion Thruster:</a:t>
            </a:r>
            <a:endParaRPr lang="en-US" sz="2000" dirty="0"/>
          </a:p>
          <a:p>
            <a:pPr marL="630000" lvl="1" indent="-270000">
              <a:lnSpc>
                <a:spcPct val="100000"/>
              </a:lnSpc>
              <a:spcBef>
                <a:spcPts val="600"/>
              </a:spcBef>
              <a:buSzPct val="100000"/>
            </a:pPr>
            <a:r>
              <a:rPr lang="en-US" sz="2000" dirty="0"/>
              <a:t>Erosion linked to position…</a:t>
            </a:r>
            <a:endParaRPr lang="de-DE"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116</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F824D1C6-2187-423A-8C8B-3FD4B7104272}"/>
              </a:ext>
            </a:extLst>
          </p:cNvPr>
          <p:cNvPicPr>
            <a:picLocks noChangeAspect="1"/>
          </p:cNvPicPr>
          <p:nvPr/>
        </p:nvPicPr>
        <p:blipFill>
          <a:blip r:embed="rId2"/>
          <a:stretch>
            <a:fillRect/>
          </a:stretch>
        </p:blipFill>
        <p:spPr>
          <a:xfrm>
            <a:off x="5259449" y="2695347"/>
            <a:ext cx="5726050" cy="3902302"/>
          </a:xfrm>
          <a:prstGeom prst="rect">
            <a:avLst/>
          </a:prstGeom>
        </p:spPr>
      </p:pic>
    </p:spTree>
    <p:extLst>
      <p:ext uri="{BB962C8B-B14F-4D97-AF65-F5344CB8AC3E}">
        <p14:creationId xmlns:p14="http://schemas.microsoft.com/office/powerpoint/2010/main" val="77974566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Gridded Ion Thruster:</a:t>
            </a:r>
            <a:endParaRPr lang="en-US" sz="2000" dirty="0"/>
          </a:p>
          <a:p>
            <a:pPr marL="630000" lvl="1" indent="-270000">
              <a:lnSpc>
                <a:spcPct val="100000"/>
              </a:lnSpc>
              <a:spcBef>
                <a:spcPts val="600"/>
              </a:spcBef>
              <a:buSzPct val="100000"/>
            </a:pPr>
            <a:r>
              <a:rPr lang="en-US" sz="2000" dirty="0"/>
              <a:t>Arcs</a:t>
            </a:r>
            <a:endParaRPr lang="de-DE"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117</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Inhaltsplatzhalter 6">
            <a:extLst>
              <a:ext uri="{FF2B5EF4-FFF2-40B4-BE49-F238E27FC236}">
                <a16:creationId xmlns:a16="http://schemas.microsoft.com/office/drawing/2014/main" id="{159411BD-991C-4127-8EF1-F7FBF53049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4766" y="3088820"/>
            <a:ext cx="4439808" cy="3551155"/>
          </a:xfrm>
          <a:prstGeom prst="rect">
            <a:avLst/>
          </a:prstGeom>
          <a:noFill/>
          <a:ln>
            <a:noFill/>
          </a:ln>
        </p:spPr>
      </p:pic>
      <p:pic>
        <p:nvPicPr>
          <p:cNvPr id="10" name="Grafik 9">
            <a:extLst>
              <a:ext uri="{FF2B5EF4-FFF2-40B4-BE49-F238E27FC236}">
                <a16:creationId xmlns:a16="http://schemas.microsoft.com/office/drawing/2014/main" id="{E9FABEA5-2168-40EC-B82E-2C349ADA5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9603" y="3088820"/>
            <a:ext cx="4492537" cy="3551155"/>
          </a:xfrm>
          <a:prstGeom prst="rect">
            <a:avLst/>
          </a:prstGeom>
        </p:spPr>
      </p:pic>
    </p:spTree>
    <p:extLst>
      <p:ext uri="{BB962C8B-B14F-4D97-AF65-F5344CB8AC3E}">
        <p14:creationId xmlns:p14="http://schemas.microsoft.com/office/powerpoint/2010/main" val="369225850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0" y="0"/>
            <a:ext cx="9144000" cy="6858000"/>
            <a:chOff x="0" y="0"/>
            <a:chExt cx="9144000" cy="6858000"/>
          </a:xfrm>
        </p:grpSpPr>
        <p:pic>
          <p:nvPicPr>
            <p:cNvPr id="3" name="object 3"/>
            <p:cNvPicPr/>
            <p:nvPr/>
          </p:nvPicPr>
          <p:blipFill>
            <a:blip r:embed="rId2" cstate="print"/>
            <a:stretch>
              <a:fillRect/>
            </a:stretch>
          </p:blipFill>
          <p:spPr>
            <a:xfrm>
              <a:off x="0" y="0"/>
              <a:ext cx="9143999" cy="6857997"/>
            </a:xfrm>
            <a:prstGeom prst="rect">
              <a:avLst/>
            </a:prstGeom>
          </p:spPr>
        </p:pic>
        <p:sp>
          <p:nvSpPr>
            <p:cNvPr id="4" name="object 4"/>
            <p:cNvSpPr/>
            <p:nvPr/>
          </p:nvSpPr>
          <p:spPr>
            <a:xfrm>
              <a:off x="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000000">
                <a:alpha val="30195"/>
              </a:srgbClr>
            </a:solidFill>
          </p:spPr>
          <p:txBody>
            <a:bodyPr wrap="square" lIns="0" tIns="0" rIns="0" bIns="0" rtlCol="0"/>
            <a:lstStyle/>
            <a:p>
              <a:endParaRPr/>
            </a:p>
          </p:txBody>
        </p:sp>
        <p:sp>
          <p:nvSpPr>
            <p:cNvPr id="5" name="object 5"/>
            <p:cNvSpPr/>
            <p:nvPr/>
          </p:nvSpPr>
          <p:spPr>
            <a:xfrm>
              <a:off x="179831" y="280415"/>
              <a:ext cx="8136890" cy="1592580"/>
            </a:xfrm>
            <a:custGeom>
              <a:avLst/>
              <a:gdLst/>
              <a:ahLst/>
              <a:cxnLst/>
              <a:rect l="l" t="t" r="r" b="b"/>
              <a:pathLst>
                <a:path w="8136890" h="1592580">
                  <a:moveTo>
                    <a:pt x="481914" y="0"/>
                  </a:moveTo>
                  <a:lnTo>
                    <a:pt x="0" y="1592579"/>
                  </a:lnTo>
                  <a:lnTo>
                    <a:pt x="8136636" y="1201292"/>
                  </a:lnTo>
                  <a:lnTo>
                    <a:pt x="7684262" y="157352"/>
                  </a:lnTo>
                  <a:lnTo>
                    <a:pt x="481914" y="0"/>
                  </a:lnTo>
                  <a:close/>
                </a:path>
              </a:pathLst>
            </a:custGeom>
            <a:solidFill>
              <a:srgbClr val="FF0000">
                <a:alpha val="39999"/>
              </a:srgbClr>
            </a:solidFill>
          </p:spPr>
          <p:txBody>
            <a:bodyPr wrap="square" lIns="0" tIns="0" rIns="0" bIns="0" rtlCol="0"/>
            <a:lstStyle/>
            <a:p>
              <a:endParaRPr/>
            </a:p>
          </p:txBody>
        </p:sp>
      </p:grpSp>
      <p:sp>
        <p:nvSpPr>
          <p:cNvPr id="6" name="object 6"/>
          <p:cNvSpPr txBox="1">
            <a:spLocks noGrp="1"/>
          </p:cNvSpPr>
          <p:nvPr>
            <p:ph type="title"/>
          </p:nvPr>
        </p:nvSpPr>
        <p:spPr>
          <a:xfrm>
            <a:off x="2153514" y="568910"/>
            <a:ext cx="5213985" cy="391795"/>
          </a:xfrm>
          <a:prstGeom prst="rect">
            <a:avLst/>
          </a:prstGeom>
        </p:spPr>
        <p:txBody>
          <a:bodyPr spcFirstLastPara="1" vert="horz" wrap="square" lIns="0" tIns="12700" rIns="0" bIns="0" rtlCol="0" anchor="t" anchorCtr="0">
            <a:spAutoFit/>
          </a:bodyPr>
          <a:lstStyle/>
          <a:p>
            <a:pPr marL="12700">
              <a:lnSpc>
                <a:spcPct val="100000"/>
              </a:lnSpc>
              <a:spcBef>
                <a:spcPts val="100"/>
              </a:spcBef>
            </a:pPr>
            <a:r>
              <a:rPr sz="2400" spc="-35" dirty="0"/>
              <a:t>Huge</a:t>
            </a:r>
            <a:r>
              <a:rPr sz="2400" spc="100" dirty="0"/>
              <a:t> </a:t>
            </a:r>
            <a:r>
              <a:rPr sz="2400" spc="35" dirty="0"/>
              <a:t>thruster</a:t>
            </a:r>
            <a:r>
              <a:rPr sz="2400" spc="90" dirty="0"/>
              <a:t> </a:t>
            </a:r>
            <a:r>
              <a:rPr sz="2400" spc="35" dirty="0"/>
              <a:t>have</a:t>
            </a:r>
            <a:r>
              <a:rPr sz="2400" spc="105" dirty="0"/>
              <a:t> </a:t>
            </a:r>
            <a:r>
              <a:rPr sz="2400" spc="15" dirty="0"/>
              <a:t>the</a:t>
            </a:r>
            <a:r>
              <a:rPr sz="2400" spc="100" dirty="0"/>
              <a:t> </a:t>
            </a:r>
            <a:r>
              <a:rPr sz="2400" spc="-25" dirty="0"/>
              <a:t>problem</a:t>
            </a:r>
            <a:r>
              <a:rPr sz="2400" spc="90" dirty="0"/>
              <a:t> </a:t>
            </a:r>
            <a:r>
              <a:rPr sz="2400" spc="35" dirty="0"/>
              <a:t>at</a:t>
            </a:r>
            <a:endParaRPr sz="2400" dirty="0"/>
          </a:p>
        </p:txBody>
      </p:sp>
      <p:sp>
        <p:nvSpPr>
          <p:cNvPr id="7" name="object 7"/>
          <p:cNvSpPr txBox="1"/>
          <p:nvPr/>
        </p:nvSpPr>
        <p:spPr>
          <a:xfrm>
            <a:off x="2153513" y="887984"/>
            <a:ext cx="3881120" cy="756920"/>
          </a:xfrm>
          <a:prstGeom prst="rect">
            <a:avLst/>
          </a:prstGeom>
        </p:spPr>
        <p:txBody>
          <a:bodyPr vert="horz" wrap="square" lIns="0" tIns="12700" rIns="0" bIns="0" rtlCol="0">
            <a:spAutoFit/>
          </a:bodyPr>
          <a:lstStyle/>
          <a:p>
            <a:pPr marL="12700">
              <a:spcBef>
                <a:spcPts val="100"/>
              </a:spcBef>
            </a:pPr>
            <a:r>
              <a:rPr sz="4800" spc="-40" dirty="0">
                <a:solidFill>
                  <a:srgbClr val="FFFFFF"/>
                </a:solidFill>
                <a:latin typeface="Microsoft YaHei"/>
                <a:cs typeface="Microsoft YaHei"/>
              </a:rPr>
              <a:t>Grid</a:t>
            </a:r>
            <a:r>
              <a:rPr sz="4800" spc="180" dirty="0">
                <a:solidFill>
                  <a:srgbClr val="FFFFFF"/>
                </a:solidFill>
                <a:latin typeface="Microsoft YaHei"/>
                <a:cs typeface="Microsoft YaHei"/>
              </a:rPr>
              <a:t> </a:t>
            </a:r>
            <a:r>
              <a:rPr sz="4800" spc="114" dirty="0">
                <a:solidFill>
                  <a:srgbClr val="FFFFFF"/>
                </a:solidFill>
                <a:latin typeface="Microsoft YaHei"/>
                <a:cs typeface="Microsoft YaHei"/>
              </a:rPr>
              <a:t>systems</a:t>
            </a:r>
            <a:endParaRPr sz="4800">
              <a:latin typeface="Microsoft YaHei"/>
              <a:cs typeface="Microsoft YaHei"/>
            </a:endParaRPr>
          </a:p>
        </p:txBody>
      </p:sp>
      <p:sp>
        <p:nvSpPr>
          <p:cNvPr id="8" name="object 8"/>
          <p:cNvSpPr/>
          <p:nvPr/>
        </p:nvSpPr>
        <p:spPr>
          <a:xfrm>
            <a:off x="4299458" y="1867026"/>
            <a:ext cx="2037714" cy="2162810"/>
          </a:xfrm>
          <a:custGeom>
            <a:avLst/>
            <a:gdLst/>
            <a:ahLst/>
            <a:cxnLst/>
            <a:rect l="l" t="t" r="r" b="b"/>
            <a:pathLst>
              <a:path w="2037714" h="2162810">
                <a:moveTo>
                  <a:pt x="906907" y="381508"/>
                </a:moveTo>
                <a:lnTo>
                  <a:pt x="759968" y="514604"/>
                </a:lnTo>
                <a:lnTo>
                  <a:pt x="294132" y="0"/>
                </a:lnTo>
                <a:lnTo>
                  <a:pt x="0" y="266192"/>
                </a:lnTo>
                <a:lnTo>
                  <a:pt x="465836" y="780796"/>
                </a:lnTo>
                <a:lnTo>
                  <a:pt x="318897" y="913892"/>
                </a:lnTo>
                <a:lnTo>
                  <a:pt x="879094" y="941832"/>
                </a:lnTo>
                <a:lnTo>
                  <a:pt x="906907" y="381508"/>
                </a:lnTo>
                <a:close/>
              </a:path>
              <a:path w="2037714" h="2162810">
                <a:moveTo>
                  <a:pt x="2037334" y="1538351"/>
                </a:moveTo>
                <a:lnTo>
                  <a:pt x="2035454" y="1489583"/>
                </a:lnTo>
                <a:lnTo>
                  <a:pt x="2029904" y="1441843"/>
                </a:lnTo>
                <a:lnTo>
                  <a:pt x="2020849" y="1395260"/>
                </a:lnTo>
                <a:lnTo>
                  <a:pt x="2008390" y="1349984"/>
                </a:lnTo>
                <a:lnTo>
                  <a:pt x="1992706" y="1306156"/>
                </a:lnTo>
                <a:lnTo>
                  <a:pt x="1973897" y="1263904"/>
                </a:lnTo>
                <a:lnTo>
                  <a:pt x="1953704" y="1226312"/>
                </a:lnTo>
                <a:lnTo>
                  <a:pt x="1952129" y="1223365"/>
                </a:lnTo>
                <a:lnTo>
                  <a:pt x="1927517" y="1184694"/>
                </a:lnTo>
                <a:lnTo>
                  <a:pt x="1900224" y="1148029"/>
                </a:lnTo>
                <a:lnTo>
                  <a:pt x="1870379" y="1113485"/>
                </a:lnTo>
                <a:lnTo>
                  <a:pt x="1838121" y="1081227"/>
                </a:lnTo>
                <a:lnTo>
                  <a:pt x="1803577" y="1051382"/>
                </a:lnTo>
                <a:lnTo>
                  <a:pt x="1766912" y="1024089"/>
                </a:lnTo>
                <a:lnTo>
                  <a:pt x="1728241" y="999477"/>
                </a:lnTo>
                <a:lnTo>
                  <a:pt x="1725295" y="997902"/>
                </a:lnTo>
                <a:lnTo>
                  <a:pt x="1725295" y="1538351"/>
                </a:lnTo>
                <a:lnTo>
                  <a:pt x="1721904" y="1584464"/>
                </a:lnTo>
                <a:lnTo>
                  <a:pt x="1712074" y="1628482"/>
                </a:lnTo>
                <a:lnTo>
                  <a:pt x="1696288" y="1669910"/>
                </a:lnTo>
                <a:lnTo>
                  <a:pt x="1675015" y="1708264"/>
                </a:lnTo>
                <a:lnTo>
                  <a:pt x="1648752" y="1743075"/>
                </a:lnTo>
                <a:lnTo>
                  <a:pt x="1617967" y="1773859"/>
                </a:lnTo>
                <a:lnTo>
                  <a:pt x="1583156" y="1800123"/>
                </a:lnTo>
                <a:lnTo>
                  <a:pt x="1544802" y="1821395"/>
                </a:lnTo>
                <a:lnTo>
                  <a:pt x="1503375" y="1837182"/>
                </a:lnTo>
                <a:lnTo>
                  <a:pt x="1459357" y="1847011"/>
                </a:lnTo>
                <a:lnTo>
                  <a:pt x="1413256" y="1850390"/>
                </a:lnTo>
                <a:lnTo>
                  <a:pt x="1367142" y="1847011"/>
                </a:lnTo>
                <a:lnTo>
                  <a:pt x="1323124" y="1837182"/>
                </a:lnTo>
                <a:lnTo>
                  <a:pt x="1281696" y="1821395"/>
                </a:lnTo>
                <a:lnTo>
                  <a:pt x="1243342" y="1800123"/>
                </a:lnTo>
                <a:lnTo>
                  <a:pt x="1208532" y="1773859"/>
                </a:lnTo>
                <a:lnTo>
                  <a:pt x="1177747" y="1743075"/>
                </a:lnTo>
                <a:lnTo>
                  <a:pt x="1151483" y="1708264"/>
                </a:lnTo>
                <a:lnTo>
                  <a:pt x="1130211" y="1669910"/>
                </a:lnTo>
                <a:lnTo>
                  <a:pt x="1114425" y="1628482"/>
                </a:lnTo>
                <a:lnTo>
                  <a:pt x="1104595" y="1584464"/>
                </a:lnTo>
                <a:lnTo>
                  <a:pt x="1101217" y="1538351"/>
                </a:lnTo>
                <a:lnTo>
                  <a:pt x="1104595" y="1492250"/>
                </a:lnTo>
                <a:lnTo>
                  <a:pt x="1114425" y="1448231"/>
                </a:lnTo>
                <a:lnTo>
                  <a:pt x="1130211" y="1406804"/>
                </a:lnTo>
                <a:lnTo>
                  <a:pt x="1151483" y="1368450"/>
                </a:lnTo>
                <a:lnTo>
                  <a:pt x="1177747" y="1333639"/>
                </a:lnTo>
                <a:lnTo>
                  <a:pt x="1208532" y="1302854"/>
                </a:lnTo>
                <a:lnTo>
                  <a:pt x="1243342" y="1276591"/>
                </a:lnTo>
                <a:lnTo>
                  <a:pt x="1281696" y="1255318"/>
                </a:lnTo>
                <a:lnTo>
                  <a:pt x="1323124" y="1239532"/>
                </a:lnTo>
                <a:lnTo>
                  <a:pt x="1367142" y="1229702"/>
                </a:lnTo>
                <a:lnTo>
                  <a:pt x="1413256" y="1226312"/>
                </a:lnTo>
                <a:lnTo>
                  <a:pt x="1459357" y="1229702"/>
                </a:lnTo>
                <a:lnTo>
                  <a:pt x="1503375" y="1239532"/>
                </a:lnTo>
                <a:lnTo>
                  <a:pt x="1544802" y="1255318"/>
                </a:lnTo>
                <a:lnTo>
                  <a:pt x="1583156" y="1276591"/>
                </a:lnTo>
                <a:lnTo>
                  <a:pt x="1617967" y="1302854"/>
                </a:lnTo>
                <a:lnTo>
                  <a:pt x="1648752" y="1333639"/>
                </a:lnTo>
                <a:lnTo>
                  <a:pt x="1675015" y="1368450"/>
                </a:lnTo>
                <a:lnTo>
                  <a:pt x="1696288" y="1406804"/>
                </a:lnTo>
                <a:lnTo>
                  <a:pt x="1712074" y="1448231"/>
                </a:lnTo>
                <a:lnTo>
                  <a:pt x="1721904" y="1492250"/>
                </a:lnTo>
                <a:lnTo>
                  <a:pt x="1725295" y="1538351"/>
                </a:lnTo>
                <a:lnTo>
                  <a:pt x="1725295" y="997902"/>
                </a:lnTo>
                <a:lnTo>
                  <a:pt x="1687703" y="977709"/>
                </a:lnTo>
                <a:lnTo>
                  <a:pt x="1645450" y="958900"/>
                </a:lnTo>
                <a:lnTo>
                  <a:pt x="1601622" y="943216"/>
                </a:lnTo>
                <a:lnTo>
                  <a:pt x="1556346" y="930757"/>
                </a:lnTo>
                <a:lnTo>
                  <a:pt x="1509763" y="921702"/>
                </a:lnTo>
                <a:lnTo>
                  <a:pt x="1462024" y="916152"/>
                </a:lnTo>
                <a:lnTo>
                  <a:pt x="1413256" y="914273"/>
                </a:lnTo>
                <a:lnTo>
                  <a:pt x="1364475" y="916152"/>
                </a:lnTo>
                <a:lnTo>
                  <a:pt x="1316736" y="921702"/>
                </a:lnTo>
                <a:lnTo>
                  <a:pt x="1270152" y="930757"/>
                </a:lnTo>
                <a:lnTo>
                  <a:pt x="1224876" y="943216"/>
                </a:lnTo>
                <a:lnTo>
                  <a:pt x="1181049" y="958900"/>
                </a:lnTo>
                <a:lnTo>
                  <a:pt x="1138796" y="977709"/>
                </a:lnTo>
                <a:lnTo>
                  <a:pt x="1098257" y="999477"/>
                </a:lnTo>
                <a:lnTo>
                  <a:pt x="1059586" y="1024089"/>
                </a:lnTo>
                <a:lnTo>
                  <a:pt x="1022921" y="1051382"/>
                </a:lnTo>
                <a:lnTo>
                  <a:pt x="988377" y="1081227"/>
                </a:lnTo>
                <a:lnTo>
                  <a:pt x="956119" y="1113485"/>
                </a:lnTo>
                <a:lnTo>
                  <a:pt x="926274" y="1148029"/>
                </a:lnTo>
                <a:lnTo>
                  <a:pt x="898982" y="1184694"/>
                </a:lnTo>
                <a:lnTo>
                  <a:pt x="874369" y="1223365"/>
                </a:lnTo>
                <a:lnTo>
                  <a:pt x="852601" y="1263904"/>
                </a:lnTo>
                <a:lnTo>
                  <a:pt x="833793" y="1306156"/>
                </a:lnTo>
                <a:lnTo>
                  <a:pt x="818108" y="1349984"/>
                </a:lnTo>
                <a:lnTo>
                  <a:pt x="805649" y="1395260"/>
                </a:lnTo>
                <a:lnTo>
                  <a:pt x="796594" y="1441843"/>
                </a:lnTo>
                <a:lnTo>
                  <a:pt x="791044" y="1489583"/>
                </a:lnTo>
                <a:lnTo>
                  <a:pt x="789178" y="1538351"/>
                </a:lnTo>
                <a:lnTo>
                  <a:pt x="791044" y="1587131"/>
                </a:lnTo>
                <a:lnTo>
                  <a:pt x="796594" y="1634871"/>
                </a:lnTo>
                <a:lnTo>
                  <a:pt x="805649" y="1681454"/>
                </a:lnTo>
                <a:lnTo>
                  <a:pt x="818108" y="1726730"/>
                </a:lnTo>
                <a:lnTo>
                  <a:pt x="833793" y="1770557"/>
                </a:lnTo>
                <a:lnTo>
                  <a:pt x="852601" y="1812810"/>
                </a:lnTo>
                <a:lnTo>
                  <a:pt x="874369" y="1853349"/>
                </a:lnTo>
                <a:lnTo>
                  <a:pt x="898982" y="1892020"/>
                </a:lnTo>
                <a:lnTo>
                  <a:pt x="926274" y="1928685"/>
                </a:lnTo>
                <a:lnTo>
                  <a:pt x="956119" y="1963229"/>
                </a:lnTo>
                <a:lnTo>
                  <a:pt x="988377" y="1995487"/>
                </a:lnTo>
                <a:lnTo>
                  <a:pt x="1022921" y="2025332"/>
                </a:lnTo>
                <a:lnTo>
                  <a:pt x="1059586" y="2052624"/>
                </a:lnTo>
                <a:lnTo>
                  <a:pt x="1098257" y="2077237"/>
                </a:lnTo>
                <a:lnTo>
                  <a:pt x="1138796" y="2099005"/>
                </a:lnTo>
                <a:lnTo>
                  <a:pt x="1181049" y="2117814"/>
                </a:lnTo>
                <a:lnTo>
                  <a:pt x="1224876" y="2133498"/>
                </a:lnTo>
                <a:lnTo>
                  <a:pt x="1270152" y="2145957"/>
                </a:lnTo>
                <a:lnTo>
                  <a:pt x="1316736" y="2155012"/>
                </a:lnTo>
                <a:lnTo>
                  <a:pt x="1364475" y="2160562"/>
                </a:lnTo>
                <a:lnTo>
                  <a:pt x="1413256" y="2162429"/>
                </a:lnTo>
                <a:lnTo>
                  <a:pt x="1462024" y="2160562"/>
                </a:lnTo>
                <a:lnTo>
                  <a:pt x="1509763" y="2155012"/>
                </a:lnTo>
                <a:lnTo>
                  <a:pt x="1556346" y="2145957"/>
                </a:lnTo>
                <a:lnTo>
                  <a:pt x="1601622" y="2133498"/>
                </a:lnTo>
                <a:lnTo>
                  <a:pt x="1645450" y="2117814"/>
                </a:lnTo>
                <a:lnTo>
                  <a:pt x="1687703" y="2099005"/>
                </a:lnTo>
                <a:lnTo>
                  <a:pt x="1728241" y="2077237"/>
                </a:lnTo>
                <a:lnTo>
                  <a:pt x="1766912" y="2052624"/>
                </a:lnTo>
                <a:lnTo>
                  <a:pt x="1803577" y="2025332"/>
                </a:lnTo>
                <a:lnTo>
                  <a:pt x="1838121" y="1995487"/>
                </a:lnTo>
                <a:lnTo>
                  <a:pt x="1870379" y="1963229"/>
                </a:lnTo>
                <a:lnTo>
                  <a:pt x="1900224" y="1928685"/>
                </a:lnTo>
                <a:lnTo>
                  <a:pt x="1927517" y="1892020"/>
                </a:lnTo>
                <a:lnTo>
                  <a:pt x="1952129" y="1853349"/>
                </a:lnTo>
                <a:lnTo>
                  <a:pt x="1953704" y="1850390"/>
                </a:lnTo>
                <a:lnTo>
                  <a:pt x="1973897" y="1812810"/>
                </a:lnTo>
                <a:lnTo>
                  <a:pt x="1992706" y="1770557"/>
                </a:lnTo>
                <a:lnTo>
                  <a:pt x="2008390" y="1726730"/>
                </a:lnTo>
                <a:lnTo>
                  <a:pt x="2020849" y="1681454"/>
                </a:lnTo>
                <a:lnTo>
                  <a:pt x="2029904" y="1634871"/>
                </a:lnTo>
                <a:lnTo>
                  <a:pt x="2035454" y="1587131"/>
                </a:lnTo>
                <a:lnTo>
                  <a:pt x="2037334" y="1538351"/>
                </a:lnTo>
                <a:close/>
              </a:path>
            </a:pathLst>
          </a:custGeom>
          <a:solidFill>
            <a:srgbClr val="FF0000">
              <a:alpha val="39999"/>
            </a:srgbClr>
          </a:solidFill>
        </p:spPr>
        <p:txBody>
          <a:bodyPr wrap="square" lIns="0" tIns="0" rIns="0" bIns="0" rtlCol="0"/>
          <a:lstStyle/>
          <a:p>
            <a:endParaRPr/>
          </a:p>
        </p:txBody>
      </p:sp>
      <p:sp>
        <p:nvSpPr>
          <p:cNvPr id="9" name="object 6">
            <a:extLst>
              <a:ext uri="{FF2B5EF4-FFF2-40B4-BE49-F238E27FC236}">
                <a16:creationId xmlns:a16="http://schemas.microsoft.com/office/drawing/2014/main" id="{91227A83-F9E6-1A9B-F6C5-38844004C9EA}"/>
              </a:ext>
            </a:extLst>
          </p:cNvPr>
          <p:cNvSpPr txBox="1">
            <a:spLocks/>
          </p:cNvSpPr>
          <p:nvPr/>
        </p:nvSpPr>
        <p:spPr>
          <a:xfrm>
            <a:off x="2153513" y="1560068"/>
            <a:ext cx="5213985" cy="391795"/>
          </a:xfrm>
          <a:prstGeom prst="rect">
            <a:avLst/>
          </a:prstGeom>
          <a:noFill/>
          <a:ln>
            <a:noFill/>
          </a:ln>
        </p:spPr>
        <p:txBody>
          <a:bodyPr spcFirstLastPara="1" vert="horz" wrap="square" lIns="0" tIns="12700" rIns="0" bIns="0" rtlCol="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267"/>
              <a:buFont typeface="Libre Franklin"/>
              <a:buNone/>
              <a:defRPr sz="2800" b="0" i="0" u="none" strike="noStrike" cap="none">
                <a:solidFill>
                  <a:schemeClr val="bg1"/>
                </a:solidFill>
                <a:latin typeface="Microsoft YaHei"/>
                <a:ea typeface="Libre Franklin"/>
                <a:cs typeface="Microsoft YaHei"/>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2700">
              <a:lnSpc>
                <a:spcPct val="100000"/>
              </a:lnSpc>
              <a:spcBef>
                <a:spcPts val="100"/>
              </a:spcBef>
            </a:pPr>
            <a:r>
              <a:rPr lang="en-US" sz="2400" spc="-35" dirty="0"/>
              <a:t>But not only as there is also</a:t>
            </a:r>
            <a:endParaRPr lang="en-US" sz="2400" dirty="0"/>
          </a:p>
        </p:txBody>
      </p:sp>
    </p:spTree>
    <p:extLst>
      <p:ext uri="{BB962C8B-B14F-4D97-AF65-F5344CB8AC3E}">
        <p14:creationId xmlns:p14="http://schemas.microsoft.com/office/powerpoint/2010/main" val="24560151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Gridded Ion Thruster:</a:t>
            </a:r>
            <a:endParaRPr lang="en-US" sz="2000" dirty="0"/>
          </a:p>
          <a:p>
            <a:pPr marL="630000" lvl="1" indent="-270000">
              <a:lnSpc>
                <a:spcPct val="100000"/>
              </a:lnSpc>
              <a:spcBef>
                <a:spcPts val="600"/>
              </a:spcBef>
              <a:buSzPct val="100000"/>
            </a:pPr>
            <a:r>
              <a:rPr lang="en-US" sz="2000" dirty="0"/>
              <a:t>Harness</a:t>
            </a:r>
          </a:p>
          <a:p>
            <a:pPr marL="630000" lvl="1" indent="-270000">
              <a:lnSpc>
                <a:spcPct val="100000"/>
              </a:lnSpc>
              <a:spcBef>
                <a:spcPts val="600"/>
              </a:spcBef>
              <a:buSzPct val="100000"/>
            </a:pPr>
            <a:r>
              <a:rPr lang="en-US" sz="2000" dirty="0"/>
              <a:t>RFG</a:t>
            </a:r>
          </a:p>
          <a:p>
            <a:pPr marL="630000" lvl="1" indent="-270000">
              <a:lnSpc>
                <a:spcPct val="100000"/>
              </a:lnSpc>
              <a:spcBef>
                <a:spcPts val="600"/>
              </a:spcBef>
              <a:buSzPct val="100000"/>
            </a:pPr>
            <a:r>
              <a:rPr lang="en-US" sz="2000" dirty="0"/>
              <a:t>Neutralizer</a:t>
            </a:r>
          </a:p>
          <a:p>
            <a:pPr marL="630000" lvl="1" indent="-270000">
              <a:lnSpc>
                <a:spcPct val="100000"/>
              </a:lnSpc>
              <a:spcBef>
                <a:spcPts val="600"/>
              </a:spcBef>
              <a:buSzPct val="100000"/>
            </a:pPr>
            <a:r>
              <a:rPr lang="en-US" sz="2000" dirty="0"/>
              <a:t>Ceramic</a:t>
            </a:r>
          </a:p>
          <a:p>
            <a:pPr marL="630000" lvl="1" indent="-270000">
              <a:lnSpc>
                <a:spcPct val="100000"/>
              </a:lnSpc>
              <a:spcBef>
                <a:spcPts val="600"/>
              </a:spcBef>
              <a:buSzPct val="100000"/>
            </a:pPr>
            <a:r>
              <a:rPr lang="en-US" sz="2000" dirty="0"/>
              <a:t>Testing on Ground (Vacuum level -&gt; </a:t>
            </a:r>
            <a:r>
              <a:rPr lang="en-US" sz="2000" dirty="0" err="1"/>
              <a:t>Paschen</a:t>
            </a:r>
            <a:r>
              <a:rPr lang="en-US" sz="2000" dirty="0"/>
              <a:t> curve, sputter material)</a:t>
            </a:r>
          </a:p>
          <a:p>
            <a:pPr marL="630000" lvl="1" indent="-270000">
              <a:lnSpc>
                <a:spcPct val="100000"/>
              </a:lnSpc>
              <a:spcBef>
                <a:spcPts val="600"/>
              </a:spcBef>
              <a:buSzPct val="100000"/>
            </a:pPr>
            <a:r>
              <a:rPr lang="en-US" sz="2000" dirty="0"/>
              <a:t>Gas Inlet</a:t>
            </a:r>
          </a:p>
          <a:p>
            <a:pPr marL="630000" lvl="1" indent="-270000">
              <a:lnSpc>
                <a:spcPct val="100000"/>
              </a:lnSpc>
              <a:spcBef>
                <a:spcPts val="600"/>
              </a:spcBef>
              <a:buSzPct val="100000"/>
            </a:pPr>
            <a:r>
              <a:rPr lang="en-US" sz="2000" dirty="0"/>
              <a:t>…</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119</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C8C1B6FA-5EBC-438C-9500-289094E35F86}"/>
              </a:ext>
            </a:extLst>
          </p:cNvPr>
          <p:cNvPicPr>
            <a:picLocks noChangeAspect="1"/>
          </p:cNvPicPr>
          <p:nvPr/>
        </p:nvPicPr>
        <p:blipFill>
          <a:blip r:embed="rId2"/>
          <a:stretch>
            <a:fillRect/>
          </a:stretch>
        </p:blipFill>
        <p:spPr>
          <a:xfrm>
            <a:off x="4126953" y="2356705"/>
            <a:ext cx="7228179" cy="1986060"/>
          </a:xfrm>
          <a:prstGeom prst="rect">
            <a:avLst/>
          </a:prstGeom>
        </p:spPr>
      </p:pic>
    </p:spTree>
    <p:extLst>
      <p:ext uri="{BB962C8B-B14F-4D97-AF65-F5344CB8AC3E}">
        <p14:creationId xmlns:p14="http://schemas.microsoft.com/office/powerpoint/2010/main" val="1391172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06381EE5-16DB-4708-A38B-749BE7813A21}"/>
              </a:ext>
            </a:extLst>
          </p:cNvPr>
          <p:cNvPicPr>
            <a:picLocks noChangeAspect="1"/>
          </p:cNvPicPr>
          <p:nvPr/>
        </p:nvPicPr>
        <p:blipFill>
          <a:blip r:embed="rId2"/>
          <a:stretch>
            <a:fillRect/>
          </a:stretch>
        </p:blipFill>
        <p:spPr>
          <a:xfrm>
            <a:off x="4795520" y="2913383"/>
            <a:ext cx="6668558" cy="3778378"/>
          </a:xfrm>
          <a:prstGeom prst="rect">
            <a:avLst/>
          </a:prstGeom>
          <a:solidFill>
            <a:schemeClr val="bg1"/>
          </a:solidFill>
        </p:spPr>
      </p:pic>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buSzPct val="100000"/>
            </a:pPr>
            <a:r>
              <a:rPr lang="en-US" sz="2000" dirty="0"/>
              <a:t>Trimming / calibration of engine</a:t>
            </a:r>
          </a:p>
          <a:p>
            <a:pPr marL="915750" lvl="3" indent="-285750">
              <a:lnSpc>
                <a:spcPct val="100000"/>
              </a:lnSpc>
              <a:spcBef>
                <a:spcPts val="600"/>
              </a:spcBef>
              <a:buClr>
                <a:srgbClr val="FF0000"/>
              </a:buClr>
              <a:buFont typeface="Symbol" panose="05050102010706020507" pitchFamily="18" charset="2"/>
              <a:buChar char="-"/>
            </a:pPr>
            <a:r>
              <a:rPr lang="en-US" dirty="0"/>
              <a:t>Orifice (passive)</a:t>
            </a:r>
          </a:p>
          <a:p>
            <a:pPr marL="915750" lvl="3" indent="-285750">
              <a:lnSpc>
                <a:spcPct val="100000"/>
              </a:lnSpc>
              <a:spcBef>
                <a:spcPts val="600"/>
              </a:spcBef>
              <a:buClr>
                <a:srgbClr val="FF0000"/>
              </a:buClr>
              <a:buFont typeface="Symbol" panose="05050102010706020507" pitchFamily="18" charset="2"/>
              <a:buChar char="-"/>
            </a:pPr>
            <a:r>
              <a:rPr lang="en-US" dirty="0"/>
              <a:t>Throttling valve / injector (active)</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12</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4433236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Gridded Ion Thruster:</a:t>
            </a:r>
            <a:endParaRPr lang="en-US" sz="2000" dirty="0"/>
          </a:p>
          <a:p>
            <a:pPr marL="630000" lvl="1" indent="-270000">
              <a:lnSpc>
                <a:spcPct val="100000"/>
              </a:lnSpc>
              <a:spcBef>
                <a:spcPts val="600"/>
              </a:spcBef>
              <a:buSzPct val="100000"/>
            </a:pPr>
            <a:r>
              <a:rPr lang="en-US" sz="2000" dirty="0"/>
              <a:t>Testing on Ground </a:t>
            </a:r>
            <a:br>
              <a:rPr lang="en-US" sz="2000" dirty="0"/>
            </a:br>
            <a:r>
              <a:rPr lang="en-US" sz="2000" dirty="0"/>
              <a:t>(Vacuum level -&gt; </a:t>
            </a:r>
            <a:r>
              <a:rPr lang="en-US" sz="2000" dirty="0" err="1"/>
              <a:t>Paschen</a:t>
            </a:r>
            <a:r>
              <a:rPr lang="en-US" sz="2000" dirty="0"/>
              <a:t> curve)</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120</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Picture 2">
            <a:extLst>
              <a:ext uri="{FF2B5EF4-FFF2-40B4-BE49-F238E27FC236}">
                <a16:creationId xmlns:a16="http://schemas.microsoft.com/office/drawing/2014/main" id="{1E982249-A8EF-4E53-AF5C-E74AC782EB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8933" y="1338835"/>
            <a:ext cx="5476875" cy="5438775"/>
          </a:xfrm>
          <a:prstGeom prst="rect">
            <a:avLst/>
          </a:prstGeom>
          <a:solidFill>
            <a:schemeClr val="bg1"/>
          </a:solidFill>
        </p:spPr>
      </p:pic>
    </p:spTree>
    <p:extLst>
      <p:ext uri="{BB962C8B-B14F-4D97-AF65-F5344CB8AC3E}">
        <p14:creationId xmlns:p14="http://schemas.microsoft.com/office/powerpoint/2010/main" val="72144705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Gridded Ion Thruster:</a:t>
            </a:r>
            <a:endParaRPr lang="en-US" sz="2000" dirty="0"/>
          </a:p>
          <a:p>
            <a:pPr marL="630000" lvl="1" indent="-270000">
              <a:lnSpc>
                <a:spcPct val="100000"/>
              </a:lnSpc>
              <a:spcBef>
                <a:spcPts val="600"/>
              </a:spcBef>
              <a:buSzPct val="100000"/>
            </a:pPr>
            <a:r>
              <a:rPr lang="en-US" sz="2000" dirty="0"/>
              <a:t>Testing on Ground (Sputter material)</a:t>
            </a:r>
            <a:endParaRPr lang="de-DE"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121</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Picture 2">
            <a:extLst>
              <a:ext uri="{FF2B5EF4-FFF2-40B4-BE49-F238E27FC236}">
                <a16:creationId xmlns:a16="http://schemas.microsoft.com/office/drawing/2014/main" id="{EF862BE2-C5DC-4E2D-95C2-6F238C177A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714" y="3464624"/>
            <a:ext cx="9010574" cy="3245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827463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Gridded Ion Thruster:</a:t>
            </a:r>
            <a:endParaRPr lang="en-US" sz="2000" dirty="0"/>
          </a:p>
          <a:p>
            <a:pPr marL="630000" lvl="1" indent="-270000">
              <a:lnSpc>
                <a:spcPct val="100000"/>
              </a:lnSpc>
              <a:spcBef>
                <a:spcPts val="600"/>
              </a:spcBef>
              <a:buSzPct val="100000"/>
            </a:pPr>
            <a:r>
              <a:rPr lang="de-DE" sz="2000" dirty="0"/>
              <a:t>Gas </a:t>
            </a:r>
            <a:r>
              <a:rPr lang="de-DE" sz="2000" dirty="0" err="1"/>
              <a:t>inlet</a:t>
            </a:r>
            <a:endParaRPr lang="de-DE"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122</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BF790D5A-0466-4CD7-A9A6-EDBA559E5753}"/>
              </a:ext>
            </a:extLst>
          </p:cNvPr>
          <p:cNvPicPr>
            <a:picLocks noChangeAspect="1"/>
          </p:cNvPicPr>
          <p:nvPr/>
        </p:nvPicPr>
        <p:blipFill>
          <a:blip r:embed="rId2"/>
          <a:stretch>
            <a:fillRect/>
          </a:stretch>
        </p:blipFill>
        <p:spPr>
          <a:xfrm>
            <a:off x="4339796" y="380186"/>
            <a:ext cx="6390115" cy="6078402"/>
          </a:xfrm>
          <a:prstGeom prst="rect">
            <a:avLst/>
          </a:prstGeom>
        </p:spPr>
      </p:pic>
    </p:spTree>
    <p:extLst>
      <p:ext uri="{BB962C8B-B14F-4D97-AF65-F5344CB8AC3E}">
        <p14:creationId xmlns:p14="http://schemas.microsoft.com/office/powerpoint/2010/main" val="281614122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4C6BF-A9CC-164E-35BA-6F9718714AE1}"/>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5AC0A36-8F5A-6346-0FAD-EC5337634790}"/>
              </a:ext>
            </a:extLst>
          </p:cNvPr>
          <p:cNvSpPr>
            <a:spLocks noGrp="1"/>
          </p:cNvSpPr>
          <p:nvPr>
            <p:ph idx="1"/>
          </p:nvPr>
        </p:nvSpPr>
        <p:spPr>
          <a:xfrm>
            <a:off x="1206500" y="1951929"/>
            <a:ext cx="10301817" cy="4515696"/>
          </a:xfrm>
        </p:spPr>
        <p:txBody>
          <a:bodyPr>
            <a:noAutofit/>
          </a:bodyPr>
          <a:lstStyle/>
          <a:p>
            <a:pPr marL="125730" indent="0">
              <a:buNone/>
            </a:pPr>
            <a:endParaRPr lang="en-US" sz="2400" dirty="0">
              <a:solidFill>
                <a:schemeClr val="tx1"/>
              </a:solidFill>
            </a:endParaRPr>
          </a:p>
          <a:p>
            <a:pPr marL="125730" indent="0">
              <a:buNone/>
            </a:pPr>
            <a:endParaRPr lang="de-DE" dirty="0"/>
          </a:p>
        </p:txBody>
      </p:sp>
      <p:sp>
        <p:nvSpPr>
          <p:cNvPr id="6" name="Espace réservé du numéro de diapositive 5">
            <a:extLst>
              <a:ext uri="{FF2B5EF4-FFF2-40B4-BE49-F238E27FC236}">
                <a16:creationId xmlns:a16="http://schemas.microsoft.com/office/drawing/2014/main" id="{6452DDF6-C0A3-774C-7388-28DB1C3BB10D}"/>
              </a:ext>
            </a:extLst>
          </p:cNvPr>
          <p:cNvSpPr>
            <a:spLocks noGrp="1"/>
          </p:cNvSpPr>
          <p:nvPr>
            <p:ph type="sldNum" sz="quarter" idx="12"/>
          </p:nvPr>
        </p:nvSpPr>
        <p:spPr/>
        <p:txBody>
          <a:bodyPr/>
          <a:lstStyle/>
          <a:p>
            <a:fld id="{E1E1CD7C-2161-7D43-862E-CE4C333CD873}" type="slidenum">
              <a:rPr lang="fr-FR" smtClean="0"/>
              <a:pPr/>
              <a:t>123</a:t>
            </a:fld>
            <a:endParaRPr lang="fr-FR" dirty="0"/>
          </a:p>
        </p:txBody>
      </p:sp>
      <p:sp>
        <p:nvSpPr>
          <p:cNvPr id="7" name="Google Shape;119;p5">
            <a:extLst>
              <a:ext uri="{FF2B5EF4-FFF2-40B4-BE49-F238E27FC236}">
                <a16:creationId xmlns:a16="http://schemas.microsoft.com/office/drawing/2014/main" id="{867E640A-5291-9326-FBA7-1609E7A70B25}"/>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BF3FB50-FA11-D154-9E00-4EBBFDDB788D}"/>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abgerundete Ecken 9">
            <a:extLst>
              <a:ext uri="{FF2B5EF4-FFF2-40B4-BE49-F238E27FC236}">
                <a16:creationId xmlns:a16="http://schemas.microsoft.com/office/drawing/2014/main" id="{32EECB9A-0EA7-6D51-D5E5-9D28987E1AED}"/>
              </a:ext>
            </a:extLst>
          </p:cNvPr>
          <p:cNvSpPr/>
          <p:nvPr/>
        </p:nvSpPr>
        <p:spPr>
          <a:xfrm>
            <a:off x="1778000" y="3506787"/>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a:t>
            </a:r>
            <a:r>
              <a:rPr lang="en-US" sz="2400" noProof="0" dirty="0" err="1"/>
              <a:t>ectrical</a:t>
            </a:r>
            <a:r>
              <a:rPr lang="en-US" sz="2400" noProof="0" dirty="0"/>
              <a:t> Propulsion Systems</a:t>
            </a:r>
          </a:p>
        </p:txBody>
      </p:sp>
      <p:cxnSp>
        <p:nvCxnSpPr>
          <p:cNvPr id="21" name="Gerade Verbindung mit Pfeil 20">
            <a:extLst>
              <a:ext uri="{FF2B5EF4-FFF2-40B4-BE49-F238E27FC236}">
                <a16:creationId xmlns:a16="http://schemas.microsoft.com/office/drawing/2014/main" id="{430EE2B2-D2A8-509E-D087-4CEE07191848}"/>
              </a:ext>
            </a:extLst>
          </p:cNvPr>
          <p:cNvCxnSpPr>
            <a:cxnSpLocks/>
            <a:stCxn id="31" idx="3"/>
            <a:endCxn id="34" idx="1"/>
          </p:cNvCxnSpPr>
          <p:nvPr/>
        </p:nvCxnSpPr>
        <p:spPr>
          <a:xfrm flipV="1">
            <a:off x="7181206" y="1317207"/>
            <a:ext cx="279480" cy="21492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abgerundete Ecken 30">
            <a:extLst>
              <a:ext uri="{FF2B5EF4-FFF2-40B4-BE49-F238E27FC236}">
                <a16:creationId xmlns:a16="http://schemas.microsoft.com/office/drawing/2014/main" id="{DE4BB4D8-76EC-4129-45B1-25DFA04165F9}"/>
              </a:ext>
            </a:extLst>
          </p:cNvPr>
          <p:cNvSpPr/>
          <p:nvPr/>
        </p:nvSpPr>
        <p:spPr>
          <a:xfrm>
            <a:off x="4661206" y="2910869"/>
            <a:ext cx="25200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Electrostatic</a:t>
            </a:r>
          </a:p>
        </p:txBody>
      </p:sp>
      <p:sp>
        <p:nvSpPr>
          <p:cNvPr id="32" name="Rechteck: abgerundete Ecken 31">
            <a:extLst>
              <a:ext uri="{FF2B5EF4-FFF2-40B4-BE49-F238E27FC236}">
                <a16:creationId xmlns:a16="http://schemas.microsoft.com/office/drawing/2014/main" id="{A7E7D173-6B8B-8A47-6E13-EAC704737D0B}"/>
              </a:ext>
            </a:extLst>
          </p:cNvPr>
          <p:cNvSpPr/>
          <p:nvPr/>
        </p:nvSpPr>
        <p:spPr>
          <a:xfrm>
            <a:off x="4661207" y="5495630"/>
            <a:ext cx="2520000" cy="1111252"/>
          </a:xfrm>
          <a:prstGeom prst="roundRect">
            <a:avLst/>
          </a:prstGeom>
          <a:solidFill>
            <a:srgbClr val="7030A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Electromagnetic</a:t>
            </a:r>
          </a:p>
        </p:txBody>
      </p:sp>
      <p:sp>
        <p:nvSpPr>
          <p:cNvPr id="34" name="Rechteck: abgerundete Ecken 33">
            <a:extLst>
              <a:ext uri="{FF2B5EF4-FFF2-40B4-BE49-F238E27FC236}">
                <a16:creationId xmlns:a16="http://schemas.microsoft.com/office/drawing/2014/main" id="{4DBE42CD-99F0-33EA-8DC4-AB7724656C5D}"/>
              </a:ext>
            </a:extLst>
          </p:cNvPr>
          <p:cNvSpPr/>
          <p:nvPr/>
        </p:nvSpPr>
        <p:spPr>
          <a:xfrm>
            <a:off x="7460686" y="967583"/>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Hall Effect Thruster</a:t>
            </a:r>
            <a:endParaRPr lang="en-US" sz="2400" noProof="0" dirty="0"/>
          </a:p>
        </p:txBody>
      </p:sp>
      <p:sp>
        <p:nvSpPr>
          <p:cNvPr id="36" name="Rechteck: abgerundete Ecken 35">
            <a:extLst>
              <a:ext uri="{FF2B5EF4-FFF2-40B4-BE49-F238E27FC236}">
                <a16:creationId xmlns:a16="http://schemas.microsoft.com/office/drawing/2014/main" id="{E257DFAF-A032-7BC5-F02F-438042A9CBB9}"/>
              </a:ext>
            </a:extLst>
          </p:cNvPr>
          <p:cNvSpPr/>
          <p:nvPr/>
        </p:nvSpPr>
        <p:spPr>
          <a:xfrm>
            <a:off x="7460685" y="523393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Pulsed Plasma Thruster</a:t>
            </a:r>
            <a:endParaRPr lang="en-US" sz="2400" noProof="0" dirty="0"/>
          </a:p>
        </p:txBody>
      </p:sp>
      <p:sp>
        <p:nvSpPr>
          <p:cNvPr id="37" name="Rechteck: abgerundete Ecken 36">
            <a:extLst>
              <a:ext uri="{FF2B5EF4-FFF2-40B4-BE49-F238E27FC236}">
                <a16:creationId xmlns:a16="http://schemas.microsoft.com/office/drawing/2014/main" id="{398C5904-5833-5C8A-7063-093D0A510013}"/>
              </a:ext>
            </a:extLst>
          </p:cNvPr>
          <p:cNvSpPr/>
          <p:nvPr/>
        </p:nvSpPr>
        <p:spPr>
          <a:xfrm>
            <a:off x="7451178" y="604699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Magnetic Nozzle Thruster</a:t>
            </a:r>
            <a:endParaRPr lang="en-US" sz="2400" noProof="0" dirty="0"/>
          </a:p>
        </p:txBody>
      </p:sp>
      <p:cxnSp>
        <p:nvCxnSpPr>
          <p:cNvPr id="33" name="Gerade Verbindung mit Pfeil 32">
            <a:extLst>
              <a:ext uri="{FF2B5EF4-FFF2-40B4-BE49-F238E27FC236}">
                <a16:creationId xmlns:a16="http://schemas.microsoft.com/office/drawing/2014/main" id="{3D019862-24B6-8C9F-D7D4-79CB860336E2}"/>
              </a:ext>
            </a:extLst>
          </p:cNvPr>
          <p:cNvCxnSpPr>
            <a:cxnSpLocks/>
            <a:stCxn id="32" idx="3"/>
            <a:endCxn id="36" idx="1"/>
          </p:cNvCxnSpPr>
          <p:nvPr/>
        </p:nvCxnSpPr>
        <p:spPr>
          <a:xfrm flipV="1">
            <a:off x="7181207" y="5583554"/>
            <a:ext cx="279478" cy="4677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6862790E-F068-B222-2FD9-0A0E910CA9EB}"/>
              </a:ext>
            </a:extLst>
          </p:cNvPr>
          <p:cNvCxnSpPr>
            <a:cxnSpLocks/>
            <a:stCxn id="32" idx="3"/>
            <a:endCxn id="37" idx="1"/>
          </p:cNvCxnSpPr>
          <p:nvPr/>
        </p:nvCxnSpPr>
        <p:spPr>
          <a:xfrm>
            <a:off x="7181207" y="6051256"/>
            <a:ext cx="269971" cy="345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499D6547-3A7D-770F-A1B0-DCAF98179B44}"/>
              </a:ext>
            </a:extLst>
          </p:cNvPr>
          <p:cNvCxnSpPr>
            <a:cxnSpLocks/>
            <a:stCxn id="10" idx="3"/>
            <a:endCxn id="32" idx="1"/>
          </p:cNvCxnSpPr>
          <p:nvPr/>
        </p:nvCxnSpPr>
        <p:spPr>
          <a:xfrm>
            <a:off x="4152900" y="4140200"/>
            <a:ext cx="508307" cy="1911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hteck: abgerundete Ecken 26">
            <a:extLst>
              <a:ext uri="{FF2B5EF4-FFF2-40B4-BE49-F238E27FC236}">
                <a16:creationId xmlns:a16="http://schemas.microsoft.com/office/drawing/2014/main" id="{9FEA0DEE-3820-CD5B-C16F-DA23CE0A68F5}"/>
              </a:ext>
            </a:extLst>
          </p:cNvPr>
          <p:cNvSpPr/>
          <p:nvPr/>
        </p:nvSpPr>
        <p:spPr>
          <a:xfrm>
            <a:off x="7460685" y="129056"/>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Gridded Ion Thruster</a:t>
            </a:r>
            <a:endParaRPr lang="en-US" sz="2400" noProof="0" dirty="0"/>
          </a:p>
        </p:txBody>
      </p:sp>
      <p:cxnSp>
        <p:nvCxnSpPr>
          <p:cNvPr id="30" name="Gerade Verbindung mit Pfeil 29">
            <a:extLst>
              <a:ext uri="{FF2B5EF4-FFF2-40B4-BE49-F238E27FC236}">
                <a16:creationId xmlns:a16="http://schemas.microsoft.com/office/drawing/2014/main" id="{243938D2-9807-EC4D-B68C-FB7E41A9DC09}"/>
              </a:ext>
            </a:extLst>
          </p:cNvPr>
          <p:cNvCxnSpPr>
            <a:cxnSpLocks/>
            <a:stCxn id="10" idx="3"/>
            <a:endCxn id="31" idx="1"/>
          </p:cNvCxnSpPr>
          <p:nvPr/>
        </p:nvCxnSpPr>
        <p:spPr>
          <a:xfrm flipV="1">
            <a:off x="4152900" y="3466495"/>
            <a:ext cx="508306" cy="67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hteck: abgerundete Ecken 37">
            <a:extLst>
              <a:ext uri="{FF2B5EF4-FFF2-40B4-BE49-F238E27FC236}">
                <a16:creationId xmlns:a16="http://schemas.microsoft.com/office/drawing/2014/main" id="{6EDB2494-90AC-7868-C857-8F6C3564351B}"/>
              </a:ext>
            </a:extLst>
          </p:cNvPr>
          <p:cNvSpPr/>
          <p:nvPr/>
        </p:nvSpPr>
        <p:spPr>
          <a:xfrm>
            <a:off x="7460685" y="2562842"/>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Field Emission EP</a:t>
            </a:r>
            <a:endParaRPr lang="en-US" sz="2400" noProof="0" dirty="0"/>
          </a:p>
        </p:txBody>
      </p:sp>
      <p:sp>
        <p:nvSpPr>
          <p:cNvPr id="39" name="Rechteck: abgerundete Ecken 38">
            <a:extLst>
              <a:ext uri="{FF2B5EF4-FFF2-40B4-BE49-F238E27FC236}">
                <a16:creationId xmlns:a16="http://schemas.microsoft.com/office/drawing/2014/main" id="{E66541A9-7AAF-B606-734B-DA113A73B9A1}"/>
              </a:ext>
            </a:extLst>
          </p:cNvPr>
          <p:cNvSpPr/>
          <p:nvPr/>
        </p:nvSpPr>
        <p:spPr>
          <a:xfrm>
            <a:off x="7460684" y="3390645"/>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Electrospray (Colloid) Thruster</a:t>
            </a:r>
            <a:endParaRPr lang="en-US" sz="2400" noProof="0" dirty="0"/>
          </a:p>
        </p:txBody>
      </p:sp>
      <p:sp>
        <p:nvSpPr>
          <p:cNvPr id="40" name="Rechteck: abgerundete Ecken 39">
            <a:extLst>
              <a:ext uri="{FF2B5EF4-FFF2-40B4-BE49-F238E27FC236}">
                <a16:creationId xmlns:a16="http://schemas.microsoft.com/office/drawing/2014/main" id="{47B9DD3A-A7BA-EC1D-BE52-211F194AC83F}"/>
              </a:ext>
            </a:extLst>
          </p:cNvPr>
          <p:cNvSpPr/>
          <p:nvPr/>
        </p:nvSpPr>
        <p:spPr>
          <a:xfrm>
            <a:off x="7460684" y="442087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MPD Thruster</a:t>
            </a:r>
            <a:endParaRPr lang="en-US" sz="2400" noProof="0" dirty="0"/>
          </a:p>
        </p:txBody>
      </p:sp>
      <p:cxnSp>
        <p:nvCxnSpPr>
          <p:cNvPr id="42" name="Gerade Verbindung mit Pfeil 41">
            <a:extLst>
              <a:ext uri="{FF2B5EF4-FFF2-40B4-BE49-F238E27FC236}">
                <a16:creationId xmlns:a16="http://schemas.microsoft.com/office/drawing/2014/main" id="{B8EBD251-C25D-4177-8E6A-9F45B127855C}"/>
              </a:ext>
            </a:extLst>
          </p:cNvPr>
          <p:cNvCxnSpPr>
            <a:cxnSpLocks/>
            <a:stCxn id="31" idx="3"/>
            <a:endCxn id="27" idx="1"/>
          </p:cNvCxnSpPr>
          <p:nvPr/>
        </p:nvCxnSpPr>
        <p:spPr>
          <a:xfrm flipV="1">
            <a:off x="7181206" y="478680"/>
            <a:ext cx="279479" cy="29878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2CD85594-A578-32EA-E2FA-A4F053AAC628}"/>
              </a:ext>
            </a:extLst>
          </p:cNvPr>
          <p:cNvCxnSpPr>
            <a:cxnSpLocks/>
            <a:stCxn id="31" idx="3"/>
            <a:endCxn id="38" idx="1"/>
          </p:cNvCxnSpPr>
          <p:nvPr/>
        </p:nvCxnSpPr>
        <p:spPr>
          <a:xfrm flipV="1">
            <a:off x="7181206" y="2912466"/>
            <a:ext cx="279479" cy="5540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27088EBB-540F-790F-4526-FDAE3B3CAE09}"/>
              </a:ext>
            </a:extLst>
          </p:cNvPr>
          <p:cNvCxnSpPr>
            <a:cxnSpLocks/>
            <a:stCxn id="31" idx="3"/>
            <a:endCxn id="39" idx="1"/>
          </p:cNvCxnSpPr>
          <p:nvPr/>
        </p:nvCxnSpPr>
        <p:spPr>
          <a:xfrm>
            <a:off x="7181206" y="3466495"/>
            <a:ext cx="279478" cy="2737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5A7F7398-95D9-0480-DC08-7F97551ABEEF}"/>
              </a:ext>
            </a:extLst>
          </p:cNvPr>
          <p:cNvCxnSpPr>
            <a:cxnSpLocks/>
            <a:stCxn id="31" idx="3"/>
            <a:endCxn id="40" idx="1"/>
          </p:cNvCxnSpPr>
          <p:nvPr/>
        </p:nvCxnSpPr>
        <p:spPr>
          <a:xfrm>
            <a:off x="7181206" y="3466495"/>
            <a:ext cx="279478" cy="1303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hteck: abgerundete Ecken 27">
            <a:extLst>
              <a:ext uri="{FF2B5EF4-FFF2-40B4-BE49-F238E27FC236}">
                <a16:creationId xmlns:a16="http://schemas.microsoft.com/office/drawing/2014/main" id="{15D7B9F5-EC5A-4744-8257-E239FB93E75E}"/>
              </a:ext>
            </a:extLst>
          </p:cNvPr>
          <p:cNvSpPr/>
          <p:nvPr/>
        </p:nvSpPr>
        <p:spPr>
          <a:xfrm>
            <a:off x="4659274" y="1543067"/>
            <a:ext cx="2520000" cy="1111252"/>
          </a:xfrm>
          <a:prstGeom prst="roundRect">
            <a:avLst/>
          </a:prstGeom>
          <a:solidFill>
            <a:srgbClr val="7030A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Electrothermal</a:t>
            </a:r>
          </a:p>
        </p:txBody>
      </p:sp>
      <p:sp>
        <p:nvSpPr>
          <p:cNvPr id="29" name="Rechteck: abgerundete Ecken 28">
            <a:extLst>
              <a:ext uri="{FF2B5EF4-FFF2-40B4-BE49-F238E27FC236}">
                <a16:creationId xmlns:a16="http://schemas.microsoft.com/office/drawing/2014/main" id="{CB74B9E3-5CE0-4AA6-9498-0C5B8734F360}"/>
              </a:ext>
            </a:extLst>
          </p:cNvPr>
          <p:cNvSpPr/>
          <p:nvPr/>
        </p:nvSpPr>
        <p:spPr>
          <a:xfrm>
            <a:off x="1778000" y="87325"/>
            <a:ext cx="2374900" cy="1266826"/>
          </a:xfrm>
          <a:prstGeom prst="roundRect">
            <a:avLst/>
          </a:prstGeom>
          <a:solidFill>
            <a:srgbClr val="00B05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Therm</a:t>
            </a:r>
            <a:r>
              <a:rPr lang="en-US" sz="2400" noProof="0" dirty="0"/>
              <a:t>al Propulsion Systems</a:t>
            </a:r>
          </a:p>
        </p:txBody>
      </p:sp>
      <p:sp>
        <p:nvSpPr>
          <p:cNvPr id="35" name="Rechteck: abgerundete Ecken 34">
            <a:extLst>
              <a:ext uri="{FF2B5EF4-FFF2-40B4-BE49-F238E27FC236}">
                <a16:creationId xmlns:a16="http://schemas.microsoft.com/office/drawing/2014/main" id="{6953D1BE-17C2-4557-A5B9-4145DC67F7DC}"/>
              </a:ext>
            </a:extLst>
          </p:cNvPr>
          <p:cNvSpPr/>
          <p:nvPr/>
        </p:nvSpPr>
        <p:spPr>
          <a:xfrm>
            <a:off x="144080" y="1543067"/>
            <a:ext cx="3600000" cy="699247"/>
          </a:xfrm>
          <a:prstGeom prst="roundRect">
            <a:avLst/>
          </a:prstGeom>
          <a:solidFill>
            <a:schemeClr val="accent5">
              <a:lumMod val="75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ResistojetThruster</a:t>
            </a:r>
            <a:endParaRPr lang="en-US" sz="2400" noProof="0" dirty="0"/>
          </a:p>
        </p:txBody>
      </p:sp>
      <p:sp>
        <p:nvSpPr>
          <p:cNvPr id="47" name="Rechteck: abgerundete Ecken 46">
            <a:extLst>
              <a:ext uri="{FF2B5EF4-FFF2-40B4-BE49-F238E27FC236}">
                <a16:creationId xmlns:a16="http://schemas.microsoft.com/office/drawing/2014/main" id="{7BE8D86A-3BB6-47E2-82CA-4494F6292C2F}"/>
              </a:ext>
            </a:extLst>
          </p:cNvPr>
          <p:cNvSpPr/>
          <p:nvPr/>
        </p:nvSpPr>
        <p:spPr>
          <a:xfrm>
            <a:off x="144080" y="2361716"/>
            <a:ext cx="3600000" cy="699247"/>
          </a:xfrm>
          <a:prstGeom prst="roundRect">
            <a:avLst/>
          </a:prstGeom>
          <a:solidFill>
            <a:schemeClr val="accent5">
              <a:lumMod val="75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Arcjet</a:t>
            </a:r>
            <a:r>
              <a:rPr lang="en-US" sz="2400" dirty="0"/>
              <a:t> Thruster</a:t>
            </a:r>
            <a:endParaRPr lang="en-US" sz="2400" noProof="0" dirty="0"/>
          </a:p>
        </p:txBody>
      </p:sp>
      <p:cxnSp>
        <p:nvCxnSpPr>
          <p:cNvPr id="48" name="Gerade Verbindung mit Pfeil 47">
            <a:extLst>
              <a:ext uri="{FF2B5EF4-FFF2-40B4-BE49-F238E27FC236}">
                <a16:creationId xmlns:a16="http://schemas.microsoft.com/office/drawing/2014/main" id="{AC61FFD9-6C5B-4306-A93E-5FF07BA6DC4D}"/>
              </a:ext>
            </a:extLst>
          </p:cNvPr>
          <p:cNvCxnSpPr>
            <a:cxnSpLocks/>
            <a:stCxn id="10" idx="3"/>
            <a:endCxn id="28" idx="1"/>
          </p:cNvCxnSpPr>
          <p:nvPr/>
        </p:nvCxnSpPr>
        <p:spPr>
          <a:xfrm flipV="1">
            <a:off x="4152900" y="2098693"/>
            <a:ext cx="506374" cy="20415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23F03C17-AB97-4BAD-974C-1BF528C5420E}"/>
              </a:ext>
            </a:extLst>
          </p:cNvPr>
          <p:cNvCxnSpPr>
            <a:cxnSpLocks/>
            <a:stCxn id="29" idx="3"/>
            <a:endCxn id="28" idx="1"/>
          </p:cNvCxnSpPr>
          <p:nvPr/>
        </p:nvCxnSpPr>
        <p:spPr>
          <a:xfrm>
            <a:off x="4152900" y="720738"/>
            <a:ext cx="506374" cy="13779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F4F4FA7E-6519-4845-8DC2-71875AFF6B5F}"/>
              </a:ext>
            </a:extLst>
          </p:cNvPr>
          <p:cNvCxnSpPr>
            <a:cxnSpLocks/>
            <a:stCxn id="28" idx="1"/>
            <a:endCxn id="35" idx="3"/>
          </p:cNvCxnSpPr>
          <p:nvPr/>
        </p:nvCxnSpPr>
        <p:spPr>
          <a:xfrm flipH="1" flipV="1">
            <a:off x="3744080" y="1892691"/>
            <a:ext cx="915194" cy="2060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6799903C-C0D6-4A0A-88F4-EFD376FA939D}"/>
              </a:ext>
            </a:extLst>
          </p:cNvPr>
          <p:cNvCxnSpPr>
            <a:cxnSpLocks/>
            <a:stCxn id="28" idx="1"/>
            <a:endCxn id="47" idx="3"/>
          </p:cNvCxnSpPr>
          <p:nvPr/>
        </p:nvCxnSpPr>
        <p:spPr>
          <a:xfrm flipH="1">
            <a:off x="3744080" y="2098693"/>
            <a:ext cx="915194" cy="6126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Rechteck: abgerundete Ecken 51">
            <a:extLst>
              <a:ext uri="{FF2B5EF4-FFF2-40B4-BE49-F238E27FC236}">
                <a16:creationId xmlns:a16="http://schemas.microsoft.com/office/drawing/2014/main" id="{5BB6DA6C-7382-4C27-BE69-105909A24705}"/>
              </a:ext>
            </a:extLst>
          </p:cNvPr>
          <p:cNvSpPr/>
          <p:nvPr/>
        </p:nvSpPr>
        <p:spPr>
          <a:xfrm>
            <a:off x="7460684" y="1765679"/>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CUSP Field Thruster</a:t>
            </a:r>
            <a:endParaRPr lang="en-US" sz="2400" noProof="0" dirty="0"/>
          </a:p>
        </p:txBody>
      </p:sp>
    </p:spTree>
    <p:extLst>
      <p:ext uri="{BB962C8B-B14F-4D97-AF65-F5344CB8AC3E}">
        <p14:creationId xmlns:p14="http://schemas.microsoft.com/office/powerpoint/2010/main" val="386939306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Hall Effect Thruster:</a:t>
            </a:r>
            <a:endParaRPr lang="en-US" sz="2000" dirty="0"/>
          </a:p>
          <a:p>
            <a:pPr marL="630000" lvl="1" indent="-270000">
              <a:lnSpc>
                <a:spcPct val="100000"/>
              </a:lnSpc>
              <a:spcBef>
                <a:spcPts val="600"/>
              </a:spcBef>
              <a:buSzPct val="100000"/>
            </a:pPr>
            <a:r>
              <a:rPr lang="en-US" sz="2000" dirty="0"/>
              <a:t>C</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D</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124</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80AF07A7-2D2C-42BF-A704-43523EE0C20F}"/>
              </a:ext>
            </a:extLst>
          </p:cNvPr>
          <p:cNvPicPr>
            <a:picLocks noChangeAspect="1"/>
          </p:cNvPicPr>
          <p:nvPr/>
        </p:nvPicPr>
        <p:blipFill>
          <a:blip r:embed="rId2"/>
          <a:stretch>
            <a:fillRect/>
          </a:stretch>
        </p:blipFill>
        <p:spPr>
          <a:xfrm>
            <a:off x="945091" y="696014"/>
            <a:ext cx="10301817" cy="5773764"/>
          </a:xfrm>
          <a:prstGeom prst="rect">
            <a:avLst/>
          </a:prstGeom>
        </p:spPr>
      </p:pic>
    </p:spTree>
    <p:extLst>
      <p:ext uri="{BB962C8B-B14F-4D97-AF65-F5344CB8AC3E}">
        <p14:creationId xmlns:p14="http://schemas.microsoft.com/office/powerpoint/2010/main" val="5389590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Hall Effect Thruster:</a:t>
            </a:r>
            <a:endParaRPr lang="en-US" sz="2000" dirty="0"/>
          </a:p>
          <a:p>
            <a:pPr marL="630000" lvl="1" indent="-270000">
              <a:lnSpc>
                <a:spcPct val="100000"/>
              </a:lnSpc>
              <a:spcBef>
                <a:spcPts val="600"/>
              </a:spcBef>
              <a:buSzPct val="100000"/>
            </a:pPr>
            <a:r>
              <a:rPr lang="en-US" sz="2000" dirty="0"/>
              <a:t>This type of electrostatic thruster utilizes a cross-field discharge described by the Hall effect to generate the plasma</a:t>
            </a:r>
          </a:p>
          <a:p>
            <a:pPr marL="630000" lvl="1" indent="-270000">
              <a:lnSpc>
                <a:spcPct val="100000"/>
              </a:lnSpc>
              <a:spcBef>
                <a:spcPts val="600"/>
              </a:spcBef>
              <a:buSzPct val="100000"/>
            </a:pPr>
            <a:r>
              <a:rPr lang="en-US" sz="2000" dirty="0"/>
              <a:t>An electric field established perpendicular to an applied magnetic field electrostatically accelerates ions to high exhaust velocities, while transverse magnetic field inhibits electron motion that would tend to short out the electric field</a:t>
            </a:r>
          </a:p>
          <a:p>
            <a:pPr marL="630000" lvl="1" indent="-270000">
              <a:lnSpc>
                <a:spcPct val="100000"/>
              </a:lnSpc>
              <a:spcBef>
                <a:spcPts val="600"/>
              </a:spcBef>
              <a:buSzPct val="100000"/>
            </a:pPr>
            <a:r>
              <a:rPr lang="en-US" sz="2000" dirty="0"/>
              <a:t>Hall thruster efficiency and specific impulse is less compared to Gridded Ion thrusters, but the thrust at a given power is higher and the device is much simpler and requires fewer power supplies to operate</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125</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93143672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Hall Effect Thruster:</a:t>
            </a:r>
            <a:endParaRPr lang="en-US" sz="2000" dirty="0"/>
          </a:p>
          <a:p>
            <a:pPr marL="630000" lvl="1" indent="-270000">
              <a:lnSpc>
                <a:spcPct val="100000"/>
              </a:lnSpc>
              <a:spcBef>
                <a:spcPts val="600"/>
              </a:spcBef>
              <a:buSzPct val="100000"/>
            </a:pPr>
            <a:r>
              <a:rPr lang="en-US" sz="2000" dirty="0"/>
              <a:t>C</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D</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126</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10" name="Grafik 9">
            <a:extLst>
              <a:ext uri="{FF2B5EF4-FFF2-40B4-BE49-F238E27FC236}">
                <a16:creationId xmlns:a16="http://schemas.microsoft.com/office/drawing/2014/main" id="{0D459426-D2F3-4548-A689-665B3B2F0864}"/>
              </a:ext>
            </a:extLst>
          </p:cNvPr>
          <p:cNvPicPr>
            <a:picLocks noChangeAspect="1"/>
          </p:cNvPicPr>
          <p:nvPr/>
        </p:nvPicPr>
        <p:blipFill>
          <a:blip r:embed="rId2"/>
          <a:stretch>
            <a:fillRect/>
          </a:stretch>
        </p:blipFill>
        <p:spPr>
          <a:xfrm>
            <a:off x="1524254" y="0"/>
            <a:ext cx="9143492" cy="6858000"/>
          </a:xfrm>
          <a:prstGeom prst="rect">
            <a:avLst/>
          </a:prstGeom>
        </p:spPr>
      </p:pic>
    </p:spTree>
    <p:extLst>
      <p:ext uri="{BB962C8B-B14F-4D97-AF65-F5344CB8AC3E}">
        <p14:creationId xmlns:p14="http://schemas.microsoft.com/office/powerpoint/2010/main" val="270039443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Hall Effect Thruster:</a:t>
            </a:r>
            <a:endParaRPr lang="en-US" sz="2000" dirty="0"/>
          </a:p>
          <a:p>
            <a:pPr marL="630000" lvl="1" indent="-270000">
              <a:lnSpc>
                <a:spcPct val="100000"/>
              </a:lnSpc>
              <a:spcBef>
                <a:spcPts val="600"/>
              </a:spcBef>
              <a:buSzPct val="100000"/>
            </a:pPr>
            <a:r>
              <a:rPr lang="en-US" sz="2000" dirty="0"/>
              <a:t>C</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D</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127</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39D8E9D5-347E-4B19-98B0-CF2F11658998}"/>
              </a:ext>
            </a:extLst>
          </p:cNvPr>
          <p:cNvPicPr>
            <a:picLocks noChangeAspect="1"/>
          </p:cNvPicPr>
          <p:nvPr/>
        </p:nvPicPr>
        <p:blipFill>
          <a:blip r:embed="rId2"/>
          <a:stretch>
            <a:fillRect/>
          </a:stretch>
        </p:blipFill>
        <p:spPr>
          <a:xfrm>
            <a:off x="1524254" y="0"/>
            <a:ext cx="9143492" cy="6858000"/>
          </a:xfrm>
          <a:prstGeom prst="rect">
            <a:avLst/>
          </a:prstGeom>
        </p:spPr>
      </p:pic>
    </p:spTree>
    <p:extLst>
      <p:ext uri="{BB962C8B-B14F-4D97-AF65-F5344CB8AC3E}">
        <p14:creationId xmlns:p14="http://schemas.microsoft.com/office/powerpoint/2010/main" val="210296062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Hall Effect Thruster:</a:t>
            </a:r>
            <a:endParaRPr lang="en-US" sz="2000" dirty="0"/>
          </a:p>
          <a:p>
            <a:pPr marL="630000" lvl="1" indent="-270000">
              <a:lnSpc>
                <a:spcPct val="100000"/>
              </a:lnSpc>
              <a:spcBef>
                <a:spcPts val="600"/>
              </a:spcBef>
              <a:buSzPct val="100000"/>
            </a:pPr>
            <a:r>
              <a:rPr lang="en-US" sz="2000" dirty="0"/>
              <a:t>C</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D</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128</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F70F899C-6784-49F3-8ED6-48E845E66438}"/>
              </a:ext>
            </a:extLst>
          </p:cNvPr>
          <p:cNvPicPr>
            <a:picLocks noChangeAspect="1"/>
          </p:cNvPicPr>
          <p:nvPr/>
        </p:nvPicPr>
        <p:blipFill>
          <a:blip r:embed="rId2"/>
          <a:stretch>
            <a:fillRect/>
          </a:stretch>
        </p:blipFill>
        <p:spPr>
          <a:xfrm>
            <a:off x="1524254" y="0"/>
            <a:ext cx="9143492" cy="6858000"/>
          </a:xfrm>
          <a:prstGeom prst="rect">
            <a:avLst/>
          </a:prstGeom>
        </p:spPr>
      </p:pic>
    </p:spTree>
    <p:extLst>
      <p:ext uri="{BB962C8B-B14F-4D97-AF65-F5344CB8AC3E}">
        <p14:creationId xmlns:p14="http://schemas.microsoft.com/office/powerpoint/2010/main" val="315095162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Hall Effect Thruster:</a:t>
            </a:r>
            <a:endParaRPr lang="en-US"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129</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10" name="Grafik 9">
            <a:extLst>
              <a:ext uri="{FF2B5EF4-FFF2-40B4-BE49-F238E27FC236}">
                <a16:creationId xmlns:a16="http://schemas.microsoft.com/office/drawing/2014/main" id="{47CAA499-DA95-4DED-8584-60BD838DBB08}"/>
              </a:ext>
            </a:extLst>
          </p:cNvPr>
          <p:cNvPicPr>
            <a:picLocks noChangeAspect="1"/>
          </p:cNvPicPr>
          <p:nvPr/>
        </p:nvPicPr>
        <p:blipFill>
          <a:blip r:embed="rId2"/>
          <a:stretch>
            <a:fillRect/>
          </a:stretch>
        </p:blipFill>
        <p:spPr>
          <a:xfrm>
            <a:off x="5995730" y="2061527"/>
            <a:ext cx="5133975" cy="4562475"/>
          </a:xfrm>
          <a:prstGeom prst="rect">
            <a:avLst/>
          </a:prstGeom>
        </p:spPr>
      </p:pic>
    </p:spTree>
    <p:extLst>
      <p:ext uri="{BB962C8B-B14F-4D97-AF65-F5344CB8AC3E}">
        <p14:creationId xmlns:p14="http://schemas.microsoft.com/office/powerpoint/2010/main" val="1005733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buSzPct val="100000"/>
            </a:pP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13</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Ellipse 9">
            <a:extLst>
              <a:ext uri="{FF2B5EF4-FFF2-40B4-BE49-F238E27FC236}">
                <a16:creationId xmlns:a16="http://schemas.microsoft.com/office/drawing/2014/main" id="{908B75C9-F4BF-4F3C-BC43-4E7D22D97244}"/>
              </a:ext>
            </a:extLst>
          </p:cNvPr>
          <p:cNvSpPr/>
          <p:nvPr/>
        </p:nvSpPr>
        <p:spPr>
          <a:xfrm>
            <a:off x="6044958" y="2306147"/>
            <a:ext cx="1677865" cy="165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Ox</a:t>
            </a:r>
          </a:p>
          <a:p>
            <a:pPr algn="ctr"/>
            <a:r>
              <a:rPr lang="en-US" sz="2200" dirty="0"/>
              <a:t>19 bar</a:t>
            </a:r>
          </a:p>
        </p:txBody>
      </p:sp>
      <p:sp>
        <p:nvSpPr>
          <p:cNvPr id="11" name="Gleichschenkliges Dreieck 10">
            <a:extLst>
              <a:ext uri="{FF2B5EF4-FFF2-40B4-BE49-F238E27FC236}">
                <a16:creationId xmlns:a16="http://schemas.microsoft.com/office/drawing/2014/main" id="{7260D800-DA40-42DA-BBE8-C634FFE110AF}"/>
              </a:ext>
            </a:extLst>
          </p:cNvPr>
          <p:cNvSpPr/>
          <p:nvPr/>
        </p:nvSpPr>
        <p:spPr>
          <a:xfrm>
            <a:off x="7562124" y="5460922"/>
            <a:ext cx="956603" cy="112541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Verbinder: gewinkelt 11">
            <a:extLst>
              <a:ext uri="{FF2B5EF4-FFF2-40B4-BE49-F238E27FC236}">
                <a16:creationId xmlns:a16="http://schemas.microsoft.com/office/drawing/2014/main" id="{D12386A9-B25F-4718-B389-890DDC56D190}"/>
              </a:ext>
            </a:extLst>
          </p:cNvPr>
          <p:cNvCxnSpPr>
            <a:cxnSpLocks/>
            <a:stCxn id="10" idx="4"/>
            <a:endCxn id="22" idx="2"/>
          </p:cNvCxnSpPr>
          <p:nvPr/>
        </p:nvCxnSpPr>
        <p:spPr>
          <a:xfrm rot="16200000" flipH="1">
            <a:off x="6689092" y="4156945"/>
            <a:ext cx="1264037" cy="874439"/>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3" name="Multiplikationszeichen 12">
            <a:extLst>
              <a:ext uri="{FF2B5EF4-FFF2-40B4-BE49-F238E27FC236}">
                <a16:creationId xmlns:a16="http://schemas.microsoft.com/office/drawing/2014/main" id="{98210CBF-A825-4BA2-9DB0-85C2359DFD31}"/>
              </a:ext>
            </a:extLst>
          </p:cNvPr>
          <p:cNvSpPr/>
          <p:nvPr/>
        </p:nvSpPr>
        <p:spPr>
          <a:xfrm>
            <a:off x="8901122" y="4161631"/>
            <a:ext cx="690507" cy="627872"/>
          </a:xfrm>
          <a:prstGeom prst="mathMultiply">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feld 13">
            <a:extLst>
              <a:ext uri="{FF2B5EF4-FFF2-40B4-BE49-F238E27FC236}">
                <a16:creationId xmlns:a16="http://schemas.microsoft.com/office/drawing/2014/main" id="{B427ABE1-5A14-421F-8F11-D398CF82EF14}"/>
              </a:ext>
            </a:extLst>
          </p:cNvPr>
          <p:cNvSpPr txBox="1"/>
          <p:nvPr/>
        </p:nvSpPr>
        <p:spPr>
          <a:xfrm>
            <a:off x="7647980" y="2110050"/>
            <a:ext cx="813043" cy="430887"/>
          </a:xfrm>
          <a:prstGeom prst="rect">
            <a:avLst/>
          </a:prstGeom>
          <a:noFill/>
        </p:spPr>
        <p:txBody>
          <a:bodyPr wrap="none" rtlCol="0">
            <a:spAutoFit/>
          </a:bodyPr>
          <a:lstStyle/>
          <a:p>
            <a:r>
              <a:rPr lang="de-DE" sz="2200" dirty="0">
                <a:solidFill>
                  <a:schemeClr val="dk1"/>
                </a:solidFill>
              </a:rPr>
              <a:t>Tank</a:t>
            </a:r>
            <a:endParaRPr lang="en-US" sz="2200" dirty="0">
              <a:solidFill>
                <a:schemeClr val="dk1"/>
              </a:solidFill>
            </a:endParaRPr>
          </a:p>
        </p:txBody>
      </p:sp>
      <p:sp>
        <p:nvSpPr>
          <p:cNvPr id="15" name="Textfeld 14">
            <a:extLst>
              <a:ext uri="{FF2B5EF4-FFF2-40B4-BE49-F238E27FC236}">
                <a16:creationId xmlns:a16="http://schemas.microsoft.com/office/drawing/2014/main" id="{EA870C95-09BD-44C5-A93B-F5B4B7FE68C6}"/>
              </a:ext>
            </a:extLst>
          </p:cNvPr>
          <p:cNvSpPr txBox="1"/>
          <p:nvPr/>
        </p:nvSpPr>
        <p:spPr>
          <a:xfrm>
            <a:off x="6832836" y="5482510"/>
            <a:ext cx="889987" cy="430887"/>
          </a:xfrm>
          <a:prstGeom prst="rect">
            <a:avLst/>
          </a:prstGeom>
          <a:noFill/>
        </p:spPr>
        <p:txBody>
          <a:bodyPr wrap="none" rtlCol="0">
            <a:spAutoFit/>
          </a:bodyPr>
          <a:lstStyle/>
          <a:p>
            <a:r>
              <a:rPr lang="de-DE" sz="2200" dirty="0">
                <a:solidFill>
                  <a:schemeClr val="dk1"/>
                </a:solidFill>
              </a:rPr>
              <a:t>Valve</a:t>
            </a:r>
            <a:endParaRPr lang="en-US" sz="2200" dirty="0">
              <a:solidFill>
                <a:schemeClr val="dk1"/>
              </a:solidFill>
            </a:endParaRPr>
          </a:p>
        </p:txBody>
      </p:sp>
      <p:sp>
        <p:nvSpPr>
          <p:cNvPr id="22" name="Kreis: nicht ausgefüllt 21">
            <a:extLst>
              <a:ext uri="{FF2B5EF4-FFF2-40B4-BE49-F238E27FC236}">
                <a16:creationId xmlns:a16="http://schemas.microsoft.com/office/drawing/2014/main" id="{8C7B1836-17EA-4C27-A46F-436EB06040D0}"/>
              </a:ext>
            </a:extLst>
          </p:cNvPr>
          <p:cNvSpPr/>
          <p:nvPr/>
        </p:nvSpPr>
        <p:spPr>
          <a:xfrm>
            <a:off x="7758330" y="4927333"/>
            <a:ext cx="564193" cy="597702"/>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Textfeld 22">
            <a:extLst>
              <a:ext uri="{FF2B5EF4-FFF2-40B4-BE49-F238E27FC236}">
                <a16:creationId xmlns:a16="http://schemas.microsoft.com/office/drawing/2014/main" id="{D9B4CA5E-F227-41F6-8D0B-214A28312C05}"/>
              </a:ext>
            </a:extLst>
          </p:cNvPr>
          <p:cNvSpPr txBox="1"/>
          <p:nvPr/>
        </p:nvSpPr>
        <p:spPr>
          <a:xfrm>
            <a:off x="8537147" y="5604071"/>
            <a:ext cx="1063112" cy="769441"/>
          </a:xfrm>
          <a:prstGeom prst="rect">
            <a:avLst/>
          </a:prstGeom>
          <a:noFill/>
        </p:spPr>
        <p:txBody>
          <a:bodyPr wrap="none" rtlCol="0">
            <a:spAutoFit/>
          </a:bodyPr>
          <a:lstStyle/>
          <a:p>
            <a:r>
              <a:rPr lang="de-DE" sz="2200" dirty="0">
                <a:solidFill>
                  <a:schemeClr val="dk1"/>
                </a:solidFill>
              </a:rPr>
              <a:t>Engine</a:t>
            </a:r>
          </a:p>
          <a:p>
            <a:pPr algn="ctr"/>
            <a:r>
              <a:rPr lang="de-DE" sz="2200" dirty="0">
                <a:solidFill>
                  <a:schemeClr val="dk1"/>
                </a:solidFill>
              </a:rPr>
              <a:t>0 bar</a:t>
            </a:r>
            <a:endParaRPr lang="en-US" sz="2200" dirty="0">
              <a:solidFill>
                <a:schemeClr val="dk1"/>
              </a:solidFill>
            </a:endParaRPr>
          </a:p>
        </p:txBody>
      </p:sp>
      <p:sp>
        <p:nvSpPr>
          <p:cNvPr id="24" name="Ellipse 23">
            <a:extLst>
              <a:ext uri="{FF2B5EF4-FFF2-40B4-BE49-F238E27FC236}">
                <a16:creationId xmlns:a16="http://schemas.microsoft.com/office/drawing/2014/main" id="{93138E76-378B-438A-9EE0-FBE7A582C2CD}"/>
              </a:ext>
            </a:extLst>
          </p:cNvPr>
          <p:cNvSpPr/>
          <p:nvPr/>
        </p:nvSpPr>
        <p:spPr>
          <a:xfrm>
            <a:off x="9523766" y="2349368"/>
            <a:ext cx="1656000" cy="16560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Fuel</a:t>
            </a:r>
          </a:p>
          <a:p>
            <a:pPr algn="ctr"/>
            <a:r>
              <a:rPr lang="en-US" sz="2200" dirty="0"/>
              <a:t>19 bar</a:t>
            </a:r>
          </a:p>
        </p:txBody>
      </p:sp>
      <p:cxnSp>
        <p:nvCxnSpPr>
          <p:cNvPr id="25" name="Verbinder: gewinkelt 24">
            <a:extLst>
              <a:ext uri="{FF2B5EF4-FFF2-40B4-BE49-F238E27FC236}">
                <a16:creationId xmlns:a16="http://schemas.microsoft.com/office/drawing/2014/main" id="{8D90FE22-2934-4941-A9E7-9AD3D5DF0604}"/>
              </a:ext>
            </a:extLst>
          </p:cNvPr>
          <p:cNvCxnSpPr>
            <a:cxnSpLocks/>
            <a:stCxn id="24" idx="4"/>
            <a:endCxn id="22" idx="0"/>
          </p:cNvCxnSpPr>
          <p:nvPr/>
        </p:nvCxnSpPr>
        <p:spPr>
          <a:xfrm rot="5400000">
            <a:off x="8735115" y="3310681"/>
            <a:ext cx="921965" cy="2311339"/>
          </a:xfrm>
          <a:prstGeom prst="bentConnector3">
            <a:avLst>
              <a:gd name="adj1" fmla="val 50000"/>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40" name="Multiplikationszeichen 39">
            <a:extLst>
              <a:ext uri="{FF2B5EF4-FFF2-40B4-BE49-F238E27FC236}">
                <a16:creationId xmlns:a16="http://schemas.microsoft.com/office/drawing/2014/main" id="{5615E6E0-17C4-4623-8CD2-098D7DDEEEBC}"/>
              </a:ext>
            </a:extLst>
          </p:cNvPr>
          <p:cNvSpPr/>
          <p:nvPr/>
        </p:nvSpPr>
        <p:spPr>
          <a:xfrm>
            <a:off x="6957473" y="4940772"/>
            <a:ext cx="690507" cy="62787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feld 40">
            <a:extLst>
              <a:ext uri="{FF2B5EF4-FFF2-40B4-BE49-F238E27FC236}">
                <a16:creationId xmlns:a16="http://schemas.microsoft.com/office/drawing/2014/main" id="{FEF92C15-70CC-4668-ACC8-64179C096B33}"/>
              </a:ext>
            </a:extLst>
          </p:cNvPr>
          <p:cNvSpPr txBox="1"/>
          <p:nvPr/>
        </p:nvSpPr>
        <p:spPr>
          <a:xfrm>
            <a:off x="8821073" y="3777396"/>
            <a:ext cx="889987" cy="430887"/>
          </a:xfrm>
          <a:prstGeom prst="rect">
            <a:avLst/>
          </a:prstGeom>
          <a:noFill/>
        </p:spPr>
        <p:txBody>
          <a:bodyPr wrap="none" rtlCol="0">
            <a:spAutoFit/>
          </a:bodyPr>
          <a:lstStyle/>
          <a:p>
            <a:r>
              <a:rPr lang="de-DE" sz="2200" dirty="0">
                <a:solidFill>
                  <a:schemeClr val="dk1"/>
                </a:solidFill>
              </a:rPr>
              <a:t>Valve</a:t>
            </a:r>
            <a:endParaRPr lang="en-US" sz="2200" dirty="0">
              <a:solidFill>
                <a:schemeClr val="dk1"/>
              </a:solidFill>
            </a:endParaRPr>
          </a:p>
        </p:txBody>
      </p:sp>
      <p:sp>
        <p:nvSpPr>
          <p:cNvPr id="49" name="Textfeld 48">
            <a:extLst>
              <a:ext uri="{FF2B5EF4-FFF2-40B4-BE49-F238E27FC236}">
                <a16:creationId xmlns:a16="http://schemas.microsoft.com/office/drawing/2014/main" id="{B285FD8C-2510-4887-B259-7DDC064E8D99}"/>
              </a:ext>
            </a:extLst>
          </p:cNvPr>
          <p:cNvSpPr txBox="1"/>
          <p:nvPr/>
        </p:nvSpPr>
        <p:spPr>
          <a:xfrm>
            <a:off x="9945244" y="1722656"/>
            <a:ext cx="813043" cy="430887"/>
          </a:xfrm>
          <a:prstGeom prst="rect">
            <a:avLst/>
          </a:prstGeom>
          <a:noFill/>
        </p:spPr>
        <p:txBody>
          <a:bodyPr wrap="none" rtlCol="0">
            <a:spAutoFit/>
          </a:bodyPr>
          <a:lstStyle/>
          <a:p>
            <a:r>
              <a:rPr lang="de-DE" sz="2200" dirty="0">
                <a:solidFill>
                  <a:schemeClr val="dk1"/>
                </a:solidFill>
              </a:rPr>
              <a:t>Tank</a:t>
            </a:r>
            <a:endParaRPr lang="en-US" sz="2200" dirty="0">
              <a:solidFill>
                <a:schemeClr val="dk1"/>
              </a:solidFill>
            </a:endParaRPr>
          </a:p>
        </p:txBody>
      </p:sp>
    </p:spTree>
    <p:extLst>
      <p:ext uri="{BB962C8B-B14F-4D97-AF65-F5344CB8AC3E}">
        <p14:creationId xmlns:p14="http://schemas.microsoft.com/office/powerpoint/2010/main" val="398798145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Hall Effect Thruster:</a:t>
            </a:r>
            <a:endParaRPr lang="en-US" sz="2000" dirty="0"/>
          </a:p>
          <a:p>
            <a:pPr marL="630000" lvl="1" indent="-270000">
              <a:lnSpc>
                <a:spcPct val="100000"/>
              </a:lnSpc>
              <a:spcBef>
                <a:spcPts val="600"/>
              </a:spcBef>
              <a:buSzPct val="100000"/>
            </a:pPr>
            <a:r>
              <a:rPr lang="en-US" sz="2000" dirty="0"/>
              <a:t>Ions are produced within an annular discharge chamber by electron bombardment</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Electrons provided by external cathode</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Propellant flowed into discharge chamber through anode at rear of discharge chamber</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Magnets trap the electrons, increasing ionization rate</a:t>
            </a:r>
          </a:p>
          <a:p>
            <a:pPr marL="630000" lvl="1" indent="-270000">
              <a:lnSpc>
                <a:spcPct val="100000"/>
              </a:lnSpc>
              <a:spcBef>
                <a:spcPts val="600"/>
              </a:spcBef>
              <a:buSzPct val="100000"/>
            </a:pPr>
            <a:r>
              <a:rPr lang="en-US" sz="2000" dirty="0"/>
              <a:t>Ions accelerated by electric field between anode and space</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Cathodes also provide electrons for plume neutralization</a:t>
            </a:r>
          </a:p>
          <a:p>
            <a:pPr marL="630000" lvl="1" indent="-270000">
              <a:lnSpc>
                <a:spcPct val="100000"/>
              </a:lnSpc>
              <a:spcBef>
                <a:spcPts val="600"/>
              </a:spcBef>
              <a:buSzPct val="100000"/>
            </a:pPr>
            <a:r>
              <a:rPr lang="en-US" sz="2000" dirty="0"/>
              <a:t>HETs typically operate at 300 to 350 V</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Higher voltages are used for higher specific impulse options</a:t>
            </a:r>
          </a:p>
          <a:p>
            <a:pPr marL="630000" lvl="1" indent="-270000">
              <a:lnSpc>
                <a:spcPct val="100000"/>
              </a:lnSpc>
              <a:spcBef>
                <a:spcPts val="600"/>
              </a:spcBef>
              <a:buSzPct val="100000"/>
            </a:pPr>
            <a:r>
              <a:rPr lang="en-US" sz="2000" dirty="0"/>
              <a:t>Beam divergence relatively high (45 ° half cone angle)</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130</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68815334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Hall Effect Thruster:</a:t>
            </a:r>
            <a:endParaRPr lang="en-US" sz="2000" dirty="0"/>
          </a:p>
          <a:p>
            <a:pPr marL="630000" lvl="1" indent="-270000">
              <a:lnSpc>
                <a:spcPct val="100000"/>
              </a:lnSpc>
              <a:spcBef>
                <a:spcPts val="600"/>
              </a:spcBef>
              <a:buSzPct val="100000"/>
            </a:pPr>
            <a:r>
              <a:rPr lang="en-US" sz="2000" dirty="0"/>
              <a:t>C</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D</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131</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8D6C79CC-E19B-4D76-A425-A60715C552C2}"/>
              </a:ext>
            </a:extLst>
          </p:cNvPr>
          <p:cNvPicPr>
            <a:picLocks noChangeAspect="1"/>
          </p:cNvPicPr>
          <p:nvPr/>
        </p:nvPicPr>
        <p:blipFill>
          <a:blip r:embed="rId2"/>
          <a:stretch>
            <a:fillRect/>
          </a:stretch>
        </p:blipFill>
        <p:spPr>
          <a:xfrm>
            <a:off x="628650" y="1259160"/>
            <a:ext cx="10934700" cy="5410200"/>
          </a:xfrm>
          <a:prstGeom prst="rect">
            <a:avLst/>
          </a:prstGeom>
        </p:spPr>
      </p:pic>
    </p:spTree>
    <p:extLst>
      <p:ext uri="{BB962C8B-B14F-4D97-AF65-F5344CB8AC3E}">
        <p14:creationId xmlns:p14="http://schemas.microsoft.com/office/powerpoint/2010/main" val="370129637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Hall Effect Thruster:</a:t>
            </a:r>
            <a:endParaRPr lang="en-US" sz="2000" dirty="0"/>
          </a:p>
          <a:p>
            <a:pPr marL="630000" lvl="1" indent="-270000">
              <a:lnSpc>
                <a:spcPct val="100000"/>
              </a:lnSpc>
              <a:spcBef>
                <a:spcPts val="600"/>
              </a:spcBef>
              <a:buSzPct val="100000"/>
            </a:pPr>
            <a:r>
              <a:rPr lang="en-US" sz="2000" dirty="0"/>
              <a:t>C</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D</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132</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object 7">
            <a:extLst>
              <a:ext uri="{FF2B5EF4-FFF2-40B4-BE49-F238E27FC236}">
                <a16:creationId xmlns:a16="http://schemas.microsoft.com/office/drawing/2014/main" id="{91279268-EE2C-43C3-B559-F65E7E4007AC}"/>
              </a:ext>
            </a:extLst>
          </p:cNvPr>
          <p:cNvPicPr/>
          <p:nvPr/>
        </p:nvPicPr>
        <p:blipFill>
          <a:blip r:embed="rId2" cstate="print"/>
          <a:stretch>
            <a:fillRect/>
          </a:stretch>
        </p:blipFill>
        <p:spPr>
          <a:xfrm>
            <a:off x="1512670" y="2708922"/>
            <a:ext cx="3679022" cy="3709585"/>
          </a:xfrm>
          <a:prstGeom prst="rect">
            <a:avLst/>
          </a:prstGeom>
        </p:spPr>
      </p:pic>
      <p:pic>
        <p:nvPicPr>
          <p:cNvPr id="10" name="object 8">
            <a:extLst>
              <a:ext uri="{FF2B5EF4-FFF2-40B4-BE49-F238E27FC236}">
                <a16:creationId xmlns:a16="http://schemas.microsoft.com/office/drawing/2014/main" id="{16CEE2D7-795B-43D7-83A4-50AA84E54B56}"/>
              </a:ext>
            </a:extLst>
          </p:cNvPr>
          <p:cNvPicPr/>
          <p:nvPr/>
        </p:nvPicPr>
        <p:blipFill>
          <a:blip r:embed="rId3" cstate="print"/>
          <a:stretch>
            <a:fillRect/>
          </a:stretch>
        </p:blipFill>
        <p:spPr>
          <a:xfrm>
            <a:off x="5423551" y="2708920"/>
            <a:ext cx="4709398" cy="3562332"/>
          </a:xfrm>
          <a:prstGeom prst="rect">
            <a:avLst/>
          </a:prstGeom>
        </p:spPr>
      </p:pic>
    </p:spTree>
    <p:extLst>
      <p:ext uri="{BB962C8B-B14F-4D97-AF65-F5344CB8AC3E}">
        <p14:creationId xmlns:p14="http://schemas.microsoft.com/office/powerpoint/2010/main" val="334653923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Hall Effect Thruster:</a:t>
            </a:r>
            <a:endParaRPr lang="en-US" sz="2000" dirty="0"/>
          </a:p>
          <a:p>
            <a:pPr marL="630000" lvl="1" indent="-270000">
              <a:lnSpc>
                <a:spcPct val="100000"/>
              </a:lnSpc>
              <a:spcBef>
                <a:spcPts val="600"/>
              </a:spcBef>
              <a:buSzPct val="100000"/>
            </a:pPr>
            <a:r>
              <a:rPr lang="en-US" sz="2000" dirty="0"/>
              <a:t>This type of electrostatic thruster utilizes a cross-field discharge described by the Hall effect to generate the plasma</a:t>
            </a:r>
          </a:p>
          <a:p>
            <a:pPr marL="630000" lvl="1" indent="-270000">
              <a:lnSpc>
                <a:spcPct val="100000"/>
              </a:lnSpc>
              <a:spcBef>
                <a:spcPts val="600"/>
              </a:spcBef>
              <a:buSzPct val="100000"/>
            </a:pPr>
            <a:r>
              <a:rPr lang="en-US" sz="2000" dirty="0"/>
              <a:t>An electric field established perpendicular to an applied magnetic field electrostatically accelerates ions to high exhaust velocities, while transverse magnetic field inhibits electron motion that would tend to short out the electric field</a:t>
            </a:r>
          </a:p>
          <a:p>
            <a:pPr marL="630000" lvl="1" indent="-270000">
              <a:lnSpc>
                <a:spcPct val="100000"/>
              </a:lnSpc>
              <a:spcBef>
                <a:spcPts val="600"/>
              </a:spcBef>
              <a:buSzPct val="100000"/>
            </a:pPr>
            <a:r>
              <a:rPr lang="en-US" sz="2000" dirty="0"/>
              <a:t>Hall thruster efficiency and specific impulse is less compared to Gridded Ion thrusters, but the thrust at a given power is higher and the device is much simpler and requires fewer power supplies to operate</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133</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56621608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Hall Effect Thruster:</a:t>
            </a:r>
            <a:endParaRPr lang="en-US" sz="2000" dirty="0"/>
          </a:p>
          <a:p>
            <a:pPr marL="630000" lvl="1" indent="-270000">
              <a:lnSpc>
                <a:spcPct val="100000"/>
              </a:lnSpc>
              <a:spcBef>
                <a:spcPts val="600"/>
              </a:spcBef>
              <a:buSzPct val="100000"/>
            </a:pPr>
            <a:r>
              <a:rPr lang="en-US" sz="2000" dirty="0"/>
              <a:t>Examples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134</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9C9B8758-000B-4C81-8AEA-FB1A4AE25EED}"/>
              </a:ext>
            </a:extLst>
          </p:cNvPr>
          <p:cNvPicPr>
            <a:picLocks noChangeAspect="1"/>
          </p:cNvPicPr>
          <p:nvPr/>
        </p:nvPicPr>
        <p:blipFill>
          <a:blip r:embed="rId2"/>
          <a:stretch>
            <a:fillRect/>
          </a:stretch>
        </p:blipFill>
        <p:spPr>
          <a:xfrm>
            <a:off x="3312623" y="3200127"/>
            <a:ext cx="3307116" cy="3518023"/>
          </a:xfrm>
          <a:prstGeom prst="rect">
            <a:avLst/>
          </a:prstGeom>
          <a:solidFill>
            <a:schemeClr val="bg1"/>
          </a:solidFill>
        </p:spPr>
      </p:pic>
      <p:pic>
        <p:nvPicPr>
          <p:cNvPr id="10" name="Grafik 9">
            <a:extLst>
              <a:ext uri="{FF2B5EF4-FFF2-40B4-BE49-F238E27FC236}">
                <a16:creationId xmlns:a16="http://schemas.microsoft.com/office/drawing/2014/main" id="{9A98666D-9C08-444D-8054-D46C530C0513}"/>
              </a:ext>
            </a:extLst>
          </p:cNvPr>
          <p:cNvPicPr>
            <a:picLocks noChangeAspect="1"/>
          </p:cNvPicPr>
          <p:nvPr/>
        </p:nvPicPr>
        <p:blipFill>
          <a:blip r:embed="rId3"/>
          <a:stretch>
            <a:fillRect/>
          </a:stretch>
        </p:blipFill>
        <p:spPr>
          <a:xfrm>
            <a:off x="7121675" y="2276469"/>
            <a:ext cx="4638153" cy="3267987"/>
          </a:xfrm>
          <a:prstGeom prst="rect">
            <a:avLst/>
          </a:prstGeom>
        </p:spPr>
      </p:pic>
    </p:spTree>
    <p:extLst>
      <p:ext uri="{BB962C8B-B14F-4D97-AF65-F5344CB8AC3E}">
        <p14:creationId xmlns:p14="http://schemas.microsoft.com/office/powerpoint/2010/main" val="315553921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Hall Effect Thruster:</a:t>
            </a:r>
            <a:endParaRPr lang="en-US" sz="2000" dirty="0"/>
          </a:p>
          <a:p>
            <a:pPr marL="630000" lvl="1" indent="-270000">
              <a:lnSpc>
                <a:spcPct val="100000"/>
              </a:lnSpc>
              <a:spcBef>
                <a:spcPts val="600"/>
              </a:spcBef>
              <a:buSzPct val="100000"/>
            </a:pPr>
            <a:r>
              <a:rPr lang="en-US" sz="2000" dirty="0"/>
              <a:t>Hall thrusters can be categorized into two primary types: the Thruster with Anode Layer (TAL) and the Stationary Plasma Thruster (SPT)</a:t>
            </a:r>
          </a:p>
          <a:p>
            <a:pPr marL="630000" lvl="1" indent="-270000">
              <a:lnSpc>
                <a:spcPct val="100000"/>
              </a:lnSpc>
              <a:spcBef>
                <a:spcPts val="600"/>
              </a:spcBef>
              <a:buSzPct val="100000"/>
            </a:pPr>
            <a:r>
              <a:rPr lang="en-US" sz="2000" dirty="0"/>
              <a:t>The distinguishing factor between the designs lies within the composition as well as the length of the discharge channel and, in many cases, by the position of the anode relative to the thruster body</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135</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3654755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Hall Effect Thruster:</a:t>
            </a:r>
            <a:endParaRPr lang="en-US"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136</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5" name="Grafik 4">
            <a:extLst>
              <a:ext uri="{FF2B5EF4-FFF2-40B4-BE49-F238E27FC236}">
                <a16:creationId xmlns:a16="http://schemas.microsoft.com/office/drawing/2014/main" id="{AF8B53C0-8977-40D4-A9AB-96C56D683FD9}"/>
              </a:ext>
            </a:extLst>
          </p:cNvPr>
          <p:cNvPicPr>
            <a:picLocks noChangeAspect="1"/>
          </p:cNvPicPr>
          <p:nvPr/>
        </p:nvPicPr>
        <p:blipFill>
          <a:blip r:embed="rId2"/>
          <a:stretch>
            <a:fillRect/>
          </a:stretch>
        </p:blipFill>
        <p:spPr>
          <a:xfrm>
            <a:off x="2824322" y="1066541"/>
            <a:ext cx="7066173" cy="5531108"/>
          </a:xfrm>
          <a:prstGeom prst="rect">
            <a:avLst/>
          </a:prstGeom>
        </p:spPr>
      </p:pic>
    </p:spTree>
    <p:extLst>
      <p:ext uri="{BB962C8B-B14F-4D97-AF65-F5344CB8AC3E}">
        <p14:creationId xmlns:p14="http://schemas.microsoft.com/office/powerpoint/2010/main" val="179835958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4C6BF-A9CC-164E-35BA-6F9718714AE1}"/>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5AC0A36-8F5A-6346-0FAD-EC5337634790}"/>
              </a:ext>
            </a:extLst>
          </p:cNvPr>
          <p:cNvSpPr>
            <a:spLocks noGrp="1"/>
          </p:cNvSpPr>
          <p:nvPr>
            <p:ph idx="1"/>
          </p:nvPr>
        </p:nvSpPr>
        <p:spPr>
          <a:xfrm>
            <a:off x="1206500" y="1951929"/>
            <a:ext cx="10301817" cy="4515696"/>
          </a:xfrm>
        </p:spPr>
        <p:txBody>
          <a:bodyPr>
            <a:noAutofit/>
          </a:bodyPr>
          <a:lstStyle/>
          <a:p>
            <a:pPr marL="125730" indent="0">
              <a:buNone/>
            </a:pPr>
            <a:endParaRPr lang="en-US" sz="2400" dirty="0">
              <a:solidFill>
                <a:schemeClr val="tx1"/>
              </a:solidFill>
            </a:endParaRPr>
          </a:p>
          <a:p>
            <a:pPr marL="125730" indent="0">
              <a:buNone/>
            </a:pPr>
            <a:endParaRPr lang="de-DE" dirty="0"/>
          </a:p>
        </p:txBody>
      </p:sp>
      <p:sp>
        <p:nvSpPr>
          <p:cNvPr id="6" name="Espace réservé du numéro de diapositive 5">
            <a:extLst>
              <a:ext uri="{FF2B5EF4-FFF2-40B4-BE49-F238E27FC236}">
                <a16:creationId xmlns:a16="http://schemas.microsoft.com/office/drawing/2014/main" id="{6452DDF6-C0A3-774C-7388-28DB1C3BB10D}"/>
              </a:ext>
            </a:extLst>
          </p:cNvPr>
          <p:cNvSpPr>
            <a:spLocks noGrp="1"/>
          </p:cNvSpPr>
          <p:nvPr>
            <p:ph type="sldNum" sz="quarter" idx="12"/>
          </p:nvPr>
        </p:nvSpPr>
        <p:spPr/>
        <p:txBody>
          <a:bodyPr/>
          <a:lstStyle/>
          <a:p>
            <a:fld id="{E1E1CD7C-2161-7D43-862E-CE4C333CD873}" type="slidenum">
              <a:rPr lang="fr-FR" smtClean="0"/>
              <a:pPr/>
              <a:t>137</a:t>
            </a:fld>
            <a:endParaRPr lang="fr-FR" dirty="0"/>
          </a:p>
        </p:txBody>
      </p:sp>
      <p:sp>
        <p:nvSpPr>
          <p:cNvPr id="7" name="Google Shape;119;p5">
            <a:extLst>
              <a:ext uri="{FF2B5EF4-FFF2-40B4-BE49-F238E27FC236}">
                <a16:creationId xmlns:a16="http://schemas.microsoft.com/office/drawing/2014/main" id="{867E640A-5291-9326-FBA7-1609E7A70B25}"/>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BF3FB50-FA11-D154-9E00-4EBBFDDB788D}"/>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abgerundete Ecken 9">
            <a:extLst>
              <a:ext uri="{FF2B5EF4-FFF2-40B4-BE49-F238E27FC236}">
                <a16:creationId xmlns:a16="http://schemas.microsoft.com/office/drawing/2014/main" id="{32EECB9A-0EA7-6D51-D5E5-9D28987E1AED}"/>
              </a:ext>
            </a:extLst>
          </p:cNvPr>
          <p:cNvSpPr/>
          <p:nvPr/>
        </p:nvSpPr>
        <p:spPr>
          <a:xfrm>
            <a:off x="1778000" y="3506787"/>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a:t>
            </a:r>
            <a:r>
              <a:rPr lang="en-US" sz="2400" noProof="0" dirty="0" err="1"/>
              <a:t>ectrical</a:t>
            </a:r>
            <a:r>
              <a:rPr lang="en-US" sz="2400" noProof="0" dirty="0"/>
              <a:t> Propulsion Systems</a:t>
            </a:r>
          </a:p>
        </p:txBody>
      </p:sp>
      <p:cxnSp>
        <p:nvCxnSpPr>
          <p:cNvPr id="21" name="Gerade Verbindung mit Pfeil 20">
            <a:extLst>
              <a:ext uri="{FF2B5EF4-FFF2-40B4-BE49-F238E27FC236}">
                <a16:creationId xmlns:a16="http://schemas.microsoft.com/office/drawing/2014/main" id="{430EE2B2-D2A8-509E-D087-4CEE07191848}"/>
              </a:ext>
            </a:extLst>
          </p:cNvPr>
          <p:cNvCxnSpPr>
            <a:cxnSpLocks/>
            <a:stCxn id="31" idx="3"/>
            <a:endCxn id="34" idx="1"/>
          </p:cNvCxnSpPr>
          <p:nvPr/>
        </p:nvCxnSpPr>
        <p:spPr>
          <a:xfrm flipV="1">
            <a:off x="7181206" y="1317207"/>
            <a:ext cx="279480" cy="21492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abgerundete Ecken 30">
            <a:extLst>
              <a:ext uri="{FF2B5EF4-FFF2-40B4-BE49-F238E27FC236}">
                <a16:creationId xmlns:a16="http://schemas.microsoft.com/office/drawing/2014/main" id="{DE4BB4D8-76EC-4129-45B1-25DFA04165F9}"/>
              </a:ext>
            </a:extLst>
          </p:cNvPr>
          <p:cNvSpPr/>
          <p:nvPr/>
        </p:nvSpPr>
        <p:spPr>
          <a:xfrm>
            <a:off x="4661206" y="2910869"/>
            <a:ext cx="25200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Electrostatic</a:t>
            </a:r>
          </a:p>
        </p:txBody>
      </p:sp>
      <p:sp>
        <p:nvSpPr>
          <p:cNvPr id="32" name="Rechteck: abgerundete Ecken 31">
            <a:extLst>
              <a:ext uri="{FF2B5EF4-FFF2-40B4-BE49-F238E27FC236}">
                <a16:creationId xmlns:a16="http://schemas.microsoft.com/office/drawing/2014/main" id="{A7E7D173-6B8B-8A47-6E13-EAC704737D0B}"/>
              </a:ext>
            </a:extLst>
          </p:cNvPr>
          <p:cNvSpPr/>
          <p:nvPr/>
        </p:nvSpPr>
        <p:spPr>
          <a:xfrm>
            <a:off x="4661207" y="5495630"/>
            <a:ext cx="2520000" cy="1111252"/>
          </a:xfrm>
          <a:prstGeom prst="roundRect">
            <a:avLst/>
          </a:prstGeom>
          <a:solidFill>
            <a:srgbClr val="7030A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Electromagnetic</a:t>
            </a:r>
          </a:p>
        </p:txBody>
      </p:sp>
      <p:sp>
        <p:nvSpPr>
          <p:cNvPr id="34" name="Rechteck: abgerundete Ecken 33">
            <a:extLst>
              <a:ext uri="{FF2B5EF4-FFF2-40B4-BE49-F238E27FC236}">
                <a16:creationId xmlns:a16="http://schemas.microsoft.com/office/drawing/2014/main" id="{4DBE42CD-99F0-33EA-8DC4-AB7724656C5D}"/>
              </a:ext>
            </a:extLst>
          </p:cNvPr>
          <p:cNvSpPr/>
          <p:nvPr/>
        </p:nvSpPr>
        <p:spPr>
          <a:xfrm>
            <a:off x="7460686" y="967583"/>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Hall Effect Thruster</a:t>
            </a:r>
            <a:endParaRPr lang="en-US" sz="2400" noProof="0" dirty="0"/>
          </a:p>
        </p:txBody>
      </p:sp>
      <p:sp>
        <p:nvSpPr>
          <p:cNvPr id="36" name="Rechteck: abgerundete Ecken 35">
            <a:extLst>
              <a:ext uri="{FF2B5EF4-FFF2-40B4-BE49-F238E27FC236}">
                <a16:creationId xmlns:a16="http://schemas.microsoft.com/office/drawing/2014/main" id="{E257DFAF-A032-7BC5-F02F-438042A9CBB9}"/>
              </a:ext>
            </a:extLst>
          </p:cNvPr>
          <p:cNvSpPr/>
          <p:nvPr/>
        </p:nvSpPr>
        <p:spPr>
          <a:xfrm>
            <a:off x="7460685" y="523393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Pulsed Plasma Thruster</a:t>
            </a:r>
            <a:endParaRPr lang="en-US" sz="2400" noProof="0" dirty="0"/>
          </a:p>
        </p:txBody>
      </p:sp>
      <p:sp>
        <p:nvSpPr>
          <p:cNvPr id="37" name="Rechteck: abgerundete Ecken 36">
            <a:extLst>
              <a:ext uri="{FF2B5EF4-FFF2-40B4-BE49-F238E27FC236}">
                <a16:creationId xmlns:a16="http://schemas.microsoft.com/office/drawing/2014/main" id="{398C5904-5833-5C8A-7063-093D0A510013}"/>
              </a:ext>
            </a:extLst>
          </p:cNvPr>
          <p:cNvSpPr/>
          <p:nvPr/>
        </p:nvSpPr>
        <p:spPr>
          <a:xfrm>
            <a:off x="7451178" y="604699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Magnetic Nozzle Thruster</a:t>
            </a:r>
            <a:endParaRPr lang="en-US" sz="2400" noProof="0" dirty="0"/>
          </a:p>
        </p:txBody>
      </p:sp>
      <p:cxnSp>
        <p:nvCxnSpPr>
          <p:cNvPr id="33" name="Gerade Verbindung mit Pfeil 32">
            <a:extLst>
              <a:ext uri="{FF2B5EF4-FFF2-40B4-BE49-F238E27FC236}">
                <a16:creationId xmlns:a16="http://schemas.microsoft.com/office/drawing/2014/main" id="{3D019862-24B6-8C9F-D7D4-79CB860336E2}"/>
              </a:ext>
            </a:extLst>
          </p:cNvPr>
          <p:cNvCxnSpPr>
            <a:cxnSpLocks/>
            <a:stCxn id="32" idx="3"/>
            <a:endCxn id="36" idx="1"/>
          </p:cNvCxnSpPr>
          <p:nvPr/>
        </p:nvCxnSpPr>
        <p:spPr>
          <a:xfrm flipV="1">
            <a:off x="7181207" y="5583554"/>
            <a:ext cx="279478" cy="4677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6862790E-F068-B222-2FD9-0A0E910CA9EB}"/>
              </a:ext>
            </a:extLst>
          </p:cNvPr>
          <p:cNvCxnSpPr>
            <a:cxnSpLocks/>
            <a:stCxn id="32" idx="3"/>
            <a:endCxn id="37" idx="1"/>
          </p:cNvCxnSpPr>
          <p:nvPr/>
        </p:nvCxnSpPr>
        <p:spPr>
          <a:xfrm>
            <a:off x="7181207" y="6051256"/>
            <a:ext cx="269971" cy="345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499D6547-3A7D-770F-A1B0-DCAF98179B44}"/>
              </a:ext>
            </a:extLst>
          </p:cNvPr>
          <p:cNvCxnSpPr>
            <a:cxnSpLocks/>
            <a:stCxn id="10" idx="3"/>
            <a:endCxn id="32" idx="1"/>
          </p:cNvCxnSpPr>
          <p:nvPr/>
        </p:nvCxnSpPr>
        <p:spPr>
          <a:xfrm>
            <a:off x="4152900" y="4140200"/>
            <a:ext cx="508307" cy="1911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hteck: abgerundete Ecken 26">
            <a:extLst>
              <a:ext uri="{FF2B5EF4-FFF2-40B4-BE49-F238E27FC236}">
                <a16:creationId xmlns:a16="http://schemas.microsoft.com/office/drawing/2014/main" id="{9FEA0DEE-3820-CD5B-C16F-DA23CE0A68F5}"/>
              </a:ext>
            </a:extLst>
          </p:cNvPr>
          <p:cNvSpPr/>
          <p:nvPr/>
        </p:nvSpPr>
        <p:spPr>
          <a:xfrm>
            <a:off x="7460685" y="129056"/>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Gridded Ion Thruster</a:t>
            </a:r>
            <a:endParaRPr lang="en-US" sz="2400" noProof="0" dirty="0"/>
          </a:p>
        </p:txBody>
      </p:sp>
      <p:cxnSp>
        <p:nvCxnSpPr>
          <p:cNvPr id="30" name="Gerade Verbindung mit Pfeil 29">
            <a:extLst>
              <a:ext uri="{FF2B5EF4-FFF2-40B4-BE49-F238E27FC236}">
                <a16:creationId xmlns:a16="http://schemas.microsoft.com/office/drawing/2014/main" id="{243938D2-9807-EC4D-B68C-FB7E41A9DC09}"/>
              </a:ext>
            </a:extLst>
          </p:cNvPr>
          <p:cNvCxnSpPr>
            <a:cxnSpLocks/>
            <a:stCxn id="10" idx="3"/>
            <a:endCxn id="31" idx="1"/>
          </p:cNvCxnSpPr>
          <p:nvPr/>
        </p:nvCxnSpPr>
        <p:spPr>
          <a:xfrm flipV="1">
            <a:off x="4152900" y="3466495"/>
            <a:ext cx="508306" cy="67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hteck: abgerundete Ecken 37">
            <a:extLst>
              <a:ext uri="{FF2B5EF4-FFF2-40B4-BE49-F238E27FC236}">
                <a16:creationId xmlns:a16="http://schemas.microsoft.com/office/drawing/2014/main" id="{6EDB2494-90AC-7868-C857-8F6C3564351B}"/>
              </a:ext>
            </a:extLst>
          </p:cNvPr>
          <p:cNvSpPr/>
          <p:nvPr/>
        </p:nvSpPr>
        <p:spPr>
          <a:xfrm>
            <a:off x="7460685" y="2562842"/>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Field Emission EP</a:t>
            </a:r>
            <a:endParaRPr lang="en-US" sz="2400" noProof="0" dirty="0"/>
          </a:p>
        </p:txBody>
      </p:sp>
      <p:sp>
        <p:nvSpPr>
          <p:cNvPr id="39" name="Rechteck: abgerundete Ecken 38">
            <a:extLst>
              <a:ext uri="{FF2B5EF4-FFF2-40B4-BE49-F238E27FC236}">
                <a16:creationId xmlns:a16="http://schemas.microsoft.com/office/drawing/2014/main" id="{E66541A9-7AAF-B606-734B-DA113A73B9A1}"/>
              </a:ext>
            </a:extLst>
          </p:cNvPr>
          <p:cNvSpPr/>
          <p:nvPr/>
        </p:nvSpPr>
        <p:spPr>
          <a:xfrm>
            <a:off x="7460684" y="3390645"/>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Electrospray (Colloid) Thruster</a:t>
            </a:r>
            <a:endParaRPr lang="en-US" sz="2400" noProof="0" dirty="0"/>
          </a:p>
        </p:txBody>
      </p:sp>
      <p:sp>
        <p:nvSpPr>
          <p:cNvPr id="40" name="Rechteck: abgerundete Ecken 39">
            <a:extLst>
              <a:ext uri="{FF2B5EF4-FFF2-40B4-BE49-F238E27FC236}">
                <a16:creationId xmlns:a16="http://schemas.microsoft.com/office/drawing/2014/main" id="{47B9DD3A-A7BA-EC1D-BE52-211F194AC83F}"/>
              </a:ext>
            </a:extLst>
          </p:cNvPr>
          <p:cNvSpPr/>
          <p:nvPr/>
        </p:nvSpPr>
        <p:spPr>
          <a:xfrm>
            <a:off x="7460684" y="442087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MPD Thruster</a:t>
            </a:r>
            <a:endParaRPr lang="en-US" sz="2400" noProof="0" dirty="0"/>
          </a:p>
        </p:txBody>
      </p:sp>
      <p:cxnSp>
        <p:nvCxnSpPr>
          <p:cNvPr id="42" name="Gerade Verbindung mit Pfeil 41">
            <a:extLst>
              <a:ext uri="{FF2B5EF4-FFF2-40B4-BE49-F238E27FC236}">
                <a16:creationId xmlns:a16="http://schemas.microsoft.com/office/drawing/2014/main" id="{B8EBD251-C25D-4177-8E6A-9F45B127855C}"/>
              </a:ext>
            </a:extLst>
          </p:cNvPr>
          <p:cNvCxnSpPr>
            <a:cxnSpLocks/>
            <a:stCxn id="31" idx="3"/>
            <a:endCxn id="27" idx="1"/>
          </p:cNvCxnSpPr>
          <p:nvPr/>
        </p:nvCxnSpPr>
        <p:spPr>
          <a:xfrm flipV="1">
            <a:off x="7181206" y="478680"/>
            <a:ext cx="279479" cy="29878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2CD85594-A578-32EA-E2FA-A4F053AAC628}"/>
              </a:ext>
            </a:extLst>
          </p:cNvPr>
          <p:cNvCxnSpPr>
            <a:cxnSpLocks/>
            <a:stCxn id="31" idx="3"/>
            <a:endCxn id="38" idx="1"/>
          </p:cNvCxnSpPr>
          <p:nvPr/>
        </p:nvCxnSpPr>
        <p:spPr>
          <a:xfrm flipV="1">
            <a:off x="7181206" y="2912466"/>
            <a:ext cx="279479" cy="5540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27088EBB-540F-790F-4526-FDAE3B3CAE09}"/>
              </a:ext>
            </a:extLst>
          </p:cNvPr>
          <p:cNvCxnSpPr>
            <a:cxnSpLocks/>
            <a:stCxn id="31" idx="3"/>
            <a:endCxn id="39" idx="1"/>
          </p:cNvCxnSpPr>
          <p:nvPr/>
        </p:nvCxnSpPr>
        <p:spPr>
          <a:xfrm>
            <a:off x="7181206" y="3466495"/>
            <a:ext cx="279478" cy="2737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5A7F7398-95D9-0480-DC08-7F97551ABEEF}"/>
              </a:ext>
            </a:extLst>
          </p:cNvPr>
          <p:cNvCxnSpPr>
            <a:cxnSpLocks/>
            <a:stCxn id="31" idx="3"/>
            <a:endCxn id="40" idx="1"/>
          </p:cNvCxnSpPr>
          <p:nvPr/>
        </p:nvCxnSpPr>
        <p:spPr>
          <a:xfrm>
            <a:off x="7181206" y="3466495"/>
            <a:ext cx="279478" cy="1303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hteck: abgerundete Ecken 27">
            <a:extLst>
              <a:ext uri="{FF2B5EF4-FFF2-40B4-BE49-F238E27FC236}">
                <a16:creationId xmlns:a16="http://schemas.microsoft.com/office/drawing/2014/main" id="{15D7B9F5-EC5A-4744-8257-E239FB93E75E}"/>
              </a:ext>
            </a:extLst>
          </p:cNvPr>
          <p:cNvSpPr/>
          <p:nvPr/>
        </p:nvSpPr>
        <p:spPr>
          <a:xfrm>
            <a:off x="4659274" y="1543067"/>
            <a:ext cx="2520000" cy="1111252"/>
          </a:xfrm>
          <a:prstGeom prst="roundRect">
            <a:avLst/>
          </a:prstGeom>
          <a:solidFill>
            <a:srgbClr val="7030A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Electrothermal</a:t>
            </a:r>
          </a:p>
        </p:txBody>
      </p:sp>
      <p:sp>
        <p:nvSpPr>
          <p:cNvPr id="29" name="Rechteck: abgerundete Ecken 28">
            <a:extLst>
              <a:ext uri="{FF2B5EF4-FFF2-40B4-BE49-F238E27FC236}">
                <a16:creationId xmlns:a16="http://schemas.microsoft.com/office/drawing/2014/main" id="{CB74B9E3-5CE0-4AA6-9498-0C5B8734F360}"/>
              </a:ext>
            </a:extLst>
          </p:cNvPr>
          <p:cNvSpPr/>
          <p:nvPr/>
        </p:nvSpPr>
        <p:spPr>
          <a:xfrm>
            <a:off x="1778000" y="87325"/>
            <a:ext cx="2374900" cy="1266826"/>
          </a:xfrm>
          <a:prstGeom prst="roundRect">
            <a:avLst/>
          </a:prstGeom>
          <a:solidFill>
            <a:srgbClr val="00B05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Therm</a:t>
            </a:r>
            <a:r>
              <a:rPr lang="en-US" sz="2400" noProof="0" dirty="0"/>
              <a:t>al Propulsion Systems</a:t>
            </a:r>
          </a:p>
        </p:txBody>
      </p:sp>
      <p:sp>
        <p:nvSpPr>
          <p:cNvPr id="35" name="Rechteck: abgerundete Ecken 34">
            <a:extLst>
              <a:ext uri="{FF2B5EF4-FFF2-40B4-BE49-F238E27FC236}">
                <a16:creationId xmlns:a16="http://schemas.microsoft.com/office/drawing/2014/main" id="{6953D1BE-17C2-4557-A5B9-4145DC67F7DC}"/>
              </a:ext>
            </a:extLst>
          </p:cNvPr>
          <p:cNvSpPr/>
          <p:nvPr/>
        </p:nvSpPr>
        <p:spPr>
          <a:xfrm>
            <a:off x="144080" y="1543067"/>
            <a:ext cx="3600000" cy="699247"/>
          </a:xfrm>
          <a:prstGeom prst="roundRect">
            <a:avLst/>
          </a:prstGeom>
          <a:solidFill>
            <a:schemeClr val="accent5">
              <a:lumMod val="75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ResistojetThruster</a:t>
            </a:r>
            <a:endParaRPr lang="en-US" sz="2400" noProof="0" dirty="0"/>
          </a:p>
        </p:txBody>
      </p:sp>
      <p:sp>
        <p:nvSpPr>
          <p:cNvPr id="47" name="Rechteck: abgerundete Ecken 46">
            <a:extLst>
              <a:ext uri="{FF2B5EF4-FFF2-40B4-BE49-F238E27FC236}">
                <a16:creationId xmlns:a16="http://schemas.microsoft.com/office/drawing/2014/main" id="{7BE8D86A-3BB6-47E2-82CA-4494F6292C2F}"/>
              </a:ext>
            </a:extLst>
          </p:cNvPr>
          <p:cNvSpPr/>
          <p:nvPr/>
        </p:nvSpPr>
        <p:spPr>
          <a:xfrm>
            <a:off x="144080" y="2361716"/>
            <a:ext cx="3600000" cy="699247"/>
          </a:xfrm>
          <a:prstGeom prst="roundRect">
            <a:avLst/>
          </a:prstGeom>
          <a:solidFill>
            <a:schemeClr val="accent5">
              <a:lumMod val="75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Arcjet</a:t>
            </a:r>
            <a:r>
              <a:rPr lang="en-US" sz="2400" dirty="0"/>
              <a:t> Thruster</a:t>
            </a:r>
            <a:endParaRPr lang="en-US" sz="2400" noProof="0" dirty="0"/>
          </a:p>
        </p:txBody>
      </p:sp>
      <p:cxnSp>
        <p:nvCxnSpPr>
          <p:cNvPr id="48" name="Gerade Verbindung mit Pfeil 47">
            <a:extLst>
              <a:ext uri="{FF2B5EF4-FFF2-40B4-BE49-F238E27FC236}">
                <a16:creationId xmlns:a16="http://schemas.microsoft.com/office/drawing/2014/main" id="{AC61FFD9-6C5B-4306-A93E-5FF07BA6DC4D}"/>
              </a:ext>
            </a:extLst>
          </p:cNvPr>
          <p:cNvCxnSpPr>
            <a:cxnSpLocks/>
            <a:stCxn id="10" idx="3"/>
            <a:endCxn id="28" idx="1"/>
          </p:cNvCxnSpPr>
          <p:nvPr/>
        </p:nvCxnSpPr>
        <p:spPr>
          <a:xfrm flipV="1">
            <a:off x="4152900" y="2098693"/>
            <a:ext cx="506374" cy="20415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23F03C17-AB97-4BAD-974C-1BF528C5420E}"/>
              </a:ext>
            </a:extLst>
          </p:cNvPr>
          <p:cNvCxnSpPr>
            <a:cxnSpLocks/>
            <a:stCxn id="29" idx="3"/>
            <a:endCxn id="28" idx="1"/>
          </p:cNvCxnSpPr>
          <p:nvPr/>
        </p:nvCxnSpPr>
        <p:spPr>
          <a:xfrm>
            <a:off x="4152900" y="720738"/>
            <a:ext cx="506374" cy="13779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F4F4FA7E-6519-4845-8DC2-71875AFF6B5F}"/>
              </a:ext>
            </a:extLst>
          </p:cNvPr>
          <p:cNvCxnSpPr>
            <a:cxnSpLocks/>
            <a:stCxn id="28" idx="1"/>
            <a:endCxn id="35" idx="3"/>
          </p:cNvCxnSpPr>
          <p:nvPr/>
        </p:nvCxnSpPr>
        <p:spPr>
          <a:xfrm flipH="1" flipV="1">
            <a:off x="3744080" y="1892691"/>
            <a:ext cx="915194" cy="2060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6799903C-C0D6-4A0A-88F4-EFD376FA939D}"/>
              </a:ext>
            </a:extLst>
          </p:cNvPr>
          <p:cNvCxnSpPr>
            <a:cxnSpLocks/>
            <a:stCxn id="28" idx="1"/>
            <a:endCxn id="47" idx="3"/>
          </p:cNvCxnSpPr>
          <p:nvPr/>
        </p:nvCxnSpPr>
        <p:spPr>
          <a:xfrm flipH="1">
            <a:off x="3744080" y="2098693"/>
            <a:ext cx="915194" cy="6126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Rechteck: abgerundete Ecken 51">
            <a:extLst>
              <a:ext uri="{FF2B5EF4-FFF2-40B4-BE49-F238E27FC236}">
                <a16:creationId xmlns:a16="http://schemas.microsoft.com/office/drawing/2014/main" id="{5BB6DA6C-7382-4C27-BE69-105909A24705}"/>
              </a:ext>
            </a:extLst>
          </p:cNvPr>
          <p:cNvSpPr/>
          <p:nvPr/>
        </p:nvSpPr>
        <p:spPr>
          <a:xfrm>
            <a:off x="7460684" y="1765679"/>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CUSP Field Thruster</a:t>
            </a:r>
            <a:endParaRPr lang="en-US" sz="2400" noProof="0" dirty="0"/>
          </a:p>
        </p:txBody>
      </p:sp>
    </p:spTree>
    <p:extLst>
      <p:ext uri="{BB962C8B-B14F-4D97-AF65-F5344CB8AC3E}">
        <p14:creationId xmlns:p14="http://schemas.microsoft.com/office/powerpoint/2010/main" val="31013104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a:t>
            </a:r>
          </a:p>
          <a:p>
            <a:pPr marL="360000" indent="-270000">
              <a:lnSpc>
                <a:spcPct val="100000"/>
              </a:lnSpc>
              <a:spcBef>
                <a:spcPts val="600"/>
              </a:spcBef>
              <a:buSzPct val="100000"/>
            </a:pPr>
            <a:r>
              <a:rPr lang="en-US" sz="2200" dirty="0"/>
              <a:t>ACFT (Advanced Cusp Field Thruster) / HEMPT (High Efficiency Multistage Plasma Thruster) EP</a:t>
            </a:r>
          </a:p>
          <a:p>
            <a:pPr marL="630000" lvl="1" indent="-270000">
              <a:lnSpc>
                <a:spcPct val="100000"/>
              </a:lnSpc>
              <a:spcBef>
                <a:spcPts val="600"/>
              </a:spcBef>
              <a:buSzPct val="100000"/>
            </a:pPr>
            <a:r>
              <a:rPr lang="en-US" sz="2000" dirty="0"/>
              <a:t>Cusp field thruster, also known as High Efficiency Multistage Plasma Thruster (HEMPT) and Advanced Cusp Field Thruster (ACFT), refers to the geometry of the magnetic field that influences the flow of electrons and ions</a:t>
            </a:r>
            <a:endParaRPr lang="de-DE" sz="2000" dirty="0"/>
          </a:p>
          <a:p>
            <a:pPr marL="630000" lvl="1" indent="-270000">
              <a:lnSpc>
                <a:spcPct val="100000"/>
              </a:lnSpc>
              <a:spcBef>
                <a:spcPts val="600"/>
              </a:spcBef>
              <a:buSzPct val="100000"/>
            </a:pPr>
            <a:r>
              <a:rPr lang="en-US" sz="2000" dirty="0"/>
              <a:t>Similar in principle to a HET, but using a magnetic multistage cusp/mirror confinement of plasma</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138</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67543368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a:t>
            </a:r>
          </a:p>
          <a:p>
            <a:pPr marL="360000" indent="-270000">
              <a:lnSpc>
                <a:spcPct val="100000"/>
              </a:lnSpc>
              <a:spcBef>
                <a:spcPts val="600"/>
              </a:spcBef>
              <a:buSzPct val="100000"/>
            </a:pPr>
            <a:r>
              <a:rPr lang="en-US" sz="2200" dirty="0"/>
              <a:t>ACFT (Advanced Cusp Field Thruster) / HEMPT (High Efficiency Multistage Plasma Thruster) EP</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139</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A622CE04-EC9D-4019-902D-B8F65AC1354C}"/>
              </a:ext>
            </a:extLst>
          </p:cNvPr>
          <p:cNvPicPr>
            <a:picLocks noChangeAspect="1"/>
          </p:cNvPicPr>
          <p:nvPr/>
        </p:nvPicPr>
        <p:blipFill>
          <a:blip r:embed="rId2"/>
          <a:stretch>
            <a:fillRect/>
          </a:stretch>
        </p:blipFill>
        <p:spPr>
          <a:xfrm>
            <a:off x="3422159" y="3334342"/>
            <a:ext cx="6367681" cy="3347259"/>
          </a:xfrm>
          <a:prstGeom prst="rect">
            <a:avLst/>
          </a:prstGeom>
        </p:spPr>
      </p:pic>
    </p:spTree>
    <p:extLst>
      <p:ext uri="{BB962C8B-B14F-4D97-AF65-F5344CB8AC3E}">
        <p14:creationId xmlns:p14="http://schemas.microsoft.com/office/powerpoint/2010/main" val="2023685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Bi-propellant thrusters / engines</a:t>
            </a:r>
          </a:p>
          <a:p>
            <a:pPr marL="817200" lvl="1" indent="-270000">
              <a:lnSpc>
                <a:spcPct val="100000"/>
              </a:lnSpc>
              <a:spcBef>
                <a:spcPts val="600"/>
              </a:spcBef>
              <a:buSzPct val="100000"/>
            </a:pPr>
            <a:r>
              <a:rPr lang="en-US" sz="2000" dirty="0"/>
              <a:t>Pressure losses need to be </a:t>
            </a:r>
            <a:br>
              <a:rPr lang="en-US" sz="2000" dirty="0"/>
            </a:br>
            <a:r>
              <a:rPr lang="en-US" sz="2000" dirty="0"/>
              <a:t>adjusted that mass flow rates</a:t>
            </a:r>
            <a:br>
              <a:rPr lang="en-US" sz="2000" dirty="0"/>
            </a:br>
            <a:r>
              <a:rPr lang="en-US" sz="2000" dirty="0"/>
              <a:t>respect optimal mixture ratio</a:t>
            </a:r>
            <a:br>
              <a:rPr lang="en-US" sz="2000" dirty="0"/>
            </a:br>
            <a:r>
              <a:rPr lang="en-US" sz="2000" dirty="0"/>
              <a:t>for selected propellants (e.g. </a:t>
            </a:r>
            <a:br>
              <a:rPr lang="en-US" sz="2000" dirty="0"/>
            </a:br>
            <a:r>
              <a:rPr lang="en-US" sz="2000" dirty="0"/>
              <a:t>MR = 1.65 for MON oxidizer </a:t>
            </a:r>
            <a:br>
              <a:rPr lang="en-US" sz="2000" dirty="0"/>
            </a:br>
            <a:r>
              <a:rPr lang="en-US" sz="2000" dirty="0"/>
              <a:t>over MMH fuel)</a:t>
            </a:r>
          </a:p>
          <a:p>
            <a:pPr marL="630000" lvl="1" indent="-270000">
              <a:lnSpc>
                <a:spcPct val="100000"/>
              </a:lnSpc>
              <a:spcBef>
                <a:spcPts val="600"/>
              </a:spcBef>
              <a:buSzPct val="100000"/>
            </a:pP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14</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Ellipse 9">
            <a:extLst>
              <a:ext uri="{FF2B5EF4-FFF2-40B4-BE49-F238E27FC236}">
                <a16:creationId xmlns:a16="http://schemas.microsoft.com/office/drawing/2014/main" id="{908B75C9-F4BF-4F3C-BC43-4E7D22D97244}"/>
              </a:ext>
            </a:extLst>
          </p:cNvPr>
          <p:cNvSpPr/>
          <p:nvPr/>
        </p:nvSpPr>
        <p:spPr>
          <a:xfrm>
            <a:off x="6044958" y="2306147"/>
            <a:ext cx="1677865" cy="165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Ox</a:t>
            </a:r>
          </a:p>
          <a:p>
            <a:pPr algn="ctr"/>
            <a:r>
              <a:rPr lang="en-US" sz="2200" dirty="0"/>
              <a:t>19 bar</a:t>
            </a:r>
          </a:p>
        </p:txBody>
      </p:sp>
      <p:sp>
        <p:nvSpPr>
          <p:cNvPr id="11" name="Gleichschenkliges Dreieck 10">
            <a:extLst>
              <a:ext uri="{FF2B5EF4-FFF2-40B4-BE49-F238E27FC236}">
                <a16:creationId xmlns:a16="http://schemas.microsoft.com/office/drawing/2014/main" id="{7260D800-DA40-42DA-BBE8-C634FFE110AF}"/>
              </a:ext>
            </a:extLst>
          </p:cNvPr>
          <p:cNvSpPr/>
          <p:nvPr/>
        </p:nvSpPr>
        <p:spPr>
          <a:xfrm>
            <a:off x="7562124" y="5460922"/>
            <a:ext cx="956603" cy="112541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Verbinder: gewinkelt 11">
            <a:extLst>
              <a:ext uri="{FF2B5EF4-FFF2-40B4-BE49-F238E27FC236}">
                <a16:creationId xmlns:a16="http://schemas.microsoft.com/office/drawing/2014/main" id="{D12386A9-B25F-4718-B389-890DDC56D190}"/>
              </a:ext>
            </a:extLst>
          </p:cNvPr>
          <p:cNvCxnSpPr>
            <a:cxnSpLocks/>
            <a:stCxn id="10" idx="4"/>
            <a:endCxn id="22" idx="2"/>
          </p:cNvCxnSpPr>
          <p:nvPr/>
        </p:nvCxnSpPr>
        <p:spPr>
          <a:xfrm rot="16200000" flipH="1">
            <a:off x="6689092" y="4156945"/>
            <a:ext cx="1264037" cy="874439"/>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3" name="Multiplikationszeichen 12">
            <a:extLst>
              <a:ext uri="{FF2B5EF4-FFF2-40B4-BE49-F238E27FC236}">
                <a16:creationId xmlns:a16="http://schemas.microsoft.com/office/drawing/2014/main" id="{98210CBF-A825-4BA2-9DB0-85C2359DFD31}"/>
              </a:ext>
            </a:extLst>
          </p:cNvPr>
          <p:cNvSpPr/>
          <p:nvPr/>
        </p:nvSpPr>
        <p:spPr>
          <a:xfrm>
            <a:off x="8901122" y="4161631"/>
            <a:ext cx="690507" cy="627872"/>
          </a:xfrm>
          <a:prstGeom prst="mathMultiply">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feld 13">
            <a:extLst>
              <a:ext uri="{FF2B5EF4-FFF2-40B4-BE49-F238E27FC236}">
                <a16:creationId xmlns:a16="http://schemas.microsoft.com/office/drawing/2014/main" id="{B427ABE1-5A14-421F-8F11-D398CF82EF14}"/>
              </a:ext>
            </a:extLst>
          </p:cNvPr>
          <p:cNvSpPr txBox="1"/>
          <p:nvPr/>
        </p:nvSpPr>
        <p:spPr>
          <a:xfrm>
            <a:off x="7647980" y="2110050"/>
            <a:ext cx="813043" cy="430887"/>
          </a:xfrm>
          <a:prstGeom prst="rect">
            <a:avLst/>
          </a:prstGeom>
          <a:noFill/>
        </p:spPr>
        <p:txBody>
          <a:bodyPr wrap="none" rtlCol="0">
            <a:spAutoFit/>
          </a:bodyPr>
          <a:lstStyle/>
          <a:p>
            <a:r>
              <a:rPr lang="de-DE" sz="2200" dirty="0">
                <a:solidFill>
                  <a:schemeClr val="dk1"/>
                </a:solidFill>
              </a:rPr>
              <a:t>Tank</a:t>
            </a:r>
            <a:endParaRPr lang="en-US" sz="2200" dirty="0">
              <a:solidFill>
                <a:schemeClr val="dk1"/>
              </a:solidFill>
            </a:endParaRPr>
          </a:p>
        </p:txBody>
      </p:sp>
      <p:sp>
        <p:nvSpPr>
          <p:cNvPr id="15" name="Textfeld 14">
            <a:extLst>
              <a:ext uri="{FF2B5EF4-FFF2-40B4-BE49-F238E27FC236}">
                <a16:creationId xmlns:a16="http://schemas.microsoft.com/office/drawing/2014/main" id="{EA870C95-09BD-44C5-A93B-F5B4B7FE68C6}"/>
              </a:ext>
            </a:extLst>
          </p:cNvPr>
          <p:cNvSpPr txBox="1"/>
          <p:nvPr/>
        </p:nvSpPr>
        <p:spPr>
          <a:xfrm>
            <a:off x="6832836" y="5482510"/>
            <a:ext cx="889987" cy="430887"/>
          </a:xfrm>
          <a:prstGeom prst="rect">
            <a:avLst/>
          </a:prstGeom>
          <a:noFill/>
        </p:spPr>
        <p:txBody>
          <a:bodyPr wrap="none" rtlCol="0">
            <a:spAutoFit/>
          </a:bodyPr>
          <a:lstStyle/>
          <a:p>
            <a:r>
              <a:rPr lang="de-DE" sz="2200" dirty="0">
                <a:solidFill>
                  <a:schemeClr val="dk1"/>
                </a:solidFill>
              </a:rPr>
              <a:t>Valve</a:t>
            </a:r>
            <a:endParaRPr lang="en-US" sz="2200" dirty="0">
              <a:solidFill>
                <a:schemeClr val="dk1"/>
              </a:solidFill>
            </a:endParaRPr>
          </a:p>
        </p:txBody>
      </p:sp>
      <p:sp>
        <p:nvSpPr>
          <p:cNvPr id="22" name="Kreis: nicht ausgefüllt 21">
            <a:extLst>
              <a:ext uri="{FF2B5EF4-FFF2-40B4-BE49-F238E27FC236}">
                <a16:creationId xmlns:a16="http://schemas.microsoft.com/office/drawing/2014/main" id="{8C7B1836-17EA-4C27-A46F-436EB06040D0}"/>
              </a:ext>
            </a:extLst>
          </p:cNvPr>
          <p:cNvSpPr/>
          <p:nvPr/>
        </p:nvSpPr>
        <p:spPr>
          <a:xfrm>
            <a:off x="7758330" y="4927333"/>
            <a:ext cx="564193" cy="597702"/>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Textfeld 22">
            <a:extLst>
              <a:ext uri="{FF2B5EF4-FFF2-40B4-BE49-F238E27FC236}">
                <a16:creationId xmlns:a16="http://schemas.microsoft.com/office/drawing/2014/main" id="{D9B4CA5E-F227-41F6-8D0B-214A28312C05}"/>
              </a:ext>
            </a:extLst>
          </p:cNvPr>
          <p:cNvSpPr txBox="1"/>
          <p:nvPr/>
        </p:nvSpPr>
        <p:spPr>
          <a:xfrm>
            <a:off x="8537147" y="5604071"/>
            <a:ext cx="1063112" cy="769441"/>
          </a:xfrm>
          <a:prstGeom prst="rect">
            <a:avLst/>
          </a:prstGeom>
          <a:noFill/>
        </p:spPr>
        <p:txBody>
          <a:bodyPr wrap="none" rtlCol="0">
            <a:spAutoFit/>
          </a:bodyPr>
          <a:lstStyle/>
          <a:p>
            <a:r>
              <a:rPr lang="de-DE" sz="2200" dirty="0">
                <a:solidFill>
                  <a:schemeClr val="dk1"/>
                </a:solidFill>
              </a:rPr>
              <a:t>Engine</a:t>
            </a:r>
          </a:p>
          <a:p>
            <a:pPr algn="ctr"/>
            <a:r>
              <a:rPr lang="de-DE" sz="2200" dirty="0">
                <a:solidFill>
                  <a:schemeClr val="dk1"/>
                </a:solidFill>
              </a:rPr>
              <a:t>10 bar</a:t>
            </a:r>
            <a:endParaRPr lang="en-US" sz="2200" dirty="0">
              <a:solidFill>
                <a:schemeClr val="dk1"/>
              </a:solidFill>
            </a:endParaRPr>
          </a:p>
        </p:txBody>
      </p:sp>
      <p:sp>
        <p:nvSpPr>
          <p:cNvPr id="24" name="Ellipse 23">
            <a:extLst>
              <a:ext uri="{FF2B5EF4-FFF2-40B4-BE49-F238E27FC236}">
                <a16:creationId xmlns:a16="http://schemas.microsoft.com/office/drawing/2014/main" id="{93138E76-378B-438A-9EE0-FBE7A582C2CD}"/>
              </a:ext>
            </a:extLst>
          </p:cNvPr>
          <p:cNvSpPr/>
          <p:nvPr/>
        </p:nvSpPr>
        <p:spPr>
          <a:xfrm>
            <a:off x="9523766" y="2349368"/>
            <a:ext cx="1656000" cy="16560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Fuel</a:t>
            </a:r>
          </a:p>
          <a:p>
            <a:pPr algn="ctr"/>
            <a:r>
              <a:rPr lang="en-US" sz="2200" dirty="0"/>
              <a:t>19 bar</a:t>
            </a:r>
          </a:p>
        </p:txBody>
      </p:sp>
      <p:cxnSp>
        <p:nvCxnSpPr>
          <p:cNvPr id="25" name="Verbinder: gewinkelt 24">
            <a:extLst>
              <a:ext uri="{FF2B5EF4-FFF2-40B4-BE49-F238E27FC236}">
                <a16:creationId xmlns:a16="http://schemas.microsoft.com/office/drawing/2014/main" id="{8D90FE22-2934-4941-A9E7-9AD3D5DF0604}"/>
              </a:ext>
            </a:extLst>
          </p:cNvPr>
          <p:cNvCxnSpPr>
            <a:cxnSpLocks/>
            <a:stCxn id="24" idx="4"/>
            <a:endCxn id="22" idx="0"/>
          </p:cNvCxnSpPr>
          <p:nvPr/>
        </p:nvCxnSpPr>
        <p:spPr>
          <a:xfrm rot="5400000">
            <a:off x="8735115" y="3310681"/>
            <a:ext cx="921965" cy="2311339"/>
          </a:xfrm>
          <a:prstGeom prst="bentConnector3">
            <a:avLst>
              <a:gd name="adj1" fmla="val 50000"/>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40" name="Multiplikationszeichen 39">
            <a:extLst>
              <a:ext uri="{FF2B5EF4-FFF2-40B4-BE49-F238E27FC236}">
                <a16:creationId xmlns:a16="http://schemas.microsoft.com/office/drawing/2014/main" id="{5615E6E0-17C4-4623-8CD2-098D7DDEEEBC}"/>
              </a:ext>
            </a:extLst>
          </p:cNvPr>
          <p:cNvSpPr/>
          <p:nvPr/>
        </p:nvSpPr>
        <p:spPr>
          <a:xfrm>
            <a:off x="6957473" y="4940772"/>
            <a:ext cx="690507" cy="62787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feld 40">
            <a:extLst>
              <a:ext uri="{FF2B5EF4-FFF2-40B4-BE49-F238E27FC236}">
                <a16:creationId xmlns:a16="http://schemas.microsoft.com/office/drawing/2014/main" id="{FEF92C15-70CC-4668-ACC8-64179C096B33}"/>
              </a:ext>
            </a:extLst>
          </p:cNvPr>
          <p:cNvSpPr txBox="1"/>
          <p:nvPr/>
        </p:nvSpPr>
        <p:spPr>
          <a:xfrm>
            <a:off x="8821073" y="3777396"/>
            <a:ext cx="889987" cy="430887"/>
          </a:xfrm>
          <a:prstGeom prst="rect">
            <a:avLst/>
          </a:prstGeom>
          <a:noFill/>
        </p:spPr>
        <p:txBody>
          <a:bodyPr wrap="none" rtlCol="0">
            <a:spAutoFit/>
          </a:bodyPr>
          <a:lstStyle/>
          <a:p>
            <a:r>
              <a:rPr lang="de-DE" sz="2200" dirty="0">
                <a:solidFill>
                  <a:schemeClr val="dk1"/>
                </a:solidFill>
              </a:rPr>
              <a:t>Valve</a:t>
            </a:r>
            <a:endParaRPr lang="en-US" sz="2200" dirty="0">
              <a:solidFill>
                <a:schemeClr val="dk1"/>
              </a:solidFill>
            </a:endParaRPr>
          </a:p>
        </p:txBody>
      </p:sp>
      <p:sp>
        <p:nvSpPr>
          <p:cNvPr id="49" name="Textfeld 48">
            <a:extLst>
              <a:ext uri="{FF2B5EF4-FFF2-40B4-BE49-F238E27FC236}">
                <a16:creationId xmlns:a16="http://schemas.microsoft.com/office/drawing/2014/main" id="{B285FD8C-2510-4887-B259-7DDC064E8D99}"/>
              </a:ext>
            </a:extLst>
          </p:cNvPr>
          <p:cNvSpPr txBox="1"/>
          <p:nvPr/>
        </p:nvSpPr>
        <p:spPr>
          <a:xfrm>
            <a:off x="9945244" y="1722656"/>
            <a:ext cx="813043" cy="430887"/>
          </a:xfrm>
          <a:prstGeom prst="rect">
            <a:avLst/>
          </a:prstGeom>
          <a:noFill/>
        </p:spPr>
        <p:txBody>
          <a:bodyPr wrap="none" rtlCol="0">
            <a:spAutoFit/>
          </a:bodyPr>
          <a:lstStyle/>
          <a:p>
            <a:r>
              <a:rPr lang="de-DE" sz="2200" dirty="0">
                <a:solidFill>
                  <a:schemeClr val="dk1"/>
                </a:solidFill>
              </a:rPr>
              <a:t>Tank</a:t>
            </a:r>
            <a:endParaRPr lang="en-US" sz="2200" dirty="0">
              <a:solidFill>
                <a:schemeClr val="dk1"/>
              </a:solidFill>
            </a:endParaRPr>
          </a:p>
        </p:txBody>
      </p:sp>
      <p:sp>
        <p:nvSpPr>
          <p:cNvPr id="20" name="Gewitterblitz 19">
            <a:extLst>
              <a:ext uri="{FF2B5EF4-FFF2-40B4-BE49-F238E27FC236}">
                <a16:creationId xmlns:a16="http://schemas.microsoft.com/office/drawing/2014/main" id="{4978CDA2-ABDF-479E-A53B-D6B5F72D8955}"/>
              </a:ext>
            </a:extLst>
          </p:cNvPr>
          <p:cNvSpPr/>
          <p:nvPr/>
        </p:nvSpPr>
        <p:spPr>
          <a:xfrm>
            <a:off x="7655516" y="5297747"/>
            <a:ext cx="869149" cy="823915"/>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980490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a:t>
            </a:r>
          </a:p>
          <a:p>
            <a:pPr marL="360000" indent="-270000">
              <a:lnSpc>
                <a:spcPct val="100000"/>
              </a:lnSpc>
              <a:spcBef>
                <a:spcPts val="600"/>
              </a:spcBef>
              <a:buSzPct val="100000"/>
            </a:pPr>
            <a:r>
              <a:rPr lang="en-US" sz="2200" dirty="0"/>
              <a:t>ACFT (Advanced Cusp Field Thruster) / HEMPT (High Efficiency Multistage Plasma Thruster) EP</a:t>
            </a:r>
            <a:endParaRPr lang="en-US" sz="2000" dirty="0"/>
          </a:p>
          <a:p>
            <a:pPr marL="630000" lvl="1" indent="-270000">
              <a:lnSpc>
                <a:spcPct val="100000"/>
              </a:lnSpc>
              <a:spcBef>
                <a:spcPts val="600"/>
              </a:spcBef>
              <a:buSzPct val="100000"/>
            </a:pPr>
            <a:r>
              <a:rPr lang="en-US" sz="2000" dirty="0"/>
              <a:t>Cusp field thruster comprise a dielectric, rotationally symmetric discharge channel with an anode located at the upstream end</a:t>
            </a:r>
          </a:p>
          <a:p>
            <a:pPr marL="630000" lvl="1" indent="-270000">
              <a:lnSpc>
                <a:spcPct val="100000"/>
              </a:lnSpc>
              <a:spcBef>
                <a:spcPts val="600"/>
              </a:spcBef>
              <a:buSzPct val="100000"/>
            </a:pPr>
            <a:r>
              <a:rPr lang="en-US" sz="2000" dirty="0"/>
              <a:t>The anode is connected to the power supply and represents the only high voltage electrode of the thruster</a:t>
            </a:r>
          </a:p>
          <a:p>
            <a:pPr marL="630000" lvl="1" indent="-270000">
              <a:lnSpc>
                <a:spcPct val="100000"/>
              </a:lnSpc>
              <a:spcBef>
                <a:spcPts val="600"/>
              </a:spcBef>
              <a:buSzPct val="100000"/>
            </a:pPr>
            <a:r>
              <a:rPr lang="en-US" sz="2000" dirty="0"/>
              <a:t>At the same position, the propellant inlet is located</a:t>
            </a:r>
          </a:p>
          <a:p>
            <a:pPr marL="630000" lvl="1" indent="-270000">
              <a:lnSpc>
                <a:spcPct val="100000"/>
              </a:lnSpc>
              <a:spcBef>
                <a:spcPts val="600"/>
              </a:spcBef>
              <a:buSzPct val="100000"/>
            </a:pPr>
            <a:r>
              <a:rPr lang="en-US" sz="2000" dirty="0"/>
              <a:t>The discharge channel is surrounded by a system of axially magnetized permanent magnet rings in opposite magnetization</a:t>
            </a:r>
          </a:p>
          <a:p>
            <a:pPr marL="630000" lvl="1" indent="-270000">
              <a:lnSpc>
                <a:spcPct val="100000"/>
              </a:lnSpc>
              <a:spcBef>
                <a:spcPts val="600"/>
              </a:spcBef>
              <a:buSzPct val="100000"/>
            </a:pPr>
            <a:endParaRPr lang="en-US"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140</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17957130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a:t>
            </a:r>
          </a:p>
          <a:p>
            <a:pPr marL="360000" indent="-270000">
              <a:lnSpc>
                <a:spcPct val="100000"/>
              </a:lnSpc>
              <a:spcBef>
                <a:spcPts val="600"/>
              </a:spcBef>
              <a:buSzPct val="100000"/>
            </a:pPr>
            <a:r>
              <a:rPr lang="en-US" sz="2200" dirty="0"/>
              <a:t>ACFT (Advanced Cusp Field Thruster) / HEMPT (High Efficiency Multistage Plasma Thruster) EP</a:t>
            </a:r>
          </a:p>
          <a:p>
            <a:pPr marL="630000" lvl="1" indent="-270000">
              <a:lnSpc>
                <a:spcPct val="100000"/>
              </a:lnSpc>
              <a:spcBef>
                <a:spcPts val="600"/>
              </a:spcBef>
              <a:buSzPct val="100000"/>
            </a:pPr>
            <a:r>
              <a:rPr lang="en-US" sz="2000" dirty="0"/>
              <a:t>At the downstream end of the discharge channel, a cathode / </a:t>
            </a:r>
            <a:r>
              <a:rPr lang="en-US" sz="2000" dirty="0" err="1"/>
              <a:t>neutraliser</a:t>
            </a:r>
            <a:r>
              <a:rPr lang="en-US" sz="2000" dirty="0"/>
              <a:t> is placed to provide the starter electrons for igniting the plasma discharge and for neutralizing the ion beam emitted by the thruster in space</a:t>
            </a:r>
          </a:p>
          <a:p>
            <a:pPr marL="630000" lvl="1" indent="-270000">
              <a:lnSpc>
                <a:spcPct val="100000"/>
              </a:lnSpc>
              <a:spcBef>
                <a:spcPts val="600"/>
              </a:spcBef>
              <a:buSzPct val="100000"/>
            </a:pPr>
            <a:r>
              <a:rPr lang="en-US" sz="2000" dirty="0"/>
              <a:t>The electrodes create with their applied potentials inside the chamber an essentially axial electric field, which accelerates positive ions towards the chamber exit to produce thrust</a:t>
            </a:r>
          </a:p>
          <a:p>
            <a:pPr marL="630000" lvl="1" indent="-270000">
              <a:lnSpc>
                <a:spcPct val="100000"/>
              </a:lnSpc>
              <a:spcBef>
                <a:spcPts val="600"/>
              </a:spcBef>
              <a:buSzPct val="100000"/>
            </a:pPr>
            <a:endParaRPr lang="en-US"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141</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90048778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a:t>
            </a:r>
          </a:p>
          <a:p>
            <a:pPr marL="360000" indent="-270000">
              <a:lnSpc>
                <a:spcPct val="100000"/>
              </a:lnSpc>
              <a:spcBef>
                <a:spcPts val="600"/>
              </a:spcBef>
              <a:buSzPct val="100000"/>
            </a:pPr>
            <a:r>
              <a:rPr lang="en-US" sz="2200" dirty="0"/>
              <a:t>ACFT (Advanced Cusp Field Thruster) / HEMPT (High Efficiency Multistage Plasma Thruster) EP</a:t>
            </a:r>
            <a:endParaRPr lang="en-US" sz="2000" dirty="0"/>
          </a:p>
          <a:p>
            <a:pPr marL="630000" lvl="1" indent="-270000">
              <a:lnSpc>
                <a:spcPct val="100000"/>
              </a:lnSpc>
              <a:spcBef>
                <a:spcPts val="600"/>
              </a:spcBef>
              <a:buSzPct val="100000"/>
            </a:pPr>
            <a:r>
              <a:rPr lang="en-US" sz="2000" dirty="0"/>
              <a:t>The magnetic rings create a magnetic field almost perpendicular to the electric field, which forces the electrons towards the anode in spiral trajectories which allows more propellant atoms to be </a:t>
            </a:r>
            <a:r>
              <a:rPr lang="en-US" sz="2000" dirty="0" err="1"/>
              <a:t>ionised</a:t>
            </a:r>
            <a:r>
              <a:rPr lang="en-US" sz="2000" dirty="0"/>
              <a:t>, thereby increasing efficiency</a:t>
            </a:r>
          </a:p>
          <a:p>
            <a:pPr marL="630000" lvl="1" indent="-270000">
              <a:lnSpc>
                <a:spcPct val="100000"/>
              </a:lnSpc>
              <a:spcBef>
                <a:spcPts val="600"/>
              </a:spcBef>
              <a:buSzPct val="100000"/>
            </a:pPr>
            <a:r>
              <a:rPr lang="en-US" sz="2000" dirty="0"/>
              <a:t>The magnetic field concentrates the plasma on the axis and reducing losses to the ionization chamber walls, increasing the lifetime and efficiency of the thruster</a:t>
            </a:r>
          </a:p>
          <a:p>
            <a:pPr marL="630000" lvl="1" indent="-270000">
              <a:lnSpc>
                <a:spcPct val="100000"/>
              </a:lnSpc>
              <a:spcBef>
                <a:spcPts val="600"/>
              </a:spcBef>
              <a:buSzPct val="100000"/>
            </a:pPr>
            <a:r>
              <a:rPr lang="en-US" sz="2000" dirty="0"/>
              <a:t>Their advantages are performance stability, compatibility with any noble gas, low cost and short lead-time</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142</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76746578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a:t>
            </a:r>
          </a:p>
          <a:p>
            <a:pPr marL="360000" indent="-270000">
              <a:lnSpc>
                <a:spcPct val="100000"/>
              </a:lnSpc>
              <a:spcBef>
                <a:spcPts val="600"/>
              </a:spcBef>
              <a:buSzPct val="100000"/>
            </a:pPr>
            <a:r>
              <a:rPr lang="en-US" sz="2200" dirty="0"/>
              <a:t>ACFT (Advanced Cusp Field Thruster) / HEMPT (High Efficiency Multistage Plasma Thruster) EP</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143</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03759F03-9241-40FC-AB11-2D39C3A9E71A}"/>
              </a:ext>
            </a:extLst>
          </p:cNvPr>
          <p:cNvPicPr>
            <a:picLocks noChangeAspect="1"/>
          </p:cNvPicPr>
          <p:nvPr/>
        </p:nvPicPr>
        <p:blipFill>
          <a:blip r:embed="rId2"/>
          <a:stretch>
            <a:fillRect/>
          </a:stretch>
        </p:blipFill>
        <p:spPr>
          <a:xfrm>
            <a:off x="2554234" y="3506572"/>
            <a:ext cx="7083531" cy="3175029"/>
          </a:xfrm>
          <a:prstGeom prst="rect">
            <a:avLst/>
          </a:prstGeom>
        </p:spPr>
      </p:pic>
    </p:spTree>
    <p:extLst>
      <p:ext uri="{BB962C8B-B14F-4D97-AF65-F5344CB8AC3E}">
        <p14:creationId xmlns:p14="http://schemas.microsoft.com/office/powerpoint/2010/main" val="192983906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a:t>
            </a:r>
          </a:p>
          <a:p>
            <a:pPr marL="360000" indent="-270000">
              <a:lnSpc>
                <a:spcPct val="100000"/>
              </a:lnSpc>
              <a:spcBef>
                <a:spcPts val="600"/>
              </a:spcBef>
              <a:buSzPct val="100000"/>
            </a:pPr>
            <a:r>
              <a:rPr lang="en-US" sz="2200" dirty="0"/>
              <a:t>ACFT (Advanced Cusp Field Thruster) / HEMPT (High Efficiency Multistage Plasma Thruster) EP</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144</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10" name="Grafik 9">
            <a:extLst>
              <a:ext uri="{FF2B5EF4-FFF2-40B4-BE49-F238E27FC236}">
                <a16:creationId xmlns:a16="http://schemas.microsoft.com/office/drawing/2014/main" id="{65BF0831-3D33-4485-A57E-6B49456C1ADA}"/>
              </a:ext>
            </a:extLst>
          </p:cNvPr>
          <p:cNvPicPr>
            <a:picLocks noChangeAspect="1"/>
          </p:cNvPicPr>
          <p:nvPr/>
        </p:nvPicPr>
        <p:blipFill>
          <a:blip r:embed="rId2"/>
          <a:stretch>
            <a:fillRect/>
          </a:stretch>
        </p:blipFill>
        <p:spPr>
          <a:xfrm>
            <a:off x="7910195" y="3393948"/>
            <a:ext cx="3933825" cy="2047875"/>
          </a:xfrm>
          <a:prstGeom prst="rect">
            <a:avLst/>
          </a:prstGeom>
        </p:spPr>
      </p:pic>
      <p:pic>
        <p:nvPicPr>
          <p:cNvPr id="11" name="Grafik 10">
            <a:extLst>
              <a:ext uri="{FF2B5EF4-FFF2-40B4-BE49-F238E27FC236}">
                <a16:creationId xmlns:a16="http://schemas.microsoft.com/office/drawing/2014/main" id="{9C07D0F7-4588-471B-9350-DB7D6670EFEC}"/>
              </a:ext>
            </a:extLst>
          </p:cNvPr>
          <p:cNvPicPr>
            <a:picLocks noChangeAspect="1"/>
          </p:cNvPicPr>
          <p:nvPr/>
        </p:nvPicPr>
        <p:blipFill>
          <a:blip r:embed="rId3"/>
          <a:stretch>
            <a:fillRect/>
          </a:stretch>
        </p:blipFill>
        <p:spPr>
          <a:xfrm>
            <a:off x="266700" y="3399642"/>
            <a:ext cx="7231380" cy="2085287"/>
          </a:xfrm>
          <a:prstGeom prst="rect">
            <a:avLst/>
          </a:prstGeom>
        </p:spPr>
      </p:pic>
      <p:sp>
        <p:nvSpPr>
          <p:cNvPr id="12" name="Textfeld 11">
            <a:extLst>
              <a:ext uri="{FF2B5EF4-FFF2-40B4-BE49-F238E27FC236}">
                <a16:creationId xmlns:a16="http://schemas.microsoft.com/office/drawing/2014/main" id="{571753F7-4A6D-42E3-AA11-931DE32F2E9F}"/>
              </a:ext>
            </a:extLst>
          </p:cNvPr>
          <p:cNvSpPr txBox="1"/>
          <p:nvPr/>
        </p:nvSpPr>
        <p:spPr>
          <a:xfrm>
            <a:off x="8605520" y="5711764"/>
            <a:ext cx="2534668" cy="400110"/>
          </a:xfrm>
          <a:prstGeom prst="rect">
            <a:avLst/>
          </a:prstGeom>
          <a:noFill/>
        </p:spPr>
        <p:txBody>
          <a:bodyPr wrap="none" rtlCol="0">
            <a:spAutoFit/>
          </a:bodyPr>
          <a:lstStyle/>
          <a:p>
            <a:r>
              <a:rPr lang="de-DE" sz="2000" dirty="0"/>
              <a:t>10 W and 1 </a:t>
            </a:r>
            <a:r>
              <a:rPr lang="de-DE" sz="2000" dirty="0" err="1"/>
              <a:t>mN</a:t>
            </a:r>
            <a:r>
              <a:rPr lang="de-DE" sz="2000" dirty="0"/>
              <a:t> CFT</a:t>
            </a:r>
          </a:p>
        </p:txBody>
      </p:sp>
      <p:sp>
        <p:nvSpPr>
          <p:cNvPr id="13" name="Textfeld 12">
            <a:extLst>
              <a:ext uri="{FF2B5EF4-FFF2-40B4-BE49-F238E27FC236}">
                <a16:creationId xmlns:a16="http://schemas.microsoft.com/office/drawing/2014/main" id="{2B8B8435-4978-4CE2-9DFD-0987879257DC}"/>
              </a:ext>
            </a:extLst>
          </p:cNvPr>
          <p:cNvSpPr txBox="1"/>
          <p:nvPr/>
        </p:nvSpPr>
        <p:spPr>
          <a:xfrm>
            <a:off x="2749708" y="5711764"/>
            <a:ext cx="2265364" cy="400110"/>
          </a:xfrm>
          <a:prstGeom prst="rect">
            <a:avLst/>
          </a:prstGeom>
          <a:noFill/>
        </p:spPr>
        <p:txBody>
          <a:bodyPr wrap="none" rtlCol="0">
            <a:spAutoFit/>
          </a:bodyPr>
          <a:lstStyle/>
          <a:p>
            <a:r>
              <a:rPr lang="de-DE" sz="2000" dirty="0"/>
              <a:t>300 W </a:t>
            </a:r>
            <a:r>
              <a:rPr lang="de-DE" sz="2000" dirty="0" err="1"/>
              <a:t>Iodine</a:t>
            </a:r>
            <a:r>
              <a:rPr lang="de-DE" sz="2000" dirty="0"/>
              <a:t> CFT</a:t>
            </a:r>
          </a:p>
        </p:txBody>
      </p:sp>
    </p:spTree>
    <p:extLst>
      <p:ext uri="{BB962C8B-B14F-4D97-AF65-F5344CB8AC3E}">
        <p14:creationId xmlns:p14="http://schemas.microsoft.com/office/powerpoint/2010/main" val="159412840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4C6BF-A9CC-164E-35BA-6F9718714AE1}"/>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5AC0A36-8F5A-6346-0FAD-EC5337634790}"/>
              </a:ext>
            </a:extLst>
          </p:cNvPr>
          <p:cNvSpPr>
            <a:spLocks noGrp="1"/>
          </p:cNvSpPr>
          <p:nvPr>
            <p:ph idx="1"/>
          </p:nvPr>
        </p:nvSpPr>
        <p:spPr>
          <a:xfrm>
            <a:off x="1206500" y="1951929"/>
            <a:ext cx="10301817" cy="4515696"/>
          </a:xfrm>
        </p:spPr>
        <p:txBody>
          <a:bodyPr>
            <a:noAutofit/>
          </a:bodyPr>
          <a:lstStyle/>
          <a:p>
            <a:pPr marL="125730" indent="0">
              <a:buNone/>
            </a:pPr>
            <a:endParaRPr lang="en-US" sz="2400" dirty="0">
              <a:solidFill>
                <a:schemeClr val="tx1"/>
              </a:solidFill>
            </a:endParaRPr>
          </a:p>
          <a:p>
            <a:pPr marL="125730" indent="0">
              <a:buNone/>
            </a:pPr>
            <a:endParaRPr lang="de-DE" dirty="0"/>
          </a:p>
        </p:txBody>
      </p:sp>
      <p:sp>
        <p:nvSpPr>
          <p:cNvPr id="6" name="Espace réservé du numéro de diapositive 5">
            <a:extLst>
              <a:ext uri="{FF2B5EF4-FFF2-40B4-BE49-F238E27FC236}">
                <a16:creationId xmlns:a16="http://schemas.microsoft.com/office/drawing/2014/main" id="{6452DDF6-C0A3-774C-7388-28DB1C3BB10D}"/>
              </a:ext>
            </a:extLst>
          </p:cNvPr>
          <p:cNvSpPr>
            <a:spLocks noGrp="1"/>
          </p:cNvSpPr>
          <p:nvPr>
            <p:ph type="sldNum" sz="quarter" idx="12"/>
          </p:nvPr>
        </p:nvSpPr>
        <p:spPr/>
        <p:txBody>
          <a:bodyPr/>
          <a:lstStyle/>
          <a:p>
            <a:fld id="{E1E1CD7C-2161-7D43-862E-CE4C333CD873}" type="slidenum">
              <a:rPr lang="fr-FR" smtClean="0"/>
              <a:pPr/>
              <a:t>145</a:t>
            </a:fld>
            <a:endParaRPr lang="fr-FR" dirty="0"/>
          </a:p>
        </p:txBody>
      </p:sp>
      <p:sp>
        <p:nvSpPr>
          <p:cNvPr id="7" name="Google Shape;119;p5">
            <a:extLst>
              <a:ext uri="{FF2B5EF4-FFF2-40B4-BE49-F238E27FC236}">
                <a16:creationId xmlns:a16="http://schemas.microsoft.com/office/drawing/2014/main" id="{867E640A-5291-9326-FBA7-1609E7A70B25}"/>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BF3FB50-FA11-D154-9E00-4EBBFDDB788D}"/>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abgerundete Ecken 9">
            <a:extLst>
              <a:ext uri="{FF2B5EF4-FFF2-40B4-BE49-F238E27FC236}">
                <a16:creationId xmlns:a16="http://schemas.microsoft.com/office/drawing/2014/main" id="{32EECB9A-0EA7-6D51-D5E5-9D28987E1AED}"/>
              </a:ext>
            </a:extLst>
          </p:cNvPr>
          <p:cNvSpPr/>
          <p:nvPr/>
        </p:nvSpPr>
        <p:spPr>
          <a:xfrm>
            <a:off x="1778000" y="3506787"/>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a:t>
            </a:r>
            <a:r>
              <a:rPr lang="en-US" sz="2400" noProof="0" dirty="0" err="1"/>
              <a:t>ectrical</a:t>
            </a:r>
            <a:r>
              <a:rPr lang="en-US" sz="2400" noProof="0" dirty="0"/>
              <a:t> Propulsion Systems</a:t>
            </a:r>
          </a:p>
        </p:txBody>
      </p:sp>
      <p:cxnSp>
        <p:nvCxnSpPr>
          <p:cNvPr id="21" name="Gerade Verbindung mit Pfeil 20">
            <a:extLst>
              <a:ext uri="{FF2B5EF4-FFF2-40B4-BE49-F238E27FC236}">
                <a16:creationId xmlns:a16="http://schemas.microsoft.com/office/drawing/2014/main" id="{430EE2B2-D2A8-509E-D087-4CEE07191848}"/>
              </a:ext>
            </a:extLst>
          </p:cNvPr>
          <p:cNvCxnSpPr>
            <a:cxnSpLocks/>
            <a:stCxn id="31" idx="3"/>
            <a:endCxn id="34" idx="1"/>
          </p:cNvCxnSpPr>
          <p:nvPr/>
        </p:nvCxnSpPr>
        <p:spPr>
          <a:xfrm flipV="1">
            <a:off x="7181206" y="1317207"/>
            <a:ext cx="279480" cy="21492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abgerundete Ecken 30">
            <a:extLst>
              <a:ext uri="{FF2B5EF4-FFF2-40B4-BE49-F238E27FC236}">
                <a16:creationId xmlns:a16="http://schemas.microsoft.com/office/drawing/2014/main" id="{DE4BB4D8-76EC-4129-45B1-25DFA04165F9}"/>
              </a:ext>
            </a:extLst>
          </p:cNvPr>
          <p:cNvSpPr/>
          <p:nvPr/>
        </p:nvSpPr>
        <p:spPr>
          <a:xfrm>
            <a:off x="4661206" y="2910869"/>
            <a:ext cx="25200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Electrostatic</a:t>
            </a:r>
          </a:p>
        </p:txBody>
      </p:sp>
      <p:sp>
        <p:nvSpPr>
          <p:cNvPr id="32" name="Rechteck: abgerundete Ecken 31">
            <a:extLst>
              <a:ext uri="{FF2B5EF4-FFF2-40B4-BE49-F238E27FC236}">
                <a16:creationId xmlns:a16="http://schemas.microsoft.com/office/drawing/2014/main" id="{A7E7D173-6B8B-8A47-6E13-EAC704737D0B}"/>
              </a:ext>
            </a:extLst>
          </p:cNvPr>
          <p:cNvSpPr/>
          <p:nvPr/>
        </p:nvSpPr>
        <p:spPr>
          <a:xfrm>
            <a:off x="4661207" y="5495630"/>
            <a:ext cx="2520000" cy="1111252"/>
          </a:xfrm>
          <a:prstGeom prst="roundRect">
            <a:avLst/>
          </a:prstGeom>
          <a:solidFill>
            <a:srgbClr val="7030A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Electromagnetic</a:t>
            </a:r>
          </a:p>
        </p:txBody>
      </p:sp>
      <p:sp>
        <p:nvSpPr>
          <p:cNvPr id="34" name="Rechteck: abgerundete Ecken 33">
            <a:extLst>
              <a:ext uri="{FF2B5EF4-FFF2-40B4-BE49-F238E27FC236}">
                <a16:creationId xmlns:a16="http://schemas.microsoft.com/office/drawing/2014/main" id="{4DBE42CD-99F0-33EA-8DC4-AB7724656C5D}"/>
              </a:ext>
            </a:extLst>
          </p:cNvPr>
          <p:cNvSpPr/>
          <p:nvPr/>
        </p:nvSpPr>
        <p:spPr>
          <a:xfrm>
            <a:off x="7460686" y="967583"/>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Hall Effect Thruster</a:t>
            </a:r>
            <a:endParaRPr lang="en-US" sz="2400" noProof="0" dirty="0"/>
          </a:p>
        </p:txBody>
      </p:sp>
      <p:sp>
        <p:nvSpPr>
          <p:cNvPr id="36" name="Rechteck: abgerundete Ecken 35">
            <a:extLst>
              <a:ext uri="{FF2B5EF4-FFF2-40B4-BE49-F238E27FC236}">
                <a16:creationId xmlns:a16="http://schemas.microsoft.com/office/drawing/2014/main" id="{E257DFAF-A032-7BC5-F02F-438042A9CBB9}"/>
              </a:ext>
            </a:extLst>
          </p:cNvPr>
          <p:cNvSpPr/>
          <p:nvPr/>
        </p:nvSpPr>
        <p:spPr>
          <a:xfrm>
            <a:off x="7460685" y="523393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Pulsed Plasma Thruster</a:t>
            </a:r>
            <a:endParaRPr lang="en-US" sz="2400" noProof="0" dirty="0"/>
          </a:p>
        </p:txBody>
      </p:sp>
      <p:sp>
        <p:nvSpPr>
          <p:cNvPr id="37" name="Rechteck: abgerundete Ecken 36">
            <a:extLst>
              <a:ext uri="{FF2B5EF4-FFF2-40B4-BE49-F238E27FC236}">
                <a16:creationId xmlns:a16="http://schemas.microsoft.com/office/drawing/2014/main" id="{398C5904-5833-5C8A-7063-093D0A510013}"/>
              </a:ext>
            </a:extLst>
          </p:cNvPr>
          <p:cNvSpPr/>
          <p:nvPr/>
        </p:nvSpPr>
        <p:spPr>
          <a:xfrm>
            <a:off x="7451178" y="604699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Magnetic Nozzle Thruster</a:t>
            </a:r>
            <a:endParaRPr lang="en-US" sz="2400" noProof="0" dirty="0"/>
          </a:p>
        </p:txBody>
      </p:sp>
      <p:cxnSp>
        <p:nvCxnSpPr>
          <p:cNvPr id="33" name="Gerade Verbindung mit Pfeil 32">
            <a:extLst>
              <a:ext uri="{FF2B5EF4-FFF2-40B4-BE49-F238E27FC236}">
                <a16:creationId xmlns:a16="http://schemas.microsoft.com/office/drawing/2014/main" id="{3D019862-24B6-8C9F-D7D4-79CB860336E2}"/>
              </a:ext>
            </a:extLst>
          </p:cNvPr>
          <p:cNvCxnSpPr>
            <a:cxnSpLocks/>
            <a:stCxn id="32" idx="3"/>
            <a:endCxn id="36" idx="1"/>
          </p:cNvCxnSpPr>
          <p:nvPr/>
        </p:nvCxnSpPr>
        <p:spPr>
          <a:xfrm flipV="1">
            <a:off x="7181207" y="5583554"/>
            <a:ext cx="279478" cy="4677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6862790E-F068-B222-2FD9-0A0E910CA9EB}"/>
              </a:ext>
            </a:extLst>
          </p:cNvPr>
          <p:cNvCxnSpPr>
            <a:cxnSpLocks/>
            <a:stCxn id="32" idx="3"/>
            <a:endCxn id="37" idx="1"/>
          </p:cNvCxnSpPr>
          <p:nvPr/>
        </p:nvCxnSpPr>
        <p:spPr>
          <a:xfrm>
            <a:off x="7181207" y="6051256"/>
            <a:ext cx="269971" cy="345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499D6547-3A7D-770F-A1B0-DCAF98179B44}"/>
              </a:ext>
            </a:extLst>
          </p:cNvPr>
          <p:cNvCxnSpPr>
            <a:cxnSpLocks/>
            <a:stCxn id="10" idx="3"/>
            <a:endCxn id="32" idx="1"/>
          </p:cNvCxnSpPr>
          <p:nvPr/>
        </p:nvCxnSpPr>
        <p:spPr>
          <a:xfrm>
            <a:off x="4152900" y="4140200"/>
            <a:ext cx="508307" cy="1911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hteck: abgerundete Ecken 26">
            <a:extLst>
              <a:ext uri="{FF2B5EF4-FFF2-40B4-BE49-F238E27FC236}">
                <a16:creationId xmlns:a16="http://schemas.microsoft.com/office/drawing/2014/main" id="{9FEA0DEE-3820-CD5B-C16F-DA23CE0A68F5}"/>
              </a:ext>
            </a:extLst>
          </p:cNvPr>
          <p:cNvSpPr/>
          <p:nvPr/>
        </p:nvSpPr>
        <p:spPr>
          <a:xfrm>
            <a:off x="7460685" y="129056"/>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Gridded Ion Thruster</a:t>
            </a:r>
            <a:endParaRPr lang="en-US" sz="2400" noProof="0" dirty="0"/>
          </a:p>
        </p:txBody>
      </p:sp>
      <p:cxnSp>
        <p:nvCxnSpPr>
          <p:cNvPr id="30" name="Gerade Verbindung mit Pfeil 29">
            <a:extLst>
              <a:ext uri="{FF2B5EF4-FFF2-40B4-BE49-F238E27FC236}">
                <a16:creationId xmlns:a16="http://schemas.microsoft.com/office/drawing/2014/main" id="{243938D2-9807-EC4D-B68C-FB7E41A9DC09}"/>
              </a:ext>
            </a:extLst>
          </p:cNvPr>
          <p:cNvCxnSpPr>
            <a:cxnSpLocks/>
            <a:stCxn id="10" idx="3"/>
            <a:endCxn id="31" idx="1"/>
          </p:cNvCxnSpPr>
          <p:nvPr/>
        </p:nvCxnSpPr>
        <p:spPr>
          <a:xfrm flipV="1">
            <a:off x="4152900" y="3466495"/>
            <a:ext cx="508306" cy="67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hteck: abgerundete Ecken 37">
            <a:extLst>
              <a:ext uri="{FF2B5EF4-FFF2-40B4-BE49-F238E27FC236}">
                <a16:creationId xmlns:a16="http://schemas.microsoft.com/office/drawing/2014/main" id="{6EDB2494-90AC-7868-C857-8F6C3564351B}"/>
              </a:ext>
            </a:extLst>
          </p:cNvPr>
          <p:cNvSpPr/>
          <p:nvPr/>
        </p:nvSpPr>
        <p:spPr>
          <a:xfrm>
            <a:off x="7460685" y="2562842"/>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Field Emission EP</a:t>
            </a:r>
            <a:endParaRPr lang="en-US" sz="2400" noProof="0" dirty="0"/>
          </a:p>
        </p:txBody>
      </p:sp>
      <p:sp>
        <p:nvSpPr>
          <p:cNvPr id="39" name="Rechteck: abgerundete Ecken 38">
            <a:extLst>
              <a:ext uri="{FF2B5EF4-FFF2-40B4-BE49-F238E27FC236}">
                <a16:creationId xmlns:a16="http://schemas.microsoft.com/office/drawing/2014/main" id="{E66541A9-7AAF-B606-734B-DA113A73B9A1}"/>
              </a:ext>
            </a:extLst>
          </p:cNvPr>
          <p:cNvSpPr/>
          <p:nvPr/>
        </p:nvSpPr>
        <p:spPr>
          <a:xfrm>
            <a:off x="7460684" y="3390645"/>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Electrospray (Colloid) Thruster</a:t>
            </a:r>
            <a:endParaRPr lang="en-US" sz="2400" noProof="0" dirty="0"/>
          </a:p>
        </p:txBody>
      </p:sp>
      <p:sp>
        <p:nvSpPr>
          <p:cNvPr id="40" name="Rechteck: abgerundete Ecken 39">
            <a:extLst>
              <a:ext uri="{FF2B5EF4-FFF2-40B4-BE49-F238E27FC236}">
                <a16:creationId xmlns:a16="http://schemas.microsoft.com/office/drawing/2014/main" id="{47B9DD3A-A7BA-EC1D-BE52-211F194AC83F}"/>
              </a:ext>
            </a:extLst>
          </p:cNvPr>
          <p:cNvSpPr/>
          <p:nvPr/>
        </p:nvSpPr>
        <p:spPr>
          <a:xfrm>
            <a:off x="7460684" y="442087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MPD Thruster</a:t>
            </a:r>
            <a:endParaRPr lang="en-US" sz="2400" noProof="0" dirty="0"/>
          </a:p>
        </p:txBody>
      </p:sp>
      <p:cxnSp>
        <p:nvCxnSpPr>
          <p:cNvPr id="42" name="Gerade Verbindung mit Pfeil 41">
            <a:extLst>
              <a:ext uri="{FF2B5EF4-FFF2-40B4-BE49-F238E27FC236}">
                <a16:creationId xmlns:a16="http://schemas.microsoft.com/office/drawing/2014/main" id="{B8EBD251-C25D-4177-8E6A-9F45B127855C}"/>
              </a:ext>
            </a:extLst>
          </p:cNvPr>
          <p:cNvCxnSpPr>
            <a:cxnSpLocks/>
            <a:stCxn id="31" idx="3"/>
            <a:endCxn id="27" idx="1"/>
          </p:cNvCxnSpPr>
          <p:nvPr/>
        </p:nvCxnSpPr>
        <p:spPr>
          <a:xfrm flipV="1">
            <a:off x="7181206" y="478680"/>
            <a:ext cx="279479" cy="29878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2CD85594-A578-32EA-E2FA-A4F053AAC628}"/>
              </a:ext>
            </a:extLst>
          </p:cNvPr>
          <p:cNvCxnSpPr>
            <a:cxnSpLocks/>
            <a:stCxn id="31" idx="3"/>
            <a:endCxn id="38" idx="1"/>
          </p:cNvCxnSpPr>
          <p:nvPr/>
        </p:nvCxnSpPr>
        <p:spPr>
          <a:xfrm flipV="1">
            <a:off x="7181206" y="2912466"/>
            <a:ext cx="279479" cy="5540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27088EBB-540F-790F-4526-FDAE3B3CAE09}"/>
              </a:ext>
            </a:extLst>
          </p:cNvPr>
          <p:cNvCxnSpPr>
            <a:cxnSpLocks/>
            <a:stCxn id="31" idx="3"/>
            <a:endCxn id="39" idx="1"/>
          </p:cNvCxnSpPr>
          <p:nvPr/>
        </p:nvCxnSpPr>
        <p:spPr>
          <a:xfrm>
            <a:off x="7181206" y="3466495"/>
            <a:ext cx="279478" cy="2737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5A7F7398-95D9-0480-DC08-7F97551ABEEF}"/>
              </a:ext>
            </a:extLst>
          </p:cNvPr>
          <p:cNvCxnSpPr>
            <a:cxnSpLocks/>
            <a:stCxn id="31" idx="3"/>
            <a:endCxn id="40" idx="1"/>
          </p:cNvCxnSpPr>
          <p:nvPr/>
        </p:nvCxnSpPr>
        <p:spPr>
          <a:xfrm>
            <a:off x="7181206" y="3466495"/>
            <a:ext cx="279478" cy="1303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hteck: abgerundete Ecken 27">
            <a:extLst>
              <a:ext uri="{FF2B5EF4-FFF2-40B4-BE49-F238E27FC236}">
                <a16:creationId xmlns:a16="http://schemas.microsoft.com/office/drawing/2014/main" id="{15D7B9F5-EC5A-4744-8257-E239FB93E75E}"/>
              </a:ext>
            </a:extLst>
          </p:cNvPr>
          <p:cNvSpPr/>
          <p:nvPr/>
        </p:nvSpPr>
        <p:spPr>
          <a:xfrm>
            <a:off x="4659274" y="1543067"/>
            <a:ext cx="2520000" cy="1111252"/>
          </a:xfrm>
          <a:prstGeom prst="roundRect">
            <a:avLst/>
          </a:prstGeom>
          <a:solidFill>
            <a:srgbClr val="7030A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Electrothermal</a:t>
            </a:r>
          </a:p>
        </p:txBody>
      </p:sp>
      <p:sp>
        <p:nvSpPr>
          <p:cNvPr id="29" name="Rechteck: abgerundete Ecken 28">
            <a:extLst>
              <a:ext uri="{FF2B5EF4-FFF2-40B4-BE49-F238E27FC236}">
                <a16:creationId xmlns:a16="http://schemas.microsoft.com/office/drawing/2014/main" id="{CB74B9E3-5CE0-4AA6-9498-0C5B8734F360}"/>
              </a:ext>
            </a:extLst>
          </p:cNvPr>
          <p:cNvSpPr/>
          <p:nvPr/>
        </p:nvSpPr>
        <p:spPr>
          <a:xfrm>
            <a:off x="1778000" y="87325"/>
            <a:ext cx="2374900" cy="1266826"/>
          </a:xfrm>
          <a:prstGeom prst="roundRect">
            <a:avLst/>
          </a:prstGeom>
          <a:solidFill>
            <a:srgbClr val="00B05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Therm</a:t>
            </a:r>
            <a:r>
              <a:rPr lang="en-US" sz="2400" noProof="0" dirty="0"/>
              <a:t>al Propulsion Systems</a:t>
            </a:r>
          </a:p>
        </p:txBody>
      </p:sp>
      <p:sp>
        <p:nvSpPr>
          <p:cNvPr id="35" name="Rechteck: abgerundete Ecken 34">
            <a:extLst>
              <a:ext uri="{FF2B5EF4-FFF2-40B4-BE49-F238E27FC236}">
                <a16:creationId xmlns:a16="http://schemas.microsoft.com/office/drawing/2014/main" id="{6953D1BE-17C2-4557-A5B9-4145DC67F7DC}"/>
              </a:ext>
            </a:extLst>
          </p:cNvPr>
          <p:cNvSpPr/>
          <p:nvPr/>
        </p:nvSpPr>
        <p:spPr>
          <a:xfrm>
            <a:off x="144080" y="1543067"/>
            <a:ext cx="3600000" cy="699247"/>
          </a:xfrm>
          <a:prstGeom prst="roundRect">
            <a:avLst/>
          </a:prstGeom>
          <a:solidFill>
            <a:schemeClr val="accent5">
              <a:lumMod val="75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ResistojetThruster</a:t>
            </a:r>
            <a:endParaRPr lang="en-US" sz="2400" noProof="0" dirty="0"/>
          </a:p>
        </p:txBody>
      </p:sp>
      <p:sp>
        <p:nvSpPr>
          <p:cNvPr id="47" name="Rechteck: abgerundete Ecken 46">
            <a:extLst>
              <a:ext uri="{FF2B5EF4-FFF2-40B4-BE49-F238E27FC236}">
                <a16:creationId xmlns:a16="http://schemas.microsoft.com/office/drawing/2014/main" id="{7BE8D86A-3BB6-47E2-82CA-4494F6292C2F}"/>
              </a:ext>
            </a:extLst>
          </p:cNvPr>
          <p:cNvSpPr/>
          <p:nvPr/>
        </p:nvSpPr>
        <p:spPr>
          <a:xfrm>
            <a:off x="144080" y="2361716"/>
            <a:ext cx="3600000" cy="699247"/>
          </a:xfrm>
          <a:prstGeom prst="roundRect">
            <a:avLst/>
          </a:prstGeom>
          <a:solidFill>
            <a:schemeClr val="accent5">
              <a:lumMod val="75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Arcjet</a:t>
            </a:r>
            <a:r>
              <a:rPr lang="en-US" sz="2400" dirty="0"/>
              <a:t> Thruster</a:t>
            </a:r>
            <a:endParaRPr lang="en-US" sz="2400" noProof="0" dirty="0"/>
          </a:p>
        </p:txBody>
      </p:sp>
      <p:cxnSp>
        <p:nvCxnSpPr>
          <p:cNvPr id="48" name="Gerade Verbindung mit Pfeil 47">
            <a:extLst>
              <a:ext uri="{FF2B5EF4-FFF2-40B4-BE49-F238E27FC236}">
                <a16:creationId xmlns:a16="http://schemas.microsoft.com/office/drawing/2014/main" id="{AC61FFD9-6C5B-4306-A93E-5FF07BA6DC4D}"/>
              </a:ext>
            </a:extLst>
          </p:cNvPr>
          <p:cNvCxnSpPr>
            <a:cxnSpLocks/>
            <a:stCxn id="10" idx="3"/>
            <a:endCxn id="28" idx="1"/>
          </p:cNvCxnSpPr>
          <p:nvPr/>
        </p:nvCxnSpPr>
        <p:spPr>
          <a:xfrm flipV="1">
            <a:off x="4152900" y="2098693"/>
            <a:ext cx="506374" cy="20415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23F03C17-AB97-4BAD-974C-1BF528C5420E}"/>
              </a:ext>
            </a:extLst>
          </p:cNvPr>
          <p:cNvCxnSpPr>
            <a:cxnSpLocks/>
            <a:stCxn id="29" idx="3"/>
            <a:endCxn id="28" idx="1"/>
          </p:cNvCxnSpPr>
          <p:nvPr/>
        </p:nvCxnSpPr>
        <p:spPr>
          <a:xfrm>
            <a:off x="4152900" y="720738"/>
            <a:ext cx="506374" cy="13779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F4F4FA7E-6519-4845-8DC2-71875AFF6B5F}"/>
              </a:ext>
            </a:extLst>
          </p:cNvPr>
          <p:cNvCxnSpPr>
            <a:cxnSpLocks/>
            <a:stCxn id="28" idx="1"/>
            <a:endCxn id="35" idx="3"/>
          </p:cNvCxnSpPr>
          <p:nvPr/>
        </p:nvCxnSpPr>
        <p:spPr>
          <a:xfrm flipH="1" flipV="1">
            <a:off x="3744080" y="1892691"/>
            <a:ext cx="915194" cy="2060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6799903C-C0D6-4A0A-88F4-EFD376FA939D}"/>
              </a:ext>
            </a:extLst>
          </p:cNvPr>
          <p:cNvCxnSpPr>
            <a:cxnSpLocks/>
            <a:stCxn id="28" idx="1"/>
            <a:endCxn id="47" idx="3"/>
          </p:cNvCxnSpPr>
          <p:nvPr/>
        </p:nvCxnSpPr>
        <p:spPr>
          <a:xfrm flipH="1">
            <a:off x="3744080" y="2098693"/>
            <a:ext cx="915194" cy="6126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Rechteck: abgerundete Ecken 51">
            <a:extLst>
              <a:ext uri="{FF2B5EF4-FFF2-40B4-BE49-F238E27FC236}">
                <a16:creationId xmlns:a16="http://schemas.microsoft.com/office/drawing/2014/main" id="{5BB6DA6C-7382-4C27-BE69-105909A24705}"/>
              </a:ext>
            </a:extLst>
          </p:cNvPr>
          <p:cNvSpPr/>
          <p:nvPr/>
        </p:nvSpPr>
        <p:spPr>
          <a:xfrm>
            <a:off x="7460684" y="1765679"/>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CUSP Field Thruster</a:t>
            </a:r>
            <a:endParaRPr lang="en-US" sz="2400" noProof="0" dirty="0"/>
          </a:p>
        </p:txBody>
      </p:sp>
    </p:spTree>
    <p:extLst>
      <p:ext uri="{BB962C8B-B14F-4D97-AF65-F5344CB8AC3E}">
        <p14:creationId xmlns:p14="http://schemas.microsoft.com/office/powerpoint/2010/main" val="381501166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a:t>
            </a:r>
          </a:p>
          <a:p>
            <a:pPr marL="360000" indent="-270000">
              <a:lnSpc>
                <a:spcPct val="100000"/>
              </a:lnSpc>
              <a:spcBef>
                <a:spcPts val="600"/>
              </a:spcBef>
              <a:buSzPct val="100000"/>
            </a:pPr>
            <a:r>
              <a:rPr lang="en-US" sz="2200" dirty="0"/>
              <a:t>Field Emission Electric Propulsion</a:t>
            </a:r>
          </a:p>
          <a:p>
            <a:pPr marL="630000" lvl="1" indent="-270000">
              <a:lnSpc>
                <a:spcPct val="100000"/>
              </a:lnSpc>
              <a:spcBef>
                <a:spcPts val="600"/>
              </a:spcBef>
              <a:buSzPct val="100000"/>
            </a:pPr>
            <a:r>
              <a:rPr lang="en-US" sz="2000" dirty="0"/>
              <a:t>FEEP thruster is a type of electrostatic EP device that generate very low thrust (&lt; 1 </a:t>
            </a:r>
            <a:r>
              <a:rPr lang="en-US" sz="2000" dirty="0" err="1"/>
              <a:t>mN</a:t>
            </a:r>
            <a:r>
              <a:rPr lang="en-US" sz="2000" dirty="0"/>
              <a:t>) like electrospray thruster</a:t>
            </a:r>
          </a:p>
          <a:p>
            <a:pPr marL="630000" lvl="1" indent="-270000">
              <a:lnSpc>
                <a:spcPct val="100000"/>
              </a:lnSpc>
              <a:spcBef>
                <a:spcPts val="600"/>
              </a:spcBef>
              <a:buSzPct val="100000"/>
            </a:pPr>
            <a:r>
              <a:rPr lang="en-US" sz="2000" dirty="0"/>
              <a:t>FEEP thrusters wick or transport liquid metals (typically indium or cesium) along needles, extracting ions from the sharp tip by field emission processes</a:t>
            </a:r>
          </a:p>
          <a:p>
            <a:pPr marL="630000" lvl="1" indent="-270000">
              <a:lnSpc>
                <a:spcPct val="100000"/>
              </a:lnSpc>
              <a:spcBef>
                <a:spcPts val="600"/>
              </a:spcBef>
              <a:buSzPct val="100000"/>
            </a:pPr>
            <a:r>
              <a:rPr lang="en-US" sz="2000" dirty="0"/>
              <a:t>Due to their very low thrust, these devices will be used for precision control of spacecraft position or attitude in space</a:t>
            </a:r>
          </a:p>
          <a:p>
            <a:pPr marL="630000" lvl="1" indent="-270000">
              <a:lnSpc>
                <a:spcPct val="100000"/>
              </a:lnSpc>
              <a:spcBef>
                <a:spcPts val="600"/>
              </a:spcBef>
              <a:buSzPct val="100000"/>
            </a:pPr>
            <a:r>
              <a:rPr lang="en-US" sz="2000" dirty="0"/>
              <a:t>Use of metallic propellants raises unique concerns regarding contamination of spacecraft</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146</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10408537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a:t>
            </a:r>
          </a:p>
          <a:p>
            <a:pPr marL="360000" indent="-270000">
              <a:lnSpc>
                <a:spcPct val="100000"/>
              </a:lnSpc>
              <a:spcBef>
                <a:spcPts val="600"/>
              </a:spcBef>
              <a:buSzPct val="100000"/>
            </a:pPr>
            <a:r>
              <a:rPr lang="en-US" sz="2200" dirty="0"/>
              <a:t>Field Emission Electric Propulsion</a:t>
            </a:r>
          </a:p>
          <a:p>
            <a:pPr marL="630000" lvl="1" indent="-270000">
              <a:lnSpc>
                <a:spcPct val="100000"/>
              </a:lnSpc>
              <a:spcBef>
                <a:spcPts val="600"/>
              </a:spcBef>
              <a:buSzPct val="100000"/>
            </a:pPr>
            <a:r>
              <a:rPr lang="en-US" sz="2000" dirty="0"/>
              <a:t>Ions extracted from liquid metal surface by evaporation, </a:t>
            </a:r>
            <a:br>
              <a:rPr lang="en-US" sz="2000" dirty="0"/>
            </a:br>
            <a:r>
              <a:rPr lang="en-US" sz="2000" dirty="0"/>
              <a:t>and accelerated by electrostatic field</a:t>
            </a:r>
          </a:p>
          <a:p>
            <a:pPr marL="630000" lvl="1" indent="-270000">
              <a:lnSpc>
                <a:spcPct val="100000"/>
              </a:lnSpc>
              <a:spcBef>
                <a:spcPts val="600"/>
              </a:spcBef>
              <a:buSzPct val="100000"/>
            </a:pPr>
            <a:r>
              <a:rPr lang="en-US" sz="2000" dirty="0"/>
              <a:t>With strong electric field, liquid metal surface deforms into Taylor cones</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Shape is determined by balance between electrostatic and surface tension forces</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Above ~ 109 V/m, ions ripped from cone; these ions are then accelerated by the electric field</a:t>
            </a:r>
          </a:p>
          <a:p>
            <a:pPr marL="630000" lvl="1" indent="-270000">
              <a:lnSpc>
                <a:spcPct val="100000"/>
              </a:lnSpc>
              <a:spcBef>
                <a:spcPts val="600"/>
              </a:spcBef>
              <a:buSzPct val="100000"/>
            </a:pPr>
            <a:r>
              <a:rPr lang="en-US" sz="2000" dirty="0"/>
              <a:t>Needle effectively forms anode, with neutralizer as cathode</a:t>
            </a:r>
          </a:p>
          <a:p>
            <a:pPr marL="630000" lvl="1" indent="-270000">
              <a:lnSpc>
                <a:spcPct val="100000"/>
              </a:lnSpc>
              <a:spcBef>
                <a:spcPts val="600"/>
              </a:spcBef>
              <a:buSzPct val="100000"/>
            </a:pPr>
            <a:r>
              <a:rPr lang="en-US" sz="2000" dirty="0"/>
              <a:t>Propellant reservoir embedded within overall thruster design; propellant feed is by capillary effects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147</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C6CF037E-9FD5-4132-BFC0-6EDE104BDB5E}"/>
              </a:ext>
            </a:extLst>
          </p:cNvPr>
          <p:cNvPicPr>
            <a:picLocks noChangeAspect="1"/>
          </p:cNvPicPr>
          <p:nvPr/>
        </p:nvPicPr>
        <p:blipFill>
          <a:blip r:embed="rId2"/>
          <a:stretch>
            <a:fillRect/>
          </a:stretch>
        </p:blipFill>
        <p:spPr>
          <a:xfrm>
            <a:off x="6870567" y="369385"/>
            <a:ext cx="4229100" cy="2419350"/>
          </a:xfrm>
          <a:prstGeom prst="rect">
            <a:avLst/>
          </a:prstGeom>
        </p:spPr>
      </p:pic>
    </p:spTree>
    <p:extLst>
      <p:ext uri="{BB962C8B-B14F-4D97-AF65-F5344CB8AC3E}">
        <p14:creationId xmlns:p14="http://schemas.microsoft.com/office/powerpoint/2010/main" val="399292031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a:t>
            </a:r>
          </a:p>
          <a:p>
            <a:pPr marL="360000" indent="-270000">
              <a:lnSpc>
                <a:spcPct val="100000"/>
              </a:lnSpc>
              <a:spcBef>
                <a:spcPts val="600"/>
              </a:spcBef>
              <a:buSzPct val="100000"/>
            </a:pPr>
            <a:r>
              <a:rPr lang="en-US" sz="2200" dirty="0"/>
              <a:t>Field Emission Electric Propulsion</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148</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CEA0C1DC-7D1E-4EAA-92FD-A87A14C87F5A}"/>
              </a:ext>
            </a:extLst>
          </p:cNvPr>
          <p:cNvPicPr>
            <a:picLocks noChangeAspect="1"/>
          </p:cNvPicPr>
          <p:nvPr/>
        </p:nvPicPr>
        <p:blipFill>
          <a:blip r:embed="rId2"/>
          <a:stretch>
            <a:fillRect/>
          </a:stretch>
        </p:blipFill>
        <p:spPr>
          <a:xfrm>
            <a:off x="1468658" y="2635136"/>
            <a:ext cx="9254683" cy="4155848"/>
          </a:xfrm>
          <a:prstGeom prst="rect">
            <a:avLst/>
          </a:prstGeom>
          <a:solidFill>
            <a:schemeClr val="bg1"/>
          </a:solidFill>
        </p:spPr>
      </p:pic>
    </p:spTree>
    <p:extLst>
      <p:ext uri="{BB962C8B-B14F-4D97-AF65-F5344CB8AC3E}">
        <p14:creationId xmlns:p14="http://schemas.microsoft.com/office/powerpoint/2010/main" val="299934560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a:t>
            </a:r>
          </a:p>
          <a:p>
            <a:pPr marL="360000" indent="-270000">
              <a:lnSpc>
                <a:spcPct val="100000"/>
              </a:lnSpc>
              <a:spcBef>
                <a:spcPts val="600"/>
              </a:spcBef>
              <a:buSzPct val="100000"/>
            </a:pPr>
            <a:r>
              <a:rPr lang="en-US" sz="2200" dirty="0"/>
              <a:t>Field Emission Electric Propulsion</a:t>
            </a:r>
          </a:p>
          <a:p>
            <a:pPr marL="630000" lvl="1" indent="-270000">
              <a:lnSpc>
                <a:spcPct val="100000"/>
              </a:lnSpc>
              <a:spcBef>
                <a:spcPts val="600"/>
              </a:spcBef>
              <a:buSzPct val="100000"/>
            </a:pPr>
            <a:r>
              <a:rPr lang="en-US" sz="2000" dirty="0"/>
              <a:t>Single needle can provide thrust levels up to around 10 </a:t>
            </a:r>
            <a:r>
              <a:rPr lang="en-US" sz="2000" dirty="0" err="1"/>
              <a:t>μN</a:t>
            </a:r>
            <a:endParaRPr lang="en-US" sz="2000" dirty="0"/>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Above this level ion current is so large that emission geometry is disrupted, and droplets are emitted at lower efficiency</a:t>
            </a:r>
          </a:p>
          <a:p>
            <a:pPr marL="630000" lvl="1" indent="-270000">
              <a:lnSpc>
                <a:spcPct val="100000"/>
              </a:lnSpc>
              <a:spcBef>
                <a:spcPts val="600"/>
              </a:spcBef>
              <a:buSzPct val="100000"/>
            </a:pPr>
            <a:r>
              <a:rPr lang="en-US" sz="2000" dirty="0"/>
              <a:t>2 main developments aimed at increasing thrust level up to &gt; 100 </a:t>
            </a:r>
            <a:r>
              <a:rPr lang="en-US" sz="2000" dirty="0" err="1"/>
              <a:t>μN</a:t>
            </a:r>
            <a:r>
              <a:rPr lang="en-US" sz="2000" dirty="0"/>
              <a:t>:</a:t>
            </a:r>
            <a:endParaRPr lang="de-DE" sz="2000" dirty="0"/>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Clustering of needles</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Slit thruster (For the slit thruster, a series of Taylor cones is generated along the length of the slit)</a:t>
            </a:r>
          </a:p>
          <a:p>
            <a:pPr lvl="2"/>
            <a:endParaRPr lang="en-US"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149</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638086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buSzPct val="100000"/>
            </a:pPr>
            <a:r>
              <a:rPr lang="en-US" sz="1999" dirty="0"/>
              <a:t>Cooling of engine (Combustion Chamber, Throat, Nozzle Extension)</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Radiative cooling</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Capacitive cooling (Phase change material)</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Film cooling</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Vortex cooling</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Regenerative cooling</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Ablative cooling</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Transpiration cooling</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15</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95312640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a:t>
            </a:r>
          </a:p>
          <a:p>
            <a:pPr marL="360000" indent="-270000">
              <a:lnSpc>
                <a:spcPct val="100000"/>
              </a:lnSpc>
              <a:spcBef>
                <a:spcPts val="600"/>
              </a:spcBef>
              <a:buSzPct val="100000"/>
            </a:pPr>
            <a:r>
              <a:rPr lang="en-US" sz="2200" dirty="0"/>
              <a:t>Field Emission Electric Propulsion</a:t>
            </a:r>
          </a:p>
          <a:p>
            <a:pPr marL="630000" lvl="1" indent="-270000">
              <a:lnSpc>
                <a:spcPct val="100000"/>
              </a:lnSpc>
              <a:spcBef>
                <a:spcPts val="600"/>
              </a:spcBef>
              <a:buSzPct val="100000"/>
            </a:pPr>
            <a:r>
              <a:rPr lang="en-US" sz="2000" dirty="0"/>
              <a:t>Single needle can provide thrust levels up to around 10 </a:t>
            </a:r>
            <a:r>
              <a:rPr lang="en-US" sz="2000" dirty="0" err="1"/>
              <a:t>μN</a:t>
            </a:r>
            <a:endParaRPr lang="en-US"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150</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64078EA5-2FA6-4023-8BCD-76B6D6F1B8FF}"/>
              </a:ext>
            </a:extLst>
          </p:cNvPr>
          <p:cNvPicPr>
            <a:picLocks noChangeAspect="1"/>
          </p:cNvPicPr>
          <p:nvPr/>
        </p:nvPicPr>
        <p:blipFill>
          <a:blip r:embed="rId2"/>
          <a:stretch>
            <a:fillRect/>
          </a:stretch>
        </p:blipFill>
        <p:spPr>
          <a:xfrm>
            <a:off x="1942567" y="3582896"/>
            <a:ext cx="8306866" cy="2312350"/>
          </a:xfrm>
          <a:prstGeom prst="rect">
            <a:avLst/>
          </a:prstGeom>
        </p:spPr>
      </p:pic>
    </p:spTree>
    <p:extLst>
      <p:ext uri="{BB962C8B-B14F-4D97-AF65-F5344CB8AC3E}">
        <p14:creationId xmlns:p14="http://schemas.microsoft.com/office/powerpoint/2010/main" val="260215045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13B0CE96-961C-4DC0-BF7C-CA66919CEBB6}"/>
              </a:ext>
            </a:extLst>
          </p:cNvPr>
          <p:cNvPicPr>
            <a:picLocks noChangeAspect="1"/>
          </p:cNvPicPr>
          <p:nvPr/>
        </p:nvPicPr>
        <p:blipFill>
          <a:blip r:embed="rId2"/>
          <a:stretch>
            <a:fillRect/>
          </a:stretch>
        </p:blipFill>
        <p:spPr>
          <a:xfrm>
            <a:off x="2479040" y="3570462"/>
            <a:ext cx="7873172" cy="3242914"/>
          </a:xfrm>
          <a:prstGeom prst="rect">
            <a:avLst/>
          </a:prstGeom>
        </p:spPr>
      </p:pic>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a:t>
            </a:r>
          </a:p>
          <a:p>
            <a:pPr marL="360000" indent="-270000">
              <a:lnSpc>
                <a:spcPct val="100000"/>
              </a:lnSpc>
              <a:spcBef>
                <a:spcPts val="600"/>
              </a:spcBef>
              <a:buSzPct val="100000"/>
            </a:pPr>
            <a:r>
              <a:rPr lang="en-US" sz="2200" dirty="0"/>
              <a:t>Field Emission Electric Propulsion</a:t>
            </a:r>
          </a:p>
          <a:p>
            <a:pPr marL="630000" lvl="1" indent="-270000">
              <a:lnSpc>
                <a:spcPct val="100000"/>
              </a:lnSpc>
              <a:spcBef>
                <a:spcPts val="600"/>
              </a:spcBef>
              <a:buSzPct val="100000"/>
            </a:pPr>
            <a:r>
              <a:rPr lang="en-US" sz="2000" dirty="0"/>
              <a:t>Performance summary:</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Overall voltage levels of around 7 to 9 kV</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151</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57812126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4C6BF-A9CC-164E-35BA-6F9718714AE1}"/>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5AC0A36-8F5A-6346-0FAD-EC5337634790}"/>
              </a:ext>
            </a:extLst>
          </p:cNvPr>
          <p:cNvSpPr>
            <a:spLocks noGrp="1"/>
          </p:cNvSpPr>
          <p:nvPr>
            <p:ph idx="1"/>
          </p:nvPr>
        </p:nvSpPr>
        <p:spPr>
          <a:xfrm>
            <a:off x="1206500" y="1951929"/>
            <a:ext cx="10301817" cy="4515696"/>
          </a:xfrm>
        </p:spPr>
        <p:txBody>
          <a:bodyPr>
            <a:noAutofit/>
          </a:bodyPr>
          <a:lstStyle/>
          <a:p>
            <a:pPr marL="125730" indent="0">
              <a:buNone/>
            </a:pPr>
            <a:endParaRPr lang="en-US" sz="2400" dirty="0">
              <a:solidFill>
                <a:schemeClr val="tx1"/>
              </a:solidFill>
            </a:endParaRPr>
          </a:p>
          <a:p>
            <a:pPr marL="125730" indent="0">
              <a:buNone/>
            </a:pPr>
            <a:endParaRPr lang="de-DE" dirty="0"/>
          </a:p>
        </p:txBody>
      </p:sp>
      <p:sp>
        <p:nvSpPr>
          <p:cNvPr id="6" name="Espace réservé du numéro de diapositive 5">
            <a:extLst>
              <a:ext uri="{FF2B5EF4-FFF2-40B4-BE49-F238E27FC236}">
                <a16:creationId xmlns:a16="http://schemas.microsoft.com/office/drawing/2014/main" id="{6452DDF6-C0A3-774C-7388-28DB1C3BB10D}"/>
              </a:ext>
            </a:extLst>
          </p:cNvPr>
          <p:cNvSpPr>
            <a:spLocks noGrp="1"/>
          </p:cNvSpPr>
          <p:nvPr>
            <p:ph type="sldNum" sz="quarter" idx="12"/>
          </p:nvPr>
        </p:nvSpPr>
        <p:spPr/>
        <p:txBody>
          <a:bodyPr/>
          <a:lstStyle/>
          <a:p>
            <a:fld id="{E1E1CD7C-2161-7D43-862E-CE4C333CD873}" type="slidenum">
              <a:rPr lang="fr-FR" smtClean="0"/>
              <a:pPr/>
              <a:t>152</a:t>
            </a:fld>
            <a:endParaRPr lang="fr-FR" dirty="0"/>
          </a:p>
        </p:txBody>
      </p:sp>
      <p:sp>
        <p:nvSpPr>
          <p:cNvPr id="7" name="Google Shape;119;p5">
            <a:extLst>
              <a:ext uri="{FF2B5EF4-FFF2-40B4-BE49-F238E27FC236}">
                <a16:creationId xmlns:a16="http://schemas.microsoft.com/office/drawing/2014/main" id="{867E640A-5291-9326-FBA7-1609E7A70B25}"/>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BF3FB50-FA11-D154-9E00-4EBBFDDB788D}"/>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abgerundete Ecken 9">
            <a:extLst>
              <a:ext uri="{FF2B5EF4-FFF2-40B4-BE49-F238E27FC236}">
                <a16:creationId xmlns:a16="http://schemas.microsoft.com/office/drawing/2014/main" id="{32EECB9A-0EA7-6D51-D5E5-9D28987E1AED}"/>
              </a:ext>
            </a:extLst>
          </p:cNvPr>
          <p:cNvSpPr/>
          <p:nvPr/>
        </p:nvSpPr>
        <p:spPr>
          <a:xfrm>
            <a:off x="1778000" y="3506787"/>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a:t>
            </a:r>
            <a:r>
              <a:rPr lang="en-US" sz="2400" noProof="0" dirty="0" err="1"/>
              <a:t>ectrical</a:t>
            </a:r>
            <a:r>
              <a:rPr lang="en-US" sz="2400" noProof="0" dirty="0"/>
              <a:t> Propulsion Systems</a:t>
            </a:r>
          </a:p>
        </p:txBody>
      </p:sp>
      <p:cxnSp>
        <p:nvCxnSpPr>
          <p:cNvPr id="21" name="Gerade Verbindung mit Pfeil 20">
            <a:extLst>
              <a:ext uri="{FF2B5EF4-FFF2-40B4-BE49-F238E27FC236}">
                <a16:creationId xmlns:a16="http://schemas.microsoft.com/office/drawing/2014/main" id="{430EE2B2-D2A8-509E-D087-4CEE07191848}"/>
              </a:ext>
            </a:extLst>
          </p:cNvPr>
          <p:cNvCxnSpPr>
            <a:cxnSpLocks/>
            <a:stCxn id="31" idx="3"/>
            <a:endCxn id="34" idx="1"/>
          </p:cNvCxnSpPr>
          <p:nvPr/>
        </p:nvCxnSpPr>
        <p:spPr>
          <a:xfrm flipV="1">
            <a:off x="7181206" y="1317207"/>
            <a:ext cx="279480" cy="21492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abgerundete Ecken 30">
            <a:extLst>
              <a:ext uri="{FF2B5EF4-FFF2-40B4-BE49-F238E27FC236}">
                <a16:creationId xmlns:a16="http://schemas.microsoft.com/office/drawing/2014/main" id="{DE4BB4D8-76EC-4129-45B1-25DFA04165F9}"/>
              </a:ext>
            </a:extLst>
          </p:cNvPr>
          <p:cNvSpPr/>
          <p:nvPr/>
        </p:nvSpPr>
        <p:spPr>
          <a:xfrm>
            <a:off x="4661206" y="2910869"/>
            <a:ext cx="25200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Electrostatic</a:t>
            </a:r>
          </a:p>
        </p:txBody>
      </p:sp>
      <p:sp>
        <p:nvSpPr>
          <p:cNvPr id="32" name="Rechteck: abgerundete Ecken 31">
            <a:extLst>
              <a:ext uri="{FF2B5EF4-FFF2-40B4-BE49-F238E27FC236}">
                <a16:creationId xmlns:a16="http://schemas.microsoft.com/office/drawing/2014/main" id="{A7E7D173-6B8B-8A47-6E13-EAC704737D0B}"/>
              </a:ext>
            </a:extLst>
          </p:cNvPr>
          <p:cNvSpPr/>
          <p:nvPr/>
        </p:nvSpPr>
        <p:spPr>
          <a:xfrm>
            <a:off x="4661207" y="5495630"/>
            <a:ext cx="2520000" cy="1111252"/>
          </a:xfrm>
          <a:prstGeom prst="roundRect">
            <a:avLst/>
          </a:prstGeom>
          <a:solidFill>
            <a:srgbClr val="7030A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Electromagnetic</a:t>
            </a:r>
          </a:p>
        </p:txBody>
      </p:sp>
      <p:sp>
        <p:nvSpPr>
          <p:cNvPr id="34" name="Rechteck: abgerundete Ecken 33">
            <a:extLst>
              <a:ext uri="{FF2B5EF4-FFF2-40B4-BE49-F238E27FC236}">
                <a16:creationId xmlns:a16="http://schemas.microsoft.com/office/drawing/2014/main" id="{4DBE42CD-99F0-33EA-8DC4-AB7724656C5D}"/>
              </a:ext>
            </a:extLst>
          </p:cNvPr>
          <p:cNvSpPr/>
          <p:nvPr/>
        </p:nvSpPr>
        <p:spPr>
          <a:xfrm>
            <a:off x="7460686" y="967583"/>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Hall Effect Thruster</a:t>
            </a:r>
            <a:endParaRPr lang="en-US" sz="2400" noProof="0" dirty="0"/>
          </a:p>
        </p:txBody>
      </p:sp>
      <p:sp>
        <p:nvSpPr>
          <p:cNvPr id="36" name="Rechteck: abgerundete Ecken 35">
            <a:extLst>
              <a:ext uri="{FF2B5EF4-FFF2-40B4-BE49-F238E27FC236}">
                <a16:creationId xmlns:a16="http://schemas.microsoft.com/office/drawing/2014/main" id="{E257DFAF-A032-7BC5-F02F-438042A9CBB9}"/>
              </a:ext>
            </a:extLst>
          </p:cNvPr>
          <p:cNvSpPr/>
          <p:nvPr/>
        </p:nvSpPr>
        <p:spPr>
          <a:xfrm>
            <a:off x="7460685" y="523393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Pulsed Plasma Thruster</a:t>
            </a:r>
            <a:endParaRPr lang="en-US" sz="2400" noProof="0" dirty="0"/>
          </a:p>
        </p:txBody>
      </p:sp>
      <p:sp>
        <p:nvSpPr>
          <p:cNvPr id="37" name="Rechteck: abgerundete Ecken 36">
            <a:extLst>
              <a:ext uri="{FF2B5EF4-FFF2-40B4-BE49-F238E27FC236}">
                <a16:creationId xmlns:a16="http://schemas.microsoft.com/office/drawing/2014/main" id="{398C5904-5833-5C8A-7063-093D0A510013}"/>
              </a:ext>
            </a:extLst>
          </p:cNvPr>
          <p:cNvSpPr/>
          <p:nvPr/>
        </p:nvSpPr>
        <p:spPr>
          <a:xfrm>
            <a:off x="7451178" y="604699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Magnetic Nozzle Thruster</a:t>
            </a:r>
            <a:endParaRPr lang="en-US" sz="2400" noProof="0" dirty="0"/>
          </a:p>
        </p:txBody>
      </p:sp>
      <p:cxnSp>
        <p:nvCxnSpPr>
          <p:cNvPr id="33" name="Gerade Verbindung mit Pfeil 32">
            <a:extLst>
              <a:ext uri="{FF2B5EF4-FFF2-40B4-BE49-F238E27FC236}">
                <a16:creationId xmlns:a16="http://schemas.microsoft.com/office/drawing/2014/main" id="{3D019862-24B6-8C9F-D7D4-79CB860336E2}"/>
              </a:ext>
            </a:extLst>
          </p:cNvPr>
          <p:cNvCxnSpPr>
            <a:cxnSpLocks/>
            <a:stCxn id="32" idx="3"/>
            <a:endCxn id="36" idx="1"/>
          </p:cNvCxnSpPr>
          <p:nvPr/>
        </p:nvCxnSpPr>
        <p:spPr>
          <a:xfrm flipV="1">
            <a:off x="7181207" y="5583554"/>
            <a:ext cx="279478" cy="4677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6862790E-F068-B222-2FD9-0A0E910CA9EB}"/>
              </a:ext>
            </a:extLst>
          </p:cNvPr>
          <p:cNvCxnSpPr>
            <a:cxnSpLocks/>
            <a:stCxn id="32" idx="3"/>
            <a:endCxn id="37" idx="1"/>
          </p:cNvCxnSpPr>
          <p:nvPr/>
        </p:nvCxnSpPr>
        <p:spPr>
          <a:xfrm>
            <a:off x="7181207" y="6051256"/>
            <a:ext cx="269971" cy="345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499D6547-3A7D-770F-A1B0-DCAF98179B44}"/>
              </a:ext>
            </a:extLst>
          </p:cNvPr>
          <p:cNvCxnSpPr>
            <a:cxnSpLocks/>
            <a:stCxn id="10" idx="3"/>
            <a:endCxn id="32" idx="1"/>
          </p:cNvCxnSpPr>
          <p:nvPr/>
        </p:nvCxnSpPr>
        <p:spPr>
          <a:xfrm>
            <a:off x="4152900" y="4140200"/>
            <a:ext cx="508307" cy="1911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hteck: abgerundete Ecken 26">
            <a:extLst>
              <a:ext uri="{FF2B5EF4-FFF2-40B4-BE49-F238E27FC236}">
                <a16:creationId xmlns:a16="http://schemas.microsoft.com/office/drawing/2014/main" id="{9FEA0DEE-3820-CD5B-C16F-DA23CE0A68F5}"/>
              </a:ext>
            </a:extLst>
          </p:cNvPr>
          <p:cNvSpPr/>
          <p:nvPr/>
        </p:nvSpPr>
        <p:spPr>
          <a:xfrm>
            <a:off x="7460685" y="129056"/>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Gridded Ion Thruster</a:t>
            </a:r>
            <a:endParaRPr lang="en-US" sz="2400" noProof="0" dirty="0"/>
          </a:p>
        </p:txBody>
      </p:sp>
      <p:cxnSp>
        <p:nvCxnSpPr>
          <p:cNvPr id="30" name="Gerade Verbindung mit Pfeil 29">
            <a:extLst>
              <a:ext uri="{FF2B5EF4-FFF2-40B4-BE49-F238E27FC236}">
                <a16:creationId xmlns:a16="http://schemas.microsoft.com/office/drawing/2014/main" id="{243938D2-9807-EC4D-B68C-FB7E41A9DC09}"/>
              </a:ext>
            </a:extLst>
          </p:cNvPr>
          <p:cNvCxnSpPr>
            <a:cxnSpLocks/>
            <a:stCxn id="10" idx="3"/>
            <a:endCxn id="31" idx="1"/>
          </p:cNvCxnSpPr>
          <p:nvPr/>
        </p:nvCxnSpPr>
        <p:spPr>
          <a:xfrm flipV="1">
            <a:off x="4152900" y="3466495"/>
            <a:ext cx="508306" cy="67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hteck: abgerundete Ecken 37">
            <a:extLst>
              <a:ext uri="{FF2B5EF4-FFF2-40B4-BE49-F238E27FC236}">
                <a16:creationId xmlns:a16="http://schemas.microsoft.com/office/drawing/2014/main" id="{6EDB2494-90AC-7868-C857-8F6C3564351B}"/>
              </a:ext>
            </a:extLst>
          </p:cNvPr>
          <p:cNvSpPr/>
          <p:nvPr/>
        </p:nvSpPr>
        <p:spPr>
          <a:xfrm>
            <a:off x="7460685" y="2562842"/>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Field Emission EP</a:t>
            </a:r>
            <a:endParaRPr lang="en-US" sz="2400" noProof="0" dirty="0"/>
          </a:p>
        </p:txBody>
      </p:sp>
      <p:sp>
        <p:nvSpPr>
          <p:cNvPr id="39" name="Rechteck: abgerundete Ecken 38">
            <a:extLst>
              <a:ext uri="{FF2B5EF4-FFF2-40B4-BE49-F238E27FC236}">
                <a16:creationId xmlns:a16="http://schemas.microsoft.com/office/drawing/2014/main" id="{E66541A9-7AAF-B606-734B-DA113A73B9A1}"/>
              </a:ext>
            </a:extLst>
          </p:cNvPr>
          <p:cNvSpPr/>
          <p:nvPr/>
        </p:nvSpPr>
        <p:spPr>
          <a:xfrm>
            <a:off x="7460684" y="3390645"/>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Electrospray (Colloid) Thruster</a:t>
            </a:r>
            <a:endParaRPr lang="en-US" sz="2400" noProof="0" dirty="0"/>
          </a:p>
        </p:txBody>
      </p:sp>
      <p:sp>
        <p:nvSpPr>
          <p:cNvPr id="40" name="Rechteck: abgerundete Ecken 39">
            <a:extLst>
              <a:ext uri="{FF2B5EF4-FFF2-40B4-BE49-F238E27FC236}">
                <a16:creationId xmlns:a16="http://schemas.microsoft.com/office/drawing/2014/main" id="{47B9DD3A-A7BA-EC1D-BE52-211F194AC83F}"/>
              </a:ext>
            </a:extLst>
          </p:cNvPr>
          <p:cNvSpPr/>
          <p:nvPr/>
        </p:nvSpPr>
        <p:spPr>
          <a:xfrm>
            <a:off x="7460684" y="442087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MPD Thruster</a:t>
            </a:r>
            <a:endParaRPr lang="en-US" sz="2400" noProof="0" dirty="0"/>
          </a:p>
        </p:txBody>
      </p:sp>
      <p:cxnSp>
        <p:nvCxnSpPr>
          <p:cNvPr id="42" name="Gerade Verbindung mit Pfeil 41">
            <a:extLst>
              <a:ext uri="{FF2B5EF4-FFF2-40B4-BE49-F238E27FC236}">
                <a16:creationId xmlns:a16="http://schemas.microsoft.com/office/drawing/2014/main" id="{B8EBD251-C25D-4177-8E6A-9F45B127855C}"/>
              </a:ext>
            </a:extLst>
          </p:cNvPr>
          <p:cNvCxnSpPr>
            <a:cxnSpLocks/>
            <a:stCxn id="31" idx="3"/>
            <a:endCxn id="27" idx="1"/>
          </p:cNvCxnSpPr>
          <p:nvPr/>
        </p:nvCxnSpPr>
        <p:spPr>
          <a:xfrm flipV="1">
            <a:off x="7181206" y="478680"/>
            <a:ext cx="279479" cy="29878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2CD85594-A578-32EA-E2FA-A4F053AAC628}"/>
              </a:ext>
            </a:extLst>
          </p:cNvPr>
          <p:cNvCxnSpPr>
            <a:cxnSpLocks/>
            <a:stCxn id="31" idx="3"/>
            <a:endCxn id="38" idx="1"/>
          </p:cNvCxnSpPr>
          <p:nvPr/>
        </p:nvCxnSpPr>
        <p:spPr>
          <a:xfrm flipV="1">
            <a:off x="7181206" y="2912466"/>
            <a:ext cx="279479" cy="5540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27088EBB-540F-790F-4526-FDAE3B3CAE09}"/>
              </a:ext>
            </a:extLst>
          </p:cNvPr>
          <p:cNvCxnSpPr>
            <a:cxnSpLocks/>
            <a:stCxn id="31" idx="3"/>
            <a:endCxn id="39" idx="1"/>
          </p:cNvCxnSpPr>
          <p:nvPr/>
        </p:nvCxnSpPr>
        <p:spPr>
          <a:xfrm>
            <a:off x="7181206" y="3466495"/>
            <a:ext cx="279478" cy="2737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5A7F7398-95D9-0480-DC08-7F97551ABEEF}"/>
              </a:ext>
            </a:extLst>
          </p:cNvPr>
          <p:cNvCxnSpPr>
            <a:cxnSpLocks/>
            <a:stCxn id="31" idx="3"/>
            <a:endCxn id="40" idx="1"/>
          </p:cNvCxnSpPr>
          <p:nvPr/>
        </p:nvCxnSpPr>
        <p:spPr>
          <a:xfrm>
            <a:off x="7181206" y="3466495"/>
            <a:ext cx="279478" cy="1303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hteck: abgerundete Ecken 27">
            <a:extLst>
              <a:ext uri="{FF2B5EF4-FFF2-40B4-BE49-F238E27FC236}">
                <a16:creationId xmlns:a16="http://schemas.microsoft.com/office/drawing/2014/main" id="{15D7B9F5-EC5A-4744-8257-E239FB93E75E}"/>
              </a:ext>
            </a:extLst>
          </p:cNvPr>
          <p:cNvSpPr/>
          <p:nvPr/>
        </p:nvSpPr>
        <p:spPr>
          <a:xfrm>
            <a:off x="4659274" y="1543067"/>
            <a:ext cx="2520000" cy="1111252"/>
          </a:xfrm>
          <a:prstGeom prst="roundRect">
            <a:avLst/>
          </a:prstGeom>
          <a:solidFill>
            <a:srgbClr val="7030A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Electrothermal</a:t>
            </a:r>
          </a:p>
        </p:txBody>
      </p:sp>
      <p:sp>
        <p:nvSpPr>
          <p:cNvPr id="29" name="Rechteck: abgerundete Ecken 28">
            <a:extLst>
              <a:ext uri="{FF2B5EF4-FFF2-40B4-BE49-F238E27FC236}">
                <a16:creationId xmlns:a16="http://schemas.microsoft.com/office/drawing/2014/main" id="{CB74B9E3-5CE0-4AA6-9498-0C5B8734F360}"/>
              </a:ext>
            </a:extLst>
          </p:cNvPr>
          <p:cNvSpPr/>
          <p:nvPr/>
        </p:nvSpPr>
        <p:spPr>
          <a:xfrm>
            <a:off x="1778000" y="87325"/>
            <a:ext cx="2374900" cy="1266826"/>
          </a:xfrm>
          <a:prstGeom prst="roundRect">
            <a:avLst/>
          </a:prstGeom>
          <a:solidFill>
            <a:srgbClr val="00B05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Therm</a:t>
            </a:r>
            <a:r>
              <a:rPr lang="en-US" sz="2400" noProof="0" dirty="0"/>
              <a:t>al Propulsion Systems</a:t>
            </a:r>
          </a:p>
        </p:txBody>
      </p:sp>
      <p:sp>
        <p:nvSpPr>
          <p:cNvPr id="35" name="Rechteck: abgerundete Ecken 34">
            <a:extLst>
              <a:ext uri="{FF2B5EF4-FFF2-40B4-BE49-F238E27FC236}">
                <a16:creationId xmlns:a16="http://schemas.microsoft.com/office/drawing/2014/main" id="{6953D1BE-17C2-4557-A5B9-4145DC67F7DC}"/>
              </a:ext>
            </a:extLst>
          </p:cNvPr>
          <p:cNvSpPr/>
          <p:nvPr/>
        </p:nvSpPr>
        <p:spPr>
          <a:xfrm>
            <a:off x="144080" y="1543067"/>
            <a:ext cx="3600000" cy="699247"/>
          </a:xfrm>
          <a:prstGeom prst="roundRect">
            <a:avLst/>
          </a:prstGeom>
          <a:solidFill>
            <a:schemeClr val="accent5">
              <a:lumMod val="75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ResistojetThruster</a:t>
            </a:r>
            <a:endParaRPr lang="en-US" sz="2400" noProof="0" dirty="0"/>
          </a:p>
        </p:txBody>
      </p:sp>
      <p:sp>
        <p:nvSpPr>
          <p:cNvPr id="47" name="Rechteck: abgerundete Ecken 46">
            <a:extLst>
              <a:ext uri="{FF2B5EF4-FFF2-40B4-BE49-F238E27FC236}">
                <a16:creationId xmlns:a16="http://schemas.microsoft.com/office/drawing/2014/main" id="{7BE8D86A-3BB6-47E2-82CA-4494F6292C2F}"/>
              </a:ext>
            </a:extLst>
          </p:cNvPr>
          <p:cNvSpPr/>
          <p:nvPr/>
        </p:nvSpPr>
        <p:spPr>
          <a:xfrm>
            <a:off x="144080" y="2361716"/>
            <a:ext cx="3600000" cy="699247"/>
          </a:xfrm>
          <a:prstGeom prst="roundRect">
            <a:avLst/>
          </a:prstGeom>
          <a:solidFill>
            <a:schemeClr val="accent5">
              <a:lumMod val="75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Arcjet</a:t>
            </a:r>
            <a:r>
              <a:rPr lang="en-US" sz="2400" dirty="0"/>
              <a:t> Thruster</a:t>
            </a:r>
            <a:endParaRPr lang="en-US" sz="2400" noProof="0" dirty="0"/>
          </a:p>
        </p:txBody>
      </p:sp>
      <p:cxnSp>
        <p:nvCxnSpPr>
          <p:cNvPr id="48" name="Gerade Verbindung mit Pfeil 47">
            <a:extLst>
              <a:ext uri="{FF2B5EF4-FFF2-40B4-BE49-F238E27FC236}">
                <a16:creationId xmlns:a16="http://schemas.microsoft.com/office/drawing/2014/main" id="{AC61FFD9-6C5B-4306-A93E-5FF07BA6DC4D}"/>
              </a:ext>
            </a:extLst>
          </p:cNvPr>
          <p:cNvCxnSpPr>
            <a:cxnSpLocks/>
            <a:stCxn id="10" idx="3"/>
            <a:endCxn id="28" idx="1"/>
          </p:cNvCxnSpPr>
          <p:nvPr/>
        </p:nvCxnSpPr>
        <p:spPr>
          <a:xfrm flipV="1">
            <a:off x="4152900" y="2098693"/>
            <a:ext cx="506374" cy="20415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23F03C17-AB97-4BAD-974C-1BF528C5420E}"/>
              </a:ext>
            </a:extLst>
          </p:cNvPr>
          <p:cNvCxnSpPr>
            <a:cxnSpLocks/>
            <a:stCxn id="29" idx="3"/>
            <a:endCxn id="28" idx="1"/>
          </p:cNvCxnSpPr>
          <p:nvPr/>
        </p:nvCxnSpPr>
        <p:spPr>
          <a:xfrm>
            <a:off x="4152900" y="720738"/>
            <a:ext cx="506374" cy="13779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F4F4FA7E-6519-4845-8DC2-71875AFF6B5F}"/>
              </a:ext>
            </a:extLst>
          </p:cNvPr>
          <p:cNvCxnSpPr>
            <a:cxnSpLocks/>
            <a:stCxn id="28" idx="1"/>
            <a:endCxn id="35" idx="3"/>
          </p:cNvCxnSpPr>
          <p:nvPr/>
        </p:nvCxnSpPr>
        <p:spPr>
          <a:xfrm flipH="1" flipV="1">
            <a:off x="3744080" y="1892691"/>
            <a:ext cx="915194" cy="2060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6799903C-C0D6-4A0A-88F4-EFD376FA939D}"/>
              </a:ext>
            </a:extLst>
          </p:cNvPr>
          <p:cNvCxnSpPr>
            <a:cxnSpLocks/>
            <a:stCxn id="28" idx="1"/>
            <a:endCxn id="47" idx="3"/>
          </p:cNvCxnSpPr>
          <p:nvPr/>
        </p:nvCxnSpPr>
        <p:spPr>
          <a:xfrm flipH="1">
            <a:off x="3744080" y="2098693"/>
            <a:ext cx="915194" cy="6126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Rechteck: abgerundete Ecken 51">
            <a:extLst>
              <a:ext uri="{FF2B5EF4-FFF2-40B4-BE49-F238E27FC236}">
                <a16:creationId xmlns:a16="http://schemas.microsoft.com/office/drawing/2014/main" id="{5BB6DA6C-7382-4C27-BE69-105909A24705}"/>
              </a:ext>
            </a:extLst>
          </p:cNvPr>
          <p:cNvSpPr/>
          <p:nvPr/>
        </p:nvSpPr>
        <p:spPr>
          <a:xfrm>
            <a:off x="7460684" y="1765679"/>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CUSP Field Thruster</a:t>
            </a:r>
            <a:endParaRPr lang="en-US" sz="2400" noProof="0" dirty="0"/>
          </a:p>
        </p:txBody>
      </p:sp>
    </p:spTree>
    <p:extLst>
      <p:ext uri="{BB962C8B-B14F-4D97-AF65-F5344CB8AC3E}">
        <p14:creationId xmlns:p14="http://schemas.microsoft.com/office/powerpoint/2010/main" val="234593603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a:t>
            </a:r>
          </a:p>
          <a:p>
            <a:pPr marL="360000" indent="-270000">
              <a:lnSpc>
                <a:spcPct val="100000"/>
              </a:lnSpc>
              <a:spcBef>
                <a:spcPts val="600"/>
              </a:spcBef>
              <a:buSzPct val="100000"/>
            </a:pPr>
            <a:r>
              <a:rPr lang="en-US" sz="2200" dirty="0"/>
              <a:t>Electrospray Thruster</a:t>
            </a:r>
          </a:p>
          <a:p>
            <a:pPr marL="630000" lvl="1" indent="-270000">
              <a:lnSpc>
                <a:spcPct val="100000"/>
              </a:lnSpc>
              <a:spcBef>
                <a:spcPts val="600"/>
              </a:spcBef>
              <a:buSzPct val="100000"/>
            </a:pPr>
            <a:r>
              <a:rPr lang="en-US" sz="2000" dirty="0"/>
              <a:t>Electrospray thruster is a type of electrostatic EP device that generate very low thrust (&lt; 1 </a:t>
            </a:r>
            <a:r>
              <a:rPr lang="en-US" sz="2000" dirty="0" err="1"/>
              <a:t>mN</a:t>
            </a:r>
            <a:r>
              <a:rPr lang="en-US" sz="2000" dirty="0"/>
              <a:t>) like FEEP</a:t>
            </a:r>
          </a:p>
          <a:p>
            <a:pPr marL="630000" lvl="1" indent="-270000">
              <a:lnSpc>
                <a:spcPct val="100000"/>
              </a:lnSpc>
              <a:spcBef>
                <a:spcPts val="600"/>
              </a:spcBef>
              <a:buSzPct val="100000"/>
            </a:pPr>
            <a:r>
              <a:rPr lang="en-US" sz="2000" dirty="0"/>
              <a:t>Electrospray thrusters extract ions or charged droplets from conductive liquids fed through small needles and accelerate them electrostatically with biased, aligned apertures to high energy</a:t>
            </a:r>
          </a:p>
          <a:p>
            <a:pPr marL="630000" lvl="1" indent="-270000">
              <a:lnSpc>
                <a:spcPct val="100000"/>
              </a:lnSpc>
              <a:spcBef>
                <a:spcPts val="600"/>
              </a:spcBef>
              <a:buSzPct val="100000"/>
            </a:pPr>
            <a:r>
              <a:rPr lang="en-US" sz="2000" dirty="0"/>
              <a:t>Due to their very low thrust, these devices will be used for precision control of spacecraft position or attitude in space</a:t>
            </a:r>
          </a:p>
          <a:p>
            <a:pPr marL="360000" indent="-270000">
              <a:lnSpc>
                <a:spcPct val="100000"/>
              </a:lnSpc>
              <a:spcBef>
                <a:spcPts val="600"/>
              </a:spcBef>
              <a:buSzPct val="100000"/>
            </a:pPr>
            <a:endParaRPr lang="en-US" sz="22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153</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80360775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a:t>
            </a:r>
          </a:p>
          <a:p>
            <a:pPr marL="360000" indent="-270000">
              <a:lnSpc>
                <a:spcPct val="100000"/>
              </a:lnSpc>
              <a:spcBef>
                <a:spcPts val="600"/>
              </a:spcBef>
              <a:buSzPct val="100000"/>
            </a:pPr>
            <a:r>
              <a:rPr lang="en-US" sz="2200" dirty="0"/>
              <a:t>Electrospray Thruster</a:t>
            </a:r>
          </a:p>
          <a:p>
            <a:pPr marL="630000" lvl="1" indent="-270000">
              <a:lnSpc>
                <a:spcPct val="100000"/>
              </a:lnSpc>
              <a:spcBef>
                <a:spcPts val="600"/>
              </a:spcBef>
              <a:buSzPct val="100000"/>
            </a:pPr>
            <a:r>
              <a:rPr lang="en-US" sz="2000" dirty="0"/>
              <a:t>Balance of surface tension and electrostatic forces create microscopic droplets</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Droplet size is typically 10 to 100 nm diameter</a:t>
            </a:r>
          </a:p>
          <a:p>
            <a:pPr marL="630000" lvl="1" indent="-270000">
              <a:lnSpc>
                <a:spcPct val="100000"/>
              </a:lnSpc>
              <a:spcBef>
                <a:spcPts val="600"/>
              </a:spcBef>
              <a:buSzPct val="100000"/>
            </a:pPr>
            <a:r>
              <a:rPr lang="de-DE" sz="2000" dirty="0"/>
              <a:t>Semi-</a:t>
            </a:r>
            <a:r>
              <a:rPr lang="de-DE" sz="2000" dirty="0" err="1"/>
              <a:t>conductive</a:t>
            </a:r>
            <a:r>
              <a:rPr lang="de-DE" sz="2000" dirty="0"/>
              <a:t> liquid </a:t>
            </a:r>
            <a:r>
              <a:rPr lang="de-DE" sz="2000" dirty="0" err="1"/>
              <a:t>used</a:t>
            </a:r>
            <a:endParaRPr lang="de-DE" sz="2000" dirty="0"/>
          </a:p>
          <a:p>
            <a:pPr marL="630000" lvl="1" indent="-270000">
              <a:lnSpc>
                <a:spcPct val="100000"/>
              </a:lnSpc>
              <a:spcBef>
                <a:spcPts val="600"/>
              </a:spcBef>
              <a:buSzPct val="100000"/>
            </a:pPr>
            <a:r>
              <a:rPr lang="en-US" sz="2000" dirty="0"/>
              <a:t>Droplets are extracted and accelerated by either:</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The same applied voltage, or</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Separate extractor and accelerator voltages</a:t>
            </a:r>
          </a:p>
          <a:p>
            <a:pPr marL="630000" lvl="1" indent="-270000">
              <a:lnSpc>
                <a:spcPct val="100000"/>
              </a:lnSpc>
              <a:spcBef>
                <a:spcPts val="600"/>
              </a:spcBef>
              <a:buSzPct val="100000"/>
            </a:pPr>
            <a:r>
              <a:rPr lang="en-US" sz="2000" dirty="0"/>
              <a:t>DC operation - needle effectively forms anode, with neutralizer as cathode</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Alternatively, needles can be separately biased +</a:t>
            </a:r>
            <a:r>
              <a:rPr lang="en-US" sz="1800" dirty="0" err="1"/>
              <a:t>ve</a:t>
            </a:r>
            <a:r>
              <a:rPr lang="en-US" sz="1800" dirty="0"/>
              <a:t> and –</a:t>
            </a:r>
            <a:r>
              <a:rPr lang="en-US" sz="1800" dirty="0" err="1"/>
              <a:t>ve</a:t>
            </a:r>
            <a:r>
              <a:rPr lang="en-US" sz="1800" dirty="0"/>
              <a:t> within an array, so no </a:t>
            </a:r>
            <a:r>
              <a:rPr lang="en-US" sz="1800" dirty="0" err="1"/>
              <a:t>neutraliser</a:t>
            </a:r>
            <a:r>
              <a:rPr lang="en-US" sz="1800" dirty="0"/>
              <a:t> needed</a:t>
            </a:r>
          </a:p>
          <a:p>
            <a:pPr marL="360000" indent="-270000">
              <a:lnSpc>
                <a:spcPct val="100000"/>
              </a:lnSpc>
              <a:spcBef>
                <a:spcPts val="600"/>
              </a:spcBef>
              <a:buSzPct val="100000"/>
            </a:pPr>
            <a:endParaRPr lang="en-US" sz="22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154</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C77ADA7F-8857-4B7D-8C77-5CDC7C0D22F5}"/>
              </a:ext>
            </a:extLst>
          </p:cNvPr>
          <p:cNvPicPr>
            <a:picLocks noChangeAspect="1"/>
          </p:cNvPicPr>
          <p:nvPr/>
        </p:nvPicPr>
        <p:blipFill>
          <a:blip r:embed="rId2"/>
          <a:stretch>
            <a:fillRect/>
          </a:stretch>
        </p:blipFill>
        <p:spPr>
          <a:xfrm>
            <a:off x="7346395" y="176399"/>
            <a:ext cx="4016593" cy="2774127"/>
          </a:xfrm>
          <a:prstGeom prst="rect">
            <a:avLst/>
          </a:prstGeom>
        </p:spPr>
      </p:pic>
    </p:spTree>
    <p:extLst>
      <p:ext uri="{BB962C8B-B14F-4D97-AF65-F5344CB8AC3E}">
        <p14:creationId xmlns:p14="http://schemas.microsoft.com/office/powerpoint/2010/main" val="273059243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a:t>
            </a:r>
          </a:p>
          <a:p>
            <a:pPr marL="360000" indent="-270000">
              <a:lnSpc>
                <a:spcPct val="100000"/>
              </a:lnSpc>
              <a:spcBef>
                <a:spcPts val="600"/>
              </a:spcBef>
              <a:buSzPct val="100000"/>
            </a:pPr>
            <a:r>
              <a:rPr lang="en-US" sz="2200" dirty="0"/>
              <a:t>Electrospray Thruster</a:t>
            </a:r>
          </a:p>
          <a:p>
            <a:pPr marL="630000" lvl="1" indent="-270000">
              <a:lnSpc>
                <a:spcPct val="100000"/>
              </a:lnSpc>
              <a:spcBef>
                <a:spcPts val="600"/>
              </a:spcBef>
              <a:buSzPct val="100000"/>
            </a:pPr>
            <a:r>
              <a:rPr lang="en-US" sz="2000" dirty="0"/>
              <a:t>Single needle can provide only a few </a:t>
            </a:r>
            <a:r>
              <a:rPr lang="en-US" sz="2000" dirty="0" err="1"/>
              <a:t>μN</a:t>
            </a:r>
            <a:endParaRPr lang="en-US" sz="2000" dirty="0"/>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Array of needles used to provide higher thrust levels</a:t>
            </a:r>
          </a:p>
          <a:p>
            <a:pPr marL="630000" lvl="1" indent="-270000">
              <a:lnSpc>
                <a:spcPct val="100000"/>
              </a:lnSpc>
              <a:spcBef>
                <a:spcPts val="600"/>
              </a:spcBef>
              <a:buSzPct val="100000"/>
            </a:pPr>
            <a:r>
              <a:rPr lang="en-US" sz="2000" dirty="0"/>
              <a:t>Thrust controlled by acceleration voltage and / or propellant flow rate</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Propellant feed is typically at constant pressure</a:t>
            </a:r>
          </a:p>
          <a:p>
            <a:pPr marL="630000" lvl="1" indent="-270000">
              <a:lnSpc>
                <a:spcPct val="100000"/>
              </a:lnSpc>
              <a:spcBef>
                <a:spcPts val="600"/>
              </a:spcBef>
              <a:buSzPct val="100000"/>
            </a:pPr>
            <a:r>
              <a:rPr lang="en-US" sz="2000" dirty="0"/>
              <a:t>Beam voltages up to 10 kV</a:t>
            </a:r>
          </a:p>
          <a:p>
            <a:pPr marL="630000" lvl="1" indent="-270000">
              <a:lnSpc>
                <a:spcPct val="100000"/>
              </a:lnSpc>
              <a:spcBef>
                <a:spcPts val="600"/>
              </a:spcBef>
              <a:buSzPct val="100000"/>
            </a:pPr>
            <a:r>
              <a:rPr lang="en-US" sz="2000" dirty="0"/>
              <a:t>Typical performance summary</a:t>
            </a:r>
          </a:p>
          <a:p>
            <a:pPr marL="360000" indent="-270000">
              <a:lnSpc>
                <a:spcPct val="100000"/>
              </a:lnSpc>
              <a:spcBef>
                <a:spcPts val="600"/>
              </a:spcBef>
              <a:buSzPct val="100000"/>
            </a:pPr>
            <a:endParaRPr lang="en-US" sz="22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155</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A1775C48-A7FC-4B68-904A-FAE8B925B61A}"/>
              </a:ext>
            </a:extLst>
          </p:cNvPr>
          <p:cNvPicPr>
            <a:picLocks noChangeAspect="1"/>
          </p:cNvPicPr>
          <p:nvPr/>
        </p:nvPicPr>
        <p:blipFill>
          <a:blip r:embed="rId2"/>
          <a:stretch>
            <a:fillRect/>
          </a:stretch>
        </p:blipFill>
        <p:spPr>
          <a:xfrm>
            <a:off x="7736341" y="266661"/>
            <a:ext cx="3438525" cy="3419475"/>
          </a:xfrm>
          <a:prstGeom prst="rect">
            <a:avLst/>
          </a:prstGeom>
        </p:spPr>
      </p:pic>
      <p:pic>
        <p:nvPicPr>
          <p:cNvPr id="10" name="Grafik 9">
            <a:extLst>
              <a:ext uri="{FF2B5EF4-FFF2-40B4-BE49-F238E27FC236}">
                <a16:creationId xmlns:a16="http://schemas.microsoft.com/office/drawing/2014/main" id="{98AC14C2-D045-4EEA-B4C1-10D187D201E7}"/>
              </a:ext>
            </a:extLst>
          </p:cNvPr>
          <p:cNvPicPr>
            <a:picLocks noChangeAspect="1"/>
          </p:cNvPicPr>
          <p:nvPr/>
        </p:nvPicPr>
        <p:blipFill>
          <a:blip r:embed="rId3"/>
          <a:stretch>
            <a:fillRect/>
          </a:stretch>
        </p:blipFill>
        <p:spPr>
          <a:xfrm>
            <a:off x="5527183" y="4608936"/>
            <a:ext cx="5886450" cy="1924050"/>
          </a:xfrm>
          <a:prstGeom prst="rect">
            <a:avLst/>
          </a:prstGeom>
        </p:spPr>
      </p:pic>
    </p:spTree>
    <p:extLst>
      <p:ext uri="{BB962C8B-B14F-4D97-AF65-F5344CB8AC3E}">
        <p14:creationId xmlns:p14="http://schemas.microsoft.com/office/powerpoint/2010/main" val="211316653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a:t>
            </a:r>
          </a:p>
          <a:p>
            <a:pPr marL="360000" indent="-270000">
              <a:lnSpc>
                <a:spcPct val="100000"/>
              </a:lnSpc>
              <a:spcBef>
                <a:spcPts val="600"/>
              </a:spcBef>
              <a:buSzPct val="100000"/>
            </a:pPr>
            <a:r>
              <a:rPr lang="en-US" sz="2200" dirty="0"/>
              <a:t>Electrospray Thruster</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156</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grpSp>
        <p:nvGrpSpPr>
          <p:cNvPr id="9" name="object 5">
            <a:extLst>
              <a:ext uri="{FF2B5EF4-FFF2-40B4-BE49-F238E27FC236}">
                <a16:creationId xmlns:a16="http://schemas.microsoft.com/office/drawing/2014/main" id="{EA48C983-DA87-4CA0-B07F-19E1038B0805}"/>
              </a:ext>
            </a:extLst>
          </p:cNvPr>
          <p:cNvGrpSpPr/>
          <p:nvPr/>
        </p:nvGrpSpPr>
        <p:grpSpPr>
          <a:xfrm>
            <a:off x="1847557" y="2836983"/>
            <a:ext cx="9144000" cy="3810000"/>
            <a:chOff x="0" y="3047999"/>
            <a:chExt cx="9144000" cy="3810000"/>
          </a:xfrm>
        </p:grpSpPr>
        <p:pic>
          <p:nvPicPr>
            <p:cNvPr id="10" name="object 6">
              <a:extLst>
                <a:ext uri="{FF2B5EF4-FFF2-40B4-BE49-F238E27FC236}">
                  <a16:creationId xmlns:a16="http://schemas.microsoft.com/office/drawing/2014/main" id="{983B7006-A2E1-487F-AE75-B26B27CEB49C}"/>
                </a:ext>
              </a:extLst>
            </p:cNvPr>
            <p:cNvPicPr/>
            <p:nvPr/>
          </p:nvPicPr>
          <p:blipFill>
            <a:blip r:embed="rId2" cstate="print"/>
            <a:stretch>
              <a:fillRect/>
            </a:stretch>
          </p:blipFill>
          <p:spPr>
            <a:xfrm>
              <a:off x="5315712" y="3047999"/>
              <a:ext cx="3828288" cy="3809999"/>
            </a:xfrm>
            <a:prstGeom prst="rect">
              <a:avLst/>
            </a:prstGeom>
          </p:spPr>
        </p:pic>
        <p:pic>
          <p:nvPicPr>
            <p:cNvPr id="11" name="object 7">
              <a:extLst>
                <a:ext uri="{FF2B5EF4-FFF2-40B4-BE49-F238E27FC236}">
                  <a16:creationId xmlns:a16="http://schemas.microsoft.com/office/drawing/2014/main" id="{E37A9C3B-A9A7-4691-B580-08BB75B9A594}"/>
                </a:ext>
              </a:extLst>
            </p:cNvPr>
            <p:cNvPicPr/>
            <p:nvPr/>
          </p:nvPicPr>
          <p:blipFill>
            <a:blip r:embed="rId3" cstate="print"/>
            <a:stretch>
              <a:fillRect/>
            </a:stretch>
          </p:blipFill>
          <p:spPr>
            <a:xfrm>
              <a:off x="0" y="3645406"/>
              <a:ext cx="5315711" cy="3212590"/>
            </a:xfrm>
            <a:prstGeom prst="rect">
              <a:avLst/>
            </a:prstGeom>
          </p:spPr>
        </p:pic>
      </p:grpSp>
    </p:spTree>
    <p:extLst>
      <p:ext uri="{BB962C8B-B14F-4D97-AF65-F5344CB8AC3E}">
        <p14:creationId xmlns:p14="http://schemas.microsoft.com/office/powerpoint/2010/main" val="322006142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F1AB-8F06-4DFE-A73A-556DB6555115}"/>
              </a:ext>
            </a:extLst>
          </p:cNvPr>
          <p:cNvSpPr>
            <a:spLocks noGrp="1"/>
          </p:cNvSpPr>
          <p:nvPr>
            <p:ph type="title"/>
          </p:nvPr>
        </p:nvSpPr>
        <p:spPr/>
        <p:txBody>
          <a:bodyPr>
            <a:noAutofit/>
          </a:bodyPr>
          <a:lstStyle/>
          <a:p>
            <a:r>
              <a:rPr lang="en-US" dirty="0"/>
              <a:t>Back-up 1</a:t>
            </a:r>
          </a:p>
        </p:txBody>
      </p:sp>
      <p:sp>
        <p:nvSpPr>
          <p:cNvPr id="3" name="Text Placeholder 2">
            <a:extLst>
              <a:ext uri="{FF2B5EF4-FFF2-40B4-BE49-F238E27FC236}">
                <a16:creationId xmlns:a16="http://schemas.microsoft.com/office/drawing/2014/main" id="{1EFB4A26-1E15-421F-909D-81D6FA4DF496}"/>
              </a:ext>
            </a:extLst>
          </p:cNvPr>
          <p:cNvSpPr>
            <a:spLocks noGrp="1"/>
          </p:cNvSpPr>
          <p:nvPr>
            <p:ph type="body" idx="1"/>
          </p:nvPr>
        </p:nvSpPr>
        <p:spPr/>
        <p:txBody>
          <a:bodyPr/>
          <a:lstStyle/>
          <a:p>
            <a:r>
              <a:rPr lang="en-US" dirty="0"/>
              <a:t>	Brief overview on all space propulsion systems</a:t>
            </a:r>
          </a:p>
        </p:txBody>
      </p:sp>
      <p:pic>
        <p:nvPicPr>
          <p:cNvPr id="5" name="object 30">
            <a:extLst>
              <a:ext uri="{FF2B5EF4-FFF2-40B4-BE49-F238E27FC236}">
                <a16:creationId xmlns:a16="http://schemas.microsoft.com/office/drawing/2014/main" id="{DEC7EB6E-739F-42CF-AA15-70182E409360}"/>
              </a:ext>
            </a:extLst>
          </p:cNvPr>
          <p:cNvPicPr/>
          <p:nvPr/>
        </p:nvPicPr>
        <p:blipFill>
          <a:blip r:embed="rId2" cstate="print"/>
          <a:stretch>
            <a:fillRect/>
          </a:stretch>
        </p:blipFill>
        <p:spPr>
          <a:xfrm>
            <a:off x="1164297" y="-9294"/>
            <a:ext cx="4898359" cy="6876588"/>
          </a:xfrm>
          <a:prstGeom prst="rect">
            <a:avLst/>
          </a:prstGeom>
        </p:spPr>
      </p:pic>
    </p:spTree>
    <p:extLst>
      <p:ext uri="{BB962C8B-B14F-4D97-AF65-F5344CB8AC3E}">
        <p14:creationId xmlns:p14="http://schemas.microsoft.com/office/powerpoint/2010/main" val="119925453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4C6BF-A9CC-164E-35BA-6F9718714AE1}"/>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5AC0A36-8F5A-6346-0FAD-EC5337634790}"/>
              </a:ext>
            </a:extLst>
          </p:cNvPr>
          <p:cNvSpPr>
            <a:spLocks noGrp="1"/>
          </p:cNvSpPr>
          <p:nvPr>
            <p:ph idx="1"/>
          </p:nvPr>
        </p:nvSpPr>
        <p:spPr>
          <a:xfrm>
            <a:off x="1206500" y="1951929"/>
            <a:ext cx="10301817" cy="4515696"/>
          </a:xfrm>
        </p:spPr>
        <p:txBody>
          <a:bodyPr>
            <a:noAutofit/>
          </a:bodyPr>
          <a:lstStyle/>
          <a:p>
            <a:pPr marL="125730" indent="0">
              <a:buNone/>
            </a:pPr>
            <a:endParaRPr lang="en-US" sz="2400" dirty="0">
              <a:solidFill>
                <a:schemeClr val="tx1"/>
              </a:solidFill>
            </a:endParaRPr>
          </a:p>
          <a:p>
            <a:pPr marL="125730" indent="0">
              <a:buNone/>
            </a:pPr>
            <a:endParaRPr lang="de-DE" dirty="0"/>
          </a:p>
        </p:txBody>
      </p:sp>
      <p:sp>
        <p:nvSpPr>
          <p:cNvPr id="6" name="Espace réservé du numéro de diapositive 5">
            <a:extLst>
              <a:ext uri="{FF2B5EF4-FFF2-40B4-BE49-F238E27FC236}">
                <a16:creationId xmlns:a16="http://schemas.microsoft.com/office/drawing/2014/main" id="{6452DDF6-C0A3-774C-7388-28DB1C3BB10D}"/>
              </a:ext>
            </a:extLst>
          </p:cNvPr>
          <p:cNvSpPr>
            <a:spLocks noGrp="1"/>
          </p:cNvSpPr>
          <p:nvPr>
            <p:ph type="sldNum" sz="quarter" idx="12"/>
          </p:nvPr>
        </p:nvSpPr>
        <p:spPr/>
        <p:txBody>
          <a:bodyPr/>
          <a:lstStyle/>
          <a:p>
            <a:fld id="{E1E1CD7C-2161-7D43-862E-CE4C333CD873}" type="slidenum">
              <a:rPr lang="fr-FR" smtClean="0"/>
              <a:pPr/>
              <a:t>158</a:t>
            </a:fld>
            <a:endParaRPr lang="fr-FR" dirty="0"/>
          </a:p>
        </p:txBody>
      </p:sp>
      <p:sp>
        <p:nvSpPr>
          <p:cNvPr id="7" name="Google Shape;119;p5">
            <a:extLst>
              <a:ext uri="{FF2B5EF4-FFF2-40B4-BE49-F238E27FC236}">
                <a16:creationId xmlns:a16="http://schemas.microsoft.com/office/drawing/2014/main" id="{867E640A-5291-9326-FBA7-1609E7A70B25}"/>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BF3FB50-FA11-D154-9E00-4EBBFDDB788D}"/>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abgerundete Ecken 9">
            <a:extLst>
              <a:ext uri="{FF2B5EF4-FFF2-40B4-BE49-F238E27FC236}">
                <a16:creationId xmlns:a16="http://schemas.microsoft.com/office/drawing/2014/main" id="{32EECB9A-0EA7-6D51-D5E5-9D28987E1AED}"/>
              </a:ext>
            </a:extLst>
          </p:cNvPr>
          <p:cNvSpPr/>
          <p:nvPr/>
        </p:nvSpPr>
        <p:spPr>
          <a:xfrm>
            <a:off x="1778000" y="3506787"/>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a:t>
            </a:r>
            <a:r>
              <a:rPr lang="en-US" sz="2400" noProof="0" dirty="0" err="1"/>
              <a:t>ectrical</a:t>
            </a:r>
            <a:r>
              <a:rPr lang="en-US" sz="2400" noProof="0" dirty="0"/>
              <a:t> Propulsion Systems</a:t>
            </a:r>
          </a:p>
        </p:txBody>
      </p:sp>
      <p:cxnSp>
        <p:nvCxnSpPr>
          <p:cNvPr id="21" name="Gerade Verbindung mit Pfeil 20">
            <a:extLst>
              <a:ext uri="{FF2B5EF4-FFF2-40B4-BE49-F238E27FC236}">
                <a16:creationId xmlns:a16="http://schemas.microsoft.com/office/drawing/2014/main" id="{430EE2B2-D2A8-509E-D087-4CEE07191848}"/>
              </a:ext>
            </a:extLst>
          </p:cNvPr>
          <p:cNvCxnSpPr>
            <a:cxnSpLocks/>
            <a:stCxn id="31" idx="3"/>
            <a:endCxn id="34" idx="1"/>
          </p:cNvCxnSpPr>
          <p:nvPr/>
        </p:nvCxnSpPr>
        <p:spPr>
          <a:xfrm flipV="1">
            <a:off x="7181206" y="1317207"/>
            <a:ext cx="279480" cy="21492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abgerundete Ecken 30">
            <a:extLst>
              <a:ext uri="{FF2B5EF4-FFF2-40B4-BE49-F238E27FC236}">
                <a16:creationId xmlns:a16="http://schemas.microsoft.com/office/drawing/2014/main" id="{DE4BB4D8-76EC-4129-45B1-25DFA04165F9}"/>
              </a:ext>
            </a:extLst>
          </p:cNvPr>
          <p:cNvSpPr/>
          <p:nvPr/>
        </p:nvSpPr>
        <p:spPr>
          <a:xfrm>
            <a:off x="4661206" y="2910869"/>
            <a:ext cx="2520000" cy="1111252"/>
          </a:xfrm>
          <a:prstGeom prst="roundRect">
            <a:avLst/>
          </a:prstGeom>
          <a:solidFill>
            <a:srgbClr val="7030A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Electrostatic</a:t>
            </a:r>
          </a:p>
        </p:txBody>
      </p:sp>
      <p:sp>
        <p:nvSpPr>
          <p:cNvPr id="32" name="Rechteck: abgerundete Ecken 31">
            <a:extLst>
              <a:ext uri="{FF2B5EF4-FFF2-40B4-BE49-F238E27FC236}">
                <a16:creationId xmlns:a16="http://schemas.microsoft.com/office/drawing/2014/main" id="{A7E7D173-6B8B-8A47-6E13-EAC704737D0B}"/>
              </a:ext>
            </a:extLst>
          </p:cNvPr>
          <p:cNvSpPr/>
          <p:nvPr/>
        </p:nvSpPr>
        <p:spPr>
          <a:xfrm>
            <a:off x="4661207" y="5495630"/>
            <a:ext cx="25200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Electromagnetic</a:t>
            </a:r>
          </a:p>
        </p:txBody>
      </p:sp>
      <p:sp>
        <p:nvSpPr>
          <p:cNvPr id="34" name="Rechteck: abgerundete Ecken 33">
            <a:extLst>
              <a:ext uri="{FF2B5EF4-FFF2-40B4-BE49-F238E27FC236}">
                <a16:creationId xmlns:a16="http://schemas.microsoft.com/office/drawing/2014/main" id="{4DBE42CD-99F0-33EA-8DC4-AB7724656C5D}"/>
              </a:ext>
            </a:extLst>
          </p:cNvPr>
          <p:cNvSpPr/>
          <p:nvPr/>
        </p:nvSpPr>
        <p:spPr>
          <a:xfrm>
            <a:off x="7460686" y="967583"/>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Hall Effect Thruster</a:t>
            </a:r>
            <a:endParaRPr lang="en-US" sz="2400" noProof="0" dirty="0"/>
          </a:p>
        </p:txBody>
      </p:sp>
      <p:sp>
        <p:nvSpPr>
          <p:cNvPr id="36" name="Rechteck: abgerundete Ecken 35">
            <a:extLst>
              <a:ext uri="{FF2B5EF4-FFF2-40B4-BE49-F238E27FC236}">
                <a16:creationId xmlns:a16="http://schemas.microsoft.com/office/drawing/2014/main" id="{E257DFAF-A032-7BC5-F02F-438042A9CBB9}"/>
              </a:ext>
            </a:extLst>
          </p:cNvPr>
          <p:cNvSpPr/>
          <p:nvPr/>
        </p:nvSpPr>
        <p:spPr>
          <a:xfrm>
            <a:off x="7460685" y="523393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Pulsed Plasma Thruster</a:t>
            </a:r>
            <a:endParaRPr lang="en-US" sz="2400" noProof="0" dirty="0"/>
          </a:p>
        </p:txBody>
      </p:sp>
      <p:sp>
        <p:nvSpPr>
          <p:cNvPr id="37" name="Rechteck: abgerundete Ecken 36">
            <a:extLst>
              <a:ext uri="{FF2B5EF4-FFF2-40B4-BE49-F238E27FC236}">
                <a16:creationId xmlns:a16="http://schemas.microsoft.com/office/drawing/2014/main" id="{398C5904-5833-5C8A-7063-093D0A510013}"/>
              </a:ext>
            </a:extLst>
          </p:cNvPr>
          <p:cNvSpPr/>
          <p:nvPr/>
        </p:nvSpPr>
        <p:spPr>
          <a:xfrm>
            <a:off x="7451178" y="604699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Magnetic Nozzle Thruster</a:t>
            </a:r>
            <a:endParaRPr lang="en-US" sz="2400" noProof="0" dirty="0"/>
          </a:p>
        </p:txBody>
      </p:sp>
      <p:cxnSp>
        <p:nvCxnSpPr>
          <p:cNvPr id="33" name="Gerade Verbindung mit Pfeil 32">
            <a:extLst>
              <a:ext uri="{FF2B5EF4-FFF2-40B4-BE49-F238E27FC236}">
                <a16:creationId xmlns:a16="http://schemas.microsoft.com/office/drawing/2014/main" id="{3D019862-24B6-8C9F-D7D4-79CB860336E2}"/>
              </a:ext>
            </a:extLst>
          </p:cNvPr>
          <p:cNvCxnSpPr>
            <a:cxnSpLocks/>
            <a:stCxn id="32" idx="3"/>
            <a:endCxn id="36" idx="1"/>
          </p:cNvCxnSpPr>
          <p:nvPr/>
        </p:nvCxnSpPr>
        <p:spPr>
          <a:xfrm flipV="1">
            <a:off x="7181207" y="5583554"/>
            <a:ext cx="279478" cy="4677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6862790E-F068-B222-2FD9-0A0E910CA9EB}"/>
              </a:ext>
            </a:extLst>
          </p:cNvPr>
          <p:cNvCxnSpPr>
            <a:cxnSpLocks/>
            <a:stCxn id="32" idx="3"/>
            <a:endCxn id="37" idx="1"/>
          </p:cNvCxnSpPr>
          <p:nvPr/>
        </p:nvCxnSpPr>
        <p:spPr>
          <a:xfrm>
            <a:off x="7181207" y="6051256"/>
            <a:ext cx="269971" cy="345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499D6547-3A7D-770F-A1B0-DCAF98179B44}"/>
              </a:ext>
            </a:extLst>
          </p:cNvPr>
          <p:cNvCxnSpPr>
            <a:cxnSpLocks/>
            <a:stCxn id="10" idx="3"/>
            <a:endCxn id="32" idx="1"/>
          </p:cNvCxnSpPr>
          <p:nvPr/>
        </p:nvCxnSpPr>
        <p:spPr>
          <a:xfrm>
            <a:off x="4152900" y="4140200"/>
            <a:ext cx="508307" cy="1911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hteck: abgerundete Ecken 26">
            <a:extLst>
              <a:ext uri="{FF2B5EF4-FFF2-40B4-BE49-F238E27FC236}">
                <a16:creationId xmlns:a16="http://schemas.microsoft.com/office/drawing/2014/main" id="{9FEA0DEE-3820-CD5B-C16F-DA23CE0A68F5}"/>
              </a:ext>
            </a:extLst>
          </p:cNvPr>
          <p:cNvSpPr/>
          <p:nvPr/>
        </p:nvSpPr>
        <p:spPr>
          <a:xfrm>
            <a:off x="7460685" y="129056"/>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Gridded Ion Thruster</a:t>
            </a:r>
            <a:endParaRPr lang="en-US" sz="2400" noProof="0" dirty="0"/>
          </a:p>
        </p:txBody>
      </p:sp>
      <p:cxnSp>
        <p:nvCxnSpPr>
          <p:cNvPr id="30" name="Gerade Verbindung mit Pfeil 29">
            <a:extLst>
              <a:ext uri="{FF2B5EF4-FFF2-40B4-BE49-F238E27FC236}">
                <a16:creationId xmlns:a16="http://schemas.microsoft.com/office/drawing/2014/main" id="{243938D2-9807-EC4D-B68C-FB7E41A9DC09}"/>
              </a:ext>
            </a:extLst>
          </p:cNvPr>
          <p:cNvCxnSpPr>
            <a:cxnSpLocks/>
            <a:stCxn id="10" idx="3"/>
            <a:endCxn id="31" idx="1"/>
          </p:cNvCxnSpPr>
          <p:nvPr/>
        </p:nvCxnSpPr>
        <p:spPr>
          <a:xfrm flipV="1">
            <a:off x="4152900" y="3466495"/>
            <a:ext cx="508306" cy="67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hteck: abgerundete Ecken 37">
            <a:extLst>
              <a:ext uri="{FF2B5EF4-FFF2-40B4-BE49-F238E27FC236}">
                <a16:creationId xmlns:a16="http://schemas.microsoft.com/office/drawing/2014/main" id="{6EDB2494-90AC-7868-C857-8F6C3564351B}"/>
              </a:ext>
            </a:extLst>
          </p:cNvPr>
          <p:cNvSpPr/>
          <p:nvPr/>
        </p:nvSpPr>
        <p:spPr>
          <a:xfrm>
            <a:off x="7460685" y="2562842"/>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Field Emission EP</a:t>
            </a:r>
            <a:endParaRPr lang="en-US" sz="2400" noProof="0" dirty="0"/>
          </a:p>
        </p:txBody>
      </p:sp>
      <p:sp>
        <p:nvSpPr>
          <p:cNvPr id="39" name="Rechteck: abgerundete Ecken 38">
            <a:extLst>
              <a:ext uri="{FF2B5EF4-FFF2-40B4-BE49-F238E27FC236}">
                <a16:creationId xmlns:a16="http://schemas.microsoft.com/office/drawing/2014/main" id="{E66541A9-7AAF-B606-734B-DA113A73B9A1}"/>
              </a:ext>
            </a:extLst>
          </p:cNvPr>
          <p:cNvSpPr/>
          <p:nvPr/>
        </p:nvSpPr>
        <p:spPr>
          <a:xfrm>
            <a:off x="7460684" y="3390645"/>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Electrospray (Colloid) Thruster</a:t>
            </a:r>
            <a:endParaRPr lang="en-US" sz="2400" noProof="0" dirty="0"/>
          </a:p>
        </p:txBody>
      </p:sp>
      <p:sp>
        <p:nvSpPr>
          <p:cNvPr id="40" name="Rechteck: abgerundete Ecken 39">
            <a:extLst>
              <a:ext uri="{FF2B5EF4-FFF2-40B4-BE49-F238E27FC236}">
                <a16:creationId xmlns:a16="http://schemas.microsoft.com/office/drawing/2014/main" id="{47B9DD3A-A7BA-EC1D-BE52-211F194AC83F}"/>
              </a:ext>
            </a:extLst>
          </p:cNvPr>
          <p:cNvSpPr/>
          <p:nvPr/>
        </p:nvSpPr>
        <p:spPr>
          <a:xfrm>
            <a:off x="7460684" y="4420870"/>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MPD Thruster</a:t>
            </a:r>
            <a:endParaRPr lang="en-US" sz="2400" noProof="0" dirty="0"/>
          </a:p>
        </p:txBody>
      </p:sp>
      <p:cxnSp>
        <p:nvCxnSpPr>
          <p:cNvPr id="42" name="Gerade Verbindung mit Pfeil 41">
            <a:extLst>
              <a:ext uri="{FF2B5EF4-FFF2-40B4-BE49-F238E27FC236}">
                <a16:creationId xmlns:a16="http://schemas.microsoft.com/office/drawing/2014/main" id="{B8EBD251-C25D-4177-8E6A-9F45B127855C}"/>
              </a:ext>
            </a:extLst>
          </p:cNvPr>
          <p:cNvCxnSpPr>
            <a:cxnSpLocks/>
            <a:stCxn id="31" idx="3"/>
            <a:endCxn id="27" idx="1"/>
          </p:cNvCxnSpPr>
          <p:nvPr/>
        </p:nvCxnSpPr>
        <p:spPr>
          <a:xfrm flipV="1">
            <a:off x="7181206" y="478680"/>
            <a:ext cx="279479" cy="29878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2CD85594-A578-32EA-E2FA-A4F053AAC628}"/>
              </a:ext>
            </a:extLst>
          </p:cNvPr>
          <p:cNvCxnSpPr>
            <a:cxnSpLocks/>
            <a:stCxn id="31" idx="3"/>
            <a:endCxn id="38" idx="1"/>
          </p:cNvCxnSpPr>
          <p:nvPr/>
        </p:nvCxnSpPr>
        <p:spPr>
          <a:xfrm flipV="1">
            <a:off x="7181206" y="2912466"/>
            <a:ext cx="279479" cy="5540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27088EBB-540F-790F-4526-FDAE3B3CAE09}"/>
              </a:ext>
            </a:extLst>
          </p:cNvPr>
          <p:cNvCxnSpPr>
            <a:cxnSpLocks/>
            <a:stCxn id="31" idx="3"/>
            <a:endCxn id="39" idx="1"/>
          </p:cNvCxnSpPr>
          <p:nvPr/>
        </p:nvCxnSpPr>
        <p:spPr>
          <a:xfrm>
            <a:off x="7181206" y="3466495"/>
            <a:ext cx="279478" cy="2737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5A7F7398-95D9-0480-DC08-7F97551ABEEF}"/>
              </a:ext>
            </a:extLst>
          </p:cNvPr>
          <p:cNvCxnSpPr>
            <a:cxnSpLocks/>
            <a:stCxn id="31" idx="3"/>
            <a:endCxn id="40" idx="1"/>
          </p:cNvCxnSpPr>
          <p:nvPr/>
        </p:nvCxnSpPr>
        <p:spPr>
          <a:xfrm>
            <a:off x="7181206" y="3466495"/>
            <a:ext cx="279478" cy="1303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hteck: abgerundete Ecken 27">
            <a:extLst>
              <a:ext uri="{FF2B5EF4-FFF2-40B4-BE49-F238E27FC236}">
                <a16:creationId xmlns:a16="http://schemas.microsoft.com/office/drawing/2014/main" id="{15D7B9F5-EC5A-4744-8257-E239FB93E75E}"/>
              </a:ext>
            </a:extLst>
          </p:cNvPr>
          <p:cNvSpPr/>
          <p:nvPr/>
        </p:nvSpPr>
        <p:spPr>
          <a:xfrm>
            <a:off x="4659274" y="1543067"/>
            <a:ext cx="2520000" cy="1111252"/>
          </a:xfrm>
          <a:prstGeom prst="roundRect">
            <a:avLst/>
          </a:prstGeom>
          <a:solidFill>
            <a:srgbClr val="7030A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Electrothermal</a:t>
            </a:r>
          </a:p>
        </p:txBody>
      </p:sp>
      <p:sp>
        <p:nvSpPr>
          <p:cNvPr id="29" name="Rechteck: abgerundete Ecken 28">
            <a:extLst>
              <a:ext uri="{FF2B5EF4-FFF2-40B4-BE49-F238E27FC236}">
                <a16:creationId xmlns:a16="http://schemas.microsoft.com/office/drawing/2014/main" id="{CB74B9E3-5CE0-4AA6-9498-0C5B8734F360}"/>
              </a:ext>
            </a:extLst>
          </p:cNvPr>
          <p:cNvSpPr/>
          <p:nvPr/>
        </p:nvSpPr>
        <p:spPr>
          <a:xfrm>
            <a:off x="1778000" y="87325"/>
            <a:ext cx="2374900" cy="1266826"/>
          </a:xfrm>
          <a:prstGeom prst="roundRect">
            <a:avLst/>
          </a:prstGeom>
          <a:solidFill>
            <a:srgbClr val="00B05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Therm</a:t>
            </a:r>
            <a:r>
              <a:rPr lang="en-US" sz="2400" noProof="0" dirty="0"/>
              <a:t>al Propulsion Systems</a:t>
            </a:r>
          </a:p>
        </p:txBody>
      </p:sp>
      <p:sp>
        <p:nvSpPr>
          <p:cNvPr id="35" name="Rechteck: abgerundete Ecken 34">
            <a:extLst>
              <a:ext uri="{FF2B5EF4-FFF2-40B4-BE49-F238E27FC236}">
                <a16:creationId xmlns:a16="http://schemas.microsoft.com/office/drawing/2014/main" id="{6953D1BE-17C2-4557-A5B9-4145DC67F7DC}"/>
              </a:ext>
            </a:extLst>
          </p:cNvPr>
          <p:cNvSpPr/>
          <p:nvPr/>
        </p:nvSpPr>
        <p:spPr>
          <a:xfrm>
            <a:off x="144080" y="1543067"/>
            <a:ext cx="3600000" cy="699247"/>
          </a:xfrm>
          <a:prstGeom prst="roundRect">
            <a:avLst/>
          </a:prstGeom>
          <a:solidFill>
            <a:schemeClr val="accent5">
              <a:lumMod val="75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ResistojetThruster</a:t>
            </a:r>
            <a:endParaRPr lang="en-US" sz="2400" noProof="0" dirty="0"/>
          </a:p>
        </p:txBody>
      </p:sp>
      <p:sp>
        <p:nvSpPr>
          <p:cNvPr id="47" name="Rechteck: abgerundete Ecken 46">
            <a:extLst>
              <a:ext uri="{FF2B5EF4-FFF2-40B4-BE49-F238E27FC236}">
                <a16:creationId xmlns:a16="http://schemas.microsoft.com/office/drawing/2014/main" id="{7BE8D86A-3BB6-47E2-82CA-4494F6292C2F}"/>
              </a:ext>
            </a:extLst>
          </p:cNvPr>
          <p:cNvSpPr/>
          <p:nvPr/>
        </p:nvSpPr>
        <p:spPr>
          <a:xfrm>
            <a:off x="144080" y="2361716"/>
            <a:ext cx="3600000" cy="699247"/>
          </a:xfrm>
          <a:prstGeom prst="roundRect">
            <a:avLst/>
          </a:prstGeom>
          <a:solidFill>
            <a:schemeClr val="accent5">
              <a:lumMod val="75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Arcjet</a:t>
            </a:r>
            <a:r>
              <a:rPr lang="en-US" sz="2400" dirty="0"/>
              <a:t> Thruster</a:t>
            </a:r>
            <a:endParaRPr lang="en-US" sz="2400" noProof="0" dirty="0"/>
          </a:p>
        </p:txBody>
      </p:sp>
      <p:cxnSp>
        <p:nvCxnSpPr>
          <p:cNvPr id="48" name="Gerade Verbindung mit Pfeil 47">
            <a:extLst>
              <a:ext uri="{FF2B5EF4-FFF2-40B4-BE49-F238E27FC236}">
                <a16:creationId xmlns:a16="http://schemas.microsoft.com/office/drawing/2014/main" id="{AC61FFD9-6C5B-4306-A93E-5FF07BA6DC4D}"/>
              </a:ext>
            </a:extLst>
          </p:cNvPr>
          <p:cNvCxnSpPr>
            <a:cxnSpLocks/>
            <a:stCxn id="10" idx="3"/>
            <a:endCxn id="28" idx="1"/>
          </p:cNvCxnSpPr>
          <p:nvPr/>
        </p:nvCxnSpPr>
        <p:spPr>
          <a:xfrm flipV="1">
            <a:off x="4152900" y="2098693"/>
            <a:ext cx="506374" cy="20415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23F03C17-AB97-4BAD-974C-1BF528C5420E}"/>
              </a:ext>
            </a:extLst>
          </p:cNvPr>
          <p:cNvCxnSpPr>
            <a:cxnSpLocks/>
            <a:stCxn id="29" idx="3"/>
            <a:endCxn id="28" idx="1"/>
          </p:cNvCxnSpPr>
          <p:nvPr/>
        </p:nvCxnSpPr>
        <p:spPr>
          <a:xfrm>
            <a:off x="4152900" y="720738"/>
            <a:ext cx="506374" cy="13779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F4F4FA7E-6519-4845-8DC2-71875AFF6B5F}"/>
              </a:ext>
            </a:extLst>
          </p:cNvPr>
          <p:cNvCxnSpPr>
            <a:cxnSpLocks/>
            <a:stCxn id="28" idx="1"/>
            <a:endCxn id="35" idx="3"/>
          </p:cNvCxnSpPr>
          <p:nvPr/>
        </p:nvCxnSpPr>
        <p:spPr>
          <a:xfrm flipH="1" flipV="1">
            <a:off x="3744080" y="1892691"/>
            <a:ext cx="915194" cy="2060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6799903C-C0D6-4A0A-88F4-EFD376FA939D}"/>
              </a:ext>
            </a:extLst>
          </p:cNvPr>
          <p:cNvCxnSpPr>
            <a:cxnSpLocks/>
            <a:stCxn id="28" idx="1"/>
            <a:endCxn id="47" idx="3"/>
          </p:cNvCxnSpPr>
          <p:nvPr/>
        </p:nvCxnSpPr>
        <p:spPr>
          <a:xfrm flipH="1">
            <a:off x="3744080" y="2098693"/>
            <a:ext cx="915194" cy="6126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Rechteck: abgerundete Ecken 51">
            <a:extLst>
              <a:ext uri="{FF2B5EF4-FFF2-40B4-BE49-F238E27FC236}">
                <a16:creationId xmlns:a16="http://schemas.microsoft.com/office/drawing/2014/main" id="{5BB6DA6C-7382-4C27-BE69-105909A24705}"/>
              </a:ext>
            </a:extLst>
          </p:cNvPr>
          <p:cNvSpPr/>
          <p:nvPr/>
        </p:nvSpPr>
        <p:spPr>
          <a:xfrm>
            <a:off x="7460684" y="1765679"/>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CUSP Field Thruster</a:t>
            </a:r>
            <a:endParaRPr lang="en-US" sz="2400" noProof="0" dirty="0"/>
          </a:p>
        </p:txBody>
      </p:sp>
    </p:spTree>
    <p:extLst>
      <p:ext uri="{BB962C8B-B14F-4D97-AF65-F5344CB8AC3E}">
        <p14:creationId xmlns:p14="http://schemas.microsoft.com/office/powerpoint/2010/main" val="3913427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err="1"/>
              <a:t>Magnetoplasmadynamic</a:t>
            </a:r>
            <a:r>
              <a:rPr lang="en-US" dirty="0"/>
              <a:t> Thruster</a:t>
            </a:r>
          </a:p>
          <a:p>
            <a:pPr lvl="1">
              <a:lnSpc>
                <a:spcPct val="110000"/>
              </a:lnSpc>
            </a:pPr>
            <a:r>
              <a:rPr lang="en-US" sz="2000" dirty="0"/>
              <a:t>MPD thrusters are electromagnetic devices that use a very high current arc to ionize a significant fraction of the propellant and then electromagnetic forces (Lorentz J x B forces) in the plasma discharge to accelerate the charged propellant</a:t>
            </a:r>
          </a:p>
          <a:p>
            <a:pPr lvl="1">
              <a:lnSpc>
                <a:spcPct val="110000"/>
              </a:lnSpc>
            </a:pPr>
            <a:r>
              <a:rPr lang="en-US" sz="2000" dirty="0"/>
              <a:t>Since both the current and the magnetic field are usually generated by the plasma discharge, MPD thrusters tend to operate at very high powers in order to generate sufficient force for high specific impulse operation and thereby also generate high thrust compared to the other EP systems</a:t>
            </a:r>
          </a:p>
          <a:p>
            <a:pPr lvl="1">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Electric Propulsion Systems exist (32/40)?</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159</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develop the basics of electrical propulsion</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2943980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buSzPct val="100000"/>
            </a:pPr>
            <a:r>
              <a:rPr lang="en-US" sz="1999" dirty="0"/>
              <a:t>Cooling of engine (Combustion Chamber, Throat, Nozzle Extension)</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Radiative cooling – Heat from combustion is radiated to environment (i.e. deep space)</a:t>
            </a:r>
            <a:br>
              <a:rPr lang="en-US" sz="1799" dirty="0"/>
            </a:br>
            <a:r>
              <a:rPr lang="en-US" sz="1799" dirty="0"/>
              <a:t>Radiation cooling is always given (during ground testing, in-space firing, …) similar to conduction</a:t>
            </a:r>
            <a:br>
              <a:rPr lang="en-US" sz="1799" dirty="0"/>
            </a:br>
            <a:r>
              <a:rPr lang="en-US" sz="1799" dirty="0"/>
              <a:t>Magnitude of radiation cooling is to be assessed</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Capacitive cooling (Phase change material) – Heat from combustion is transferred to container with phase change material which stores heat for certain time by changing phase from solid to liquid for example</a:t>
            </a:r>
            <a:br>
              <a:rPr lang="en-US" sz="1799" dirty="0"/>
            </a:br>
            <a:r>
              <a:rPr lang="en-US" sz="1799" dirty="0"/>
              <a:t>Capacitive cooling is limited in performance</a:t>
            </a:r>
            <a:br>
              <a:rPr lang="en-US" sz="1799" dirty="0"/>
            </a:br>
            <a:r>
              <a:rPr lang="en-US" sz="1799" dirty="0"/>
              <a:t>In long term heat is then further transported by conduction and / or radiation</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16</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60216591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err="1"/>
              <a:t>Magnetoplasmadynamic</a:t>
            </a:r>
            <a:r>
              <a:rPr lang="en-US" dirty="0"/>
              <a:t> Thruster</a:t>
            </a:r>
          </a:p>
          <a:p>
            <a:pPr lvl="1">
              <a:lnSpc>
                <a:spcPct val="110000"/>
              </a:lnSpc>
            </a:pPr>
            <a:r>
              <a:rPr lang="en-US" sz="2000" dirty="0"/>
              <a:t>Application: only a pulsed demonstration  </a:t>
            </a:r>
          </a:p>
          <a:p>
            <a:pPr lvl="1">
              <a:lnSpc>
                <a:spcPct val="110000"/>
              </a:lnSpc>
            </a:pPr>
            <a:r>
              <a:rPr lang="en-US" sz="2000" dirty="0"/>
              <a:t>Working fluid: plasma</a:t>
            </a:r>
          </a:p>
          <a:p>
            <a:pPr lvl="1">
              <a:lnSpc>
                <a:spcPct val="110000"/>
              </a:lnSpc>
            </a:pPr>
            <a:r>
              <a:rPr lang="en-US" sz="2000" dirty="0"/>
              <a:t>Working fluid generation: arc discharge  </a:t>
            </a:r>
          </a:p>
          <a:p>
            <a:pPr lvl="1">
              <a:lnSpc>
                <a:spcPct val="110000"/>
              </a:lnSpc>
            </a:pPr>
            <a:r>
              <a:rPr lang="en-US" sz="2000" dirty="0"/>
              <a:t>Acceleration: electromagnetic, 100 V  </a:t>
            </a:r>
          </a:p>
          <a:p>
            <a:pPr lvl="1">
              <a:lnSpc>
                <a:spcPct val="110000"/>
              </a:lnSpc>
            </a:pPr>
            <a:r>
              <a:rPr lang="en-US" sz="2000" dirty="0"/>
              <a:t>Exhaust velocity (typical): 1-20? km/s  </a:t>
            </a:r>
          </a:p>
          <a:p>
            <a:pPr lvl="1">
              <a:lnSpc>
                <a:spcPct val="110000"/>
              </a:lnSpc>
            </a:pPr>
            <a:r>
              <a:rPr lang="en-US" sz="2000" dirty="0"/>
              <a:t>Power (typical): 100 kW?</a:t>
            </a:r>
          </a:p>
          <a:p>
            <a:pPr lvl="1">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Electric Propulsion Systems exist (33/40)?</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160</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develop the basics of electrical propulsion</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82057399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err="1"/>
              <a:t>Magnetoplasmadynamic</a:t>
            </a:r>
            <a:r>
              <a:rPr lang="en-US" dirty="0"/>
              <a:t> Thruster</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Electric Propulsion Systems exist (34/40)?</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161</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develop the basics of electrical propulsion</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8" name="Grafik 7">
            <a:extLst>
              <a:ext uri="{FF2B5EF4-FFF2-40B4-BE49-F238E27FC236}">
                <a16:creationId xmlns:a16="http://schemas.microsoft.com/office/drawing/2014/main" id="{ED10EC6B-B5B2-4095-9FA3-2D30B8BD60D8}"/>
              </a:ext>
            </a:extLst>
          </p:cNvPr>
          <p:cNvPicPr>
            <a:picLocks noChangeAspect="1"/>
          </p:cNvPicPr>
          <p:nvPr/>
        </p:nvPicPr>
        <p:blipFill>
          <a:blip r:embed="rId2"/>
          <a:stretch>
            <a:fillRect/>
          </a:stretch>
        </p:blipFill>
        <p:spPr>
          <a:xfrm>
            <a:off x="1527752" y="2779419"/>
            <a:ext cx="9192768" cy="3465576"/>
          </a:xfrm>
          <a:prstGeom prst="rect">
            <a:avLst/>
          </a:prstGeom>
        </p:spPr>
      </p:pic>
    </p:spTree>
    <p:extLst>
      <p:ext uri="{BB962C8B-B14F-4D97-AF65-F5344CB8AC3E}">
        <p14:creationId xmlns:p14="http://schemas.microsoft.com/office/powerpoint/2010/main" val="314194793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4C6BF-A9CC-164E-35BA-6F9718714AE1}"/>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5AC0A36-8F5A-6346-0FAD-EC5337634790}"/>
              </a:ext>
            </a:extLst>
          </p:cNvPr>
          <p:cNvSpPr>
            <a:spLocks noGrp="1"/>
          </p:cNvSpPr>
          <p:nvPr>
            <p:ph idx="1"/>
          </p:nvPr>
        </p:nvSpPr>
        <p:spPr>
          <a:xfrm>
            <a:off x="1206500" y="1951929"/>
            <a:ext cx="10301817" cy="4515696"/>
          </a:xfrm>
        </p:spPr>
        <p:txBody>
          <a:bodyPr>
            <a:noAutofit/>
          </a:bodyPr>
          <a:lstStyle/>
          <a:p>
            <a:pPr marL="125730" indent="0">
              <a:buNone/>
            </a:pPr>
            <a:endParaRPr lang="en-US" sz="2400" dirty="0">
              <a:solidFill>
                <a:schemeClr val="tx1"/>
              </a:solidFill>
            </a:endParaRPr>
          </a:p>
          <a:p>
            <a:pPr marL="125730" indent="0">
              <a:buNone/>
            </a:pPr>
            <a:endParaRPr lang="de-DE" dirty="0"/>
          </a:p>
        </p:txBody>
      </p:sp>
      <p:sp>
        <p:nvSpPr>
          <p:cNvPr id="6" name="Espace réservé du numéro de diapositive 5">
            <a:extLst>
              <a:ext uri="{FF2B5EF4-FFF2-40B4-BE49-F238E27FC236}">
                <a16:creationId xmlns:a16="http://schemas.microsoft.com/office/drawing/2014/main" id="{6452DDF6-C0A3-774C-7388-28DB1C3BB10D}"/>
              </a:ext>
            </a:extLst>
          </p:cNvPr>
          <p:cNvSpPr>
            <a:spLocks noGrp="1"/>
          </p:cNvSpPr>
          <p:nvPr>
            <p:ph type="sldNum" sz="quarter" idx="12"/>
          </p:nvPr>
        </p:nvSpPr>
        <p:spPr/>
        <p:txBody>
          <a:bodyPr/>
          <a:lstStyle/>
          <a:p>
            <a:fld id="{E1E1CD7C-2161-7D43-862E-CE4C333CD873}" type="slidenum">
              <a:rPr lang="fr-FR" smtClean="0"/>
              <a:pPr/>
              <a:t>162</a:t>
            </a:fld>
            <a:endParaRPr lang="fr-FR" dirty="0"/>
          </a:p>
        </p:txBody>
      </p:sp>
      <p:sp>
        <p:nvSpPr>
          <p:cNvPr id="7" name="Google Shape;119;p5">
            <a:extLst>
              <a:ext uri="{FF2B5EF4-FFF2-40B4-BE49-F238E27FC236}">
                <a16:creationId xmlns:a16="http://schemas.microsoft.com/office/drawing/2014/main" id="{867E640A-5291-9326-FBA7-1609E7A70B25}"/>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BF3FB50-FA11-D154-9E00-4EBBFDDB788D}"/>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abgerundete Ecken 9">
            <a:extLst>
              <a:ext uri="{FF2B5EF4-FFF2-40B4-BE49-F238E27FC236}">
                <a16:creationId xmlns:a16="http://schemas.microsoft.com/office/drawing/2014/main" id="{32EECB9A-0EA7-6D51-D5E5-9D28987E1AED}"/>
              </a:ext>
            </a:extLst>
          </p:cNvPr>
          <p:cNvSpPr/>
          <p:nvPr/>
        </p:nvSpPr>
        <p:spPr>
          <a:xfrm>
            <a:off x="1778000" y="3506787"/>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a:t>
            </a:r>
            <a:r>
              <a:rPr lang="en-US" sz="2400" noProof="0" dirty="0" err="1"/>
              <a:t>ectrical</a:t>
            </a:r>
            <a:r>
              <a:rPr lang="en-US" sz="2400" noProof="0" dirty="0"/>
              <a:t> Propulsion Systems</a:t>
            </a:r>
          </a:p>
        </p:txBody>
      </p:sp>
      <p:cxnSp>
        <p:nvCxnSpPr>
          <p:cNvPr id="21" name="Gerade Verbindung mit Pfeil 20">
            <a:extLst>
              <a:ext uri="{FF2B5EF4-FFF2-40B4-BE49-F238E27FC236}">
                <a16:creationId xmlns:a16="http://schemas.microsoft.com/office/drawing/2014/main" id="{430EE2B2-D2A8-509E-D087-4CEE07191848}"/>
              </a:ext>
            </a:extLst>
          </p:cNvPr>
          <p:cNvCxnSpPr>
            <a:cxnSpLocks/>
            <a:stCxn id="31" idx="3"/>
            <a:endCxn id="34" idx="1"/>
          </p:cNvCxnSpPr>
          <p:nvPr/>
        </p:nvCxnSpPr>
        <p:spPr>
          <a:xfrm flipV="1">
            <a:off x="7181206" y="1317207"/>
            <a:ext cx="279480" cy="21492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abgerundete Ecken 30">
            <a:extLst>
              <a:ext uri="{FF2B5EF4-FFF2-40B4-BE49-F238E27FC236}">
                <a16:creationId xmlns:a16="http://schemas.microsoft.com/office/drawing/2014/main" id="{DE4BB4D8-76EC-4129-45B1-25DFA04165F9}"/>
              </a:ext>
            </a:extLst>
          </p:cNvPr>
          <p:cNvSpPr/>
          <p:nvPr/>
        </p:nvSpPr>
        <p:spPr>
          <a:xfrm>
            <a:off x="4661206" y="2910869"/>
            <a:ext cx="2520000" cy="1111252"/>
          </a:xfrm>
          <a:prstGeom prst="roundRect">
            <a:avLst/>
          </a:prstGeom>
          <a:solidFill>
            <a:srgbClr val="7030A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Electrostatic</a:t>
            </a:r>
          </a:p>
        </p:txBody>
      </p:sp>
      <p:sp>
        <p:nvSpPr>
          <p:cNvPr id="32" name="Rechteck: abgerundete Ecken 31">
            <a:extLst>
              <a:ext uri="{FF2B5EF4-FFF2-40B4-BE49-F238E27FC236}">
                <a16:creationId xmlns:a16="http://schemas.microsoft.com/office/drawing/2014/main" id="{A7E7D173-6B8B-8A47-6E13-EAC704737D0B}"/>
              </a:ext>
            </a:extLst>
          </p:cNvPr>
          <p:cNvSpPr/>
          <p:nvPr/>
        </p:nvSpPr>
        <p:spPr>
          <a:xfrm>
            <a:off x="4661207" y="5495630"/>
            <a:ext cx="25200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Electromagnetic</a:t>
            </a:r>
          </a:p>
        </p:txBody>
      </p:sp>
      <p:sp>
        <p:nvSpPr>
          <p:cNvPr id="34" name="Rechteck: abgerundete Ecken 33">
            <a:extLst>
              <a:ext uri="{FF2B5EF4-FFF2-40B4-BE49-F238E27FC236}">
                <a16:creationId xmlns:a16="http://schemas.microsoft.com/office/drawing/2014/main" id="{4DBE42CD-99F0-33EA-8DC4-AB7724656C5D}"/>
              </a:ext>
            </a:extLst>
          </p:cNvPr>
          <p:cNvSpPr/>
          <p:nvPr/>
        </p:nvSpPr>
        <p:spPr>
          <a:xfrm>
            <a:off x="7460686" y="967583"/>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Hall Effect Thruster</a:t>
            </a:r>
            <a:endParaRPr lang="en-US" sz="2400" noProof="0" dirty="0"/>
          </a:p>
        </p:txBody>
      </p:sp>
      <p:sp>
        <p:nvSpPr>
          <p:cNvPr id="36" name="Rechteck: abgerundete Ecken 35">
            <a:extLst>
              <a:ext uri="{FF2B5EF4-FFF2-40B4-BE49-F238E27FC236}">
                <a16:creationId xmlns:a16="http://schemas.microsoft.com/office/drawing/2014/main" id="{E257DFAF-A032-7BC5-F02F-438042A9CBB9}"/>
              </a:ext>
            </a:extLst>
          </p:cNvPr>
          <p:cNvSpPr/>
          <p:nvPr/>
        </p:nvSpPr>
        <p:spPr>
          <a:xfrm>
            <a:off x="7460685" y="5233930"/>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Pulsed Plasma Thruster</a:t>
            </a:r>
            <a:endParaRPr lang="en-US" sz="2400" noProof="0" dirty="0"/>
          </a:p>
        </p:txBody>
      </p:sp>
      <p:sp>
        <p:nvSpPr>
          <p:cNvPr id="37" name="Rechteck: abgerundete Ecken 36">
            <a:extLst>
              <a:ext uri="{FF2B5EF4-FFF2-40B4-BE49-F238E27FC236}">
                <a16:creationId xmlns:a16="http://schemas.microsoft.com/office/drawing/2014/main" id="{398C5904-5833-5C8A-7063-093D0A510013}"/>
              </a:ext>
            </a:extLst>
          </p:cNvPr>
          <p:cNvSpPr/>
          <p:nvPr/>
        </p:nvSpPr>
        <p:spPr>
          <a:xfrm>
            <a:off x="7451178" y="604699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Magnetic Nozzle Thruster</a:t>
            </a:r>
            <a:endParaRPr lang="en-US" sz="2400" noProof="0" dirty="0"/>
          </a:p>
        </p:txBody>
      </p:sp>
      <p:cxnSp>
        <p:nvCxnSpPr>
          <p:cNvPr id="33" name="Gerade Verbindung mit Pfeil 32">
            <a:extLst>
              <a:ext uri="{FF2B5EF4-FFF2-40B4-BE49-F238E27FC236}">
                <a16:creationId xmlns:a16="http://schemas.microsoft.com/office/drawing/2014/main" id="{3D019862-24B6-8C9F-D7D4-79CB860336E2}"/>
              </a:ext>
            </a:extLst>
          </p:cNvPr>
          <p:cNvCxnSpPr>
            <a:cxnSpLocks/>
            <a:stCxn id="32" idx="3"/>
            <a:endCxn id="36" idx="1"/>
          </p:cNvCxnSpPr>
          <p:nvPr/>
        </p:nvCxnSpPr>
        <p:spPr>
          <a:xfrm flipV="1">
            <a:off x="7181207" y="5583554"/>
            <a:ext cx="279478" cy="4677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6862790E-F068-B222-2FD9-0A0E910CA9EB}"/>
              </a:ext>
            </a:extLst>
          </p:cNvPr>
          <p:cNvCxnSpPr>
            <a:cxnSpLocks/>
            <a:stCxn id="32" idx="3"/>
            <a:endCxn id="37" idx="1"/>
          </p:cNvCxnSpPr>
          <p:nvPr/>
        </p:nvCxnSpPr>
        <p:spPr>
          <a:xfrm>
            <a:off x="7181207" y="6051256"/>
            <a:ext cx="269971" cy="345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499D6547-3A7D-770F-A1B0-DCAF98179B44}"/>
              </a:ext>
            </a:extLst>
          </p:cNvPr>
          <p:cNvCxnSpPr>
            <a:cxnSpLocks/>
            <a:stCxn id="10" idx="3"/>
            <a:endCxn id="32" idx="1"/>
          </p:cNvCxnSpPr>
          <p:nvPr/>
        </p:nvCxnSpPr>
        <p:spPr>
          <a:xfrm>
            <a:off x="4152900" y="4140200"/>
            <a:ext cx="508307" cy="1911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hteck: abgerundete Ecken 26">
            <a:extLst>
              <a:ext uri="{FF2B5EF4-FFF2-40B4-BE49-F238E27FC236}">
                <a16:creationId xmlns:a16="http://schemas.microsoft.com/office/drawing/2014/main" id="{9FEA0DEE-3820-CD5B-C16F-DA23CE0A68F5}"/>
              </a:ext>
            </a:extLst>
          </p:cNvPr>
          <p:cNvSpPr/>
          <p:nvPr/>
        </p:nvSpPr>
        <p:spPr>
          <a:xfrm>
            <a:off x="7460685" y="129056"/>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Gridded Ion Thruster</a:t>
            </a:r>
            <a:endParaRPr lang="en-US" sz="2400" noProof="0" dirty="0"/>
          </a:p>
        </p:txBody>
      </p:sp>
      <p:cxnSp>
        <p:nvCxnSpPr>
          <p:cNvPr id="30" name="Gerade Verbindung mit Pfeil 29">
            <a:extLst>
              <a:ext uri="{FF2B5EF4-FFF2-40B4-BE49-F238E27FC236}">
                <a16:creationId xmlns:a16="http://schemas.microsoft.com/office/drawing/2014/main" id="{243938D2-9807-EC4D-B68C-FB7E41A9DC09}"/>
              </a:ext>
            </a:extLst>
          </p:cNvPr>
          <p:cNvCxnSpPr>
            <a:cxnSpLocks/>
            <a:stCxn id="10" idx="3"/>
            <a:endCxn id="31" idx="1"/>
          </p:cNvCxnSpPr>
          <p:nvPr/>
        </p:nvCxnSpPr>
        <p:spPr>
          <a:xfrm flipV="1">
            <a:off x="4152900" y="3466495"/>
            <a:ext cx="508306" cy="67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hteck: abgerundete Ecken 37">
            <a:extLst>
              <a:ext uri="{FF2B5EF4-FFF2-40B4-BE49-F238E27FC236}">
                <a16:creationId xmlns:a16="http://schemas.microsoft.com/office/drawing/2014/main" id="{6EDB2494-90AC-7868-C857-8F6C3564351B}"/>
              </a:ext>
            </a:extLst>
          </p:cNvPr>
          <p:cNvSpPr/>
          <p:nvPr/>
        </p:nvSpPr>
        <p:spPr>
          <a:xfrm>
            <a:off x="7460685" y="2562842"/>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Field Emission EP</a:t>
            </a:r>
            <a:endParaRPr lang="en-US" sz="2400" noProof="0" dirty="0"/>
          </a:p>
        </p:txBody>
      </p:sp>
      <p:sp>
        <p:nvSpPr>
          <p:cNvPr id="39" name="Rechteck: abgerundete Ecken 38">
            <a:extLst>
              <a:ext uri="{FF2B5EF4-FFF2-40B4-BE49-F238E27FC236}">
                <a16:creationId xmlns:a16="http://schemas.microsoft.com/office/drawing/2014/main" id="{E66541A9-7AAF-B606-734B-DA113A73B9A1}"/>
              </a:ext>
            </a:extLst>
          </p:cNvPr>
          <p:cNvSpPr/>
          <p:nvPr/>
        </p:nvSpPr>
        <p:spPr>
          <a:xfrm>
            <a:off x="7460684" y="3390645"/>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Electrospray (Colloid) Thruster</a:t>
            </a:r>
            <a:endParaRPr lang="en-US" sz="2400" noProof="0" dirty="0"/>
          </a:p>
        </p:txBody>
      </p:sp>
      <p:sp>
        <p:nvSpPr>
          <p:cNvPr id="40" name="Rechteck: abgerundete Ecken 39">
            <a:extLst>
              <a:ext uri="{FF2B5EF4-FFF2-40B4-BE49-F238E27FC236}">
                <a16:creationId xmlns:a16="http://schemas.microsoft.com/office/drawing/2014/main" id="{47B9DD3A-A7BA-EC1D-BE52-211F194AC83F}"/>
              </a:ext>
            </a:extLst>
          </p:cNvPr>
          <p:cNvSpPr/>
          <p:nvPr/>
        </p:nvSpPr>
        <p:spPr>
          <a:xfrm>
            <a:off x="7460684" y="442087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MPD Thruster</a:t>
            </a:r>
            <a:endParaRPr lang="en-US" sz="2400" noProof="0" dirty="0"/>
          </a:p>
        </p:txBody>
      </p:sp>
      <p:cxnSp>
        <p:nvCxnSpPr>
          <p:cNvPr id="42" name="Gerade Verbindung mit Pfeil 41">
            <a:extLst>
              <a:ext uri="{FF2B5EF4-FFF2-40B4-BE49-F238E27FC236}">
                <a16:creationId xmlns:a16="http://schemas.microsoft.com/office/drawing/2014/main" id="{B8EBD251-C25D-4177-8E6A-9F45B127855C}"/>
              </a:ext>
            </a:extLst>
          </p:cNvPr>
          <p:cNvCxnSpPr>
            <a:cxnSpLocks/>
            <a:stCxn id="31" idx="3"/>
            <a:endCxn id="27" idx="1"/>
          </p:cNvCxnSpPr>
          <p:nvPr/>
        </p:nvCxnSpPr>
        <p:spPr>
          <a:xfrm flipV="1">
            <a:off x="7181206" y="478680"/>
            <a:ext cx="279479" cy="29878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2CD85594-A578-32EA-E2FA-A4F053AAC628}"/>
              </a:ext>
            </a:extLst>
          </p:cNvPr>
          <p:cNvCxnSpPr>
            <a:cxnSpLocks/>
            <a:stCxn id="31" idx="3"/>
            <a:endCxn id="38" idx="1"/>
          </p:cNvCxnSpPr>
          <p:nvPr/>
        </p:nvCxnSpPr>
        <p:spPr>
          <a:xfrm flipV="1">
            <a:off x="7181206" y="2912466"/>
            <a:ext cx="279479" cy="5540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27088EBB-540F-790F-4526-FDAE3B3CAE09}"/>
              </a:ext>
            </a:extLst>
          </p:cNvPr>
          <p:cNvCxnSpPr>
            <a:cxnSpLocks/>
            <a:stCxn id="31" idx="3"/>
            <a:endCxn id="39" idx="1"/>
          </p:cNvCxnSpPr>
          <p:nvPr/>
        </p:nvCxnSpPr>
        <p:spPr>
          <a:xfrm>
            <a:off x="7181206" y="3466495"/>
            <a:ext cx="279478" cy="2737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5A7F7398-95D9-0480-DC08-7F97551ABEEF}"/>
              </a:ext>
            </a:extLst>
          </p:cNvPr>
          <p:cNvCxnSpPr>
            <a:cxnSpLocks/>
            <a:stCxn id="31" idx="3"/>
            <a:endCxn id="40" idx="1"/>
          </p:cNvCxnSpPr>
          <p:nvPr/>
        </p:nvCxnSpPr>
        <p:spPr>
          <a:xfrm>
            <a:off x="7181206" y="3466495"/>
            <a:ext cx="279478" cy="1303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hteck: abgerundete Ecken 27">
            <a:extLst>
              <a:ext uri="{FF2B5EF4-FFF2-40B4-BE49-F238E27FC236}">
                <a16:creationId xmlns:a16="http://schemas.microsoft.com/office/drawing/2014/main" id="{15D7B9F5-EC5A-4744-8257-E239FB93E75E}"/>
              </a:ext>
            </a:extLst>
          </p:cNvPr>
          <p:cNvSpPr/>
          <p:nvPr/>
        </p:nvSpPr>
        <p:spPr>
          <a:xfrm>
            <a:off x="4659274" y="1543067"/>
            <a:ext cx="2520000" cy="1111252"/>
          </a:xfrm>
          <a:prstGeom prst="roundRect">
            <a:avLst/>
          </a:prstGeom>
          <a:solidFill>
            <a:srgbClr val="7030A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Electrothermal</a:t>
            </a:r>
          </a:p>
        </p:txBody>
      </p:sp>
      <p:sp>
        <p:nvSpPr>
          <p:cNvPr id="29" name="Rechteck: abgerundete Ecken 28">
            <a:extLst>
              <a:ext uri="{FF2B5EF4-FFF2-40B4-BE49-F238E27FC236}">
                <a16:creationId xmlns:a16="http://schemas.microsoft.com/office/drawing/2014/main" id="{CB74B9E3-5CE0-4AA6-9498-0C5B8734F360}"/>
              </a:ext>
            </a:extLst>
          </p:cNvPr>
          <p:cNvSpPr/>
          <p:nvPr/>
        </p:nvSpPr>
        <p:spPr>
          <a:xfrm>
            <a:off x="1778000" y="87325"/>
            <a:ext cx="2374900" cy="1266826"/>
          </a:xfrm>
          <a:prstGeom prst="roundRect">
            <a:avLst/>
          </a:prstGeom>
          <a:solidFill>
            <a:srgbClr val="00B05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Therm</a:t>
            </a:r>
            <a:r>
              <a:rPr lang="en-US" sz="2400" noProof="0" dirty="0"/>
              <a:t>al Propulsion Systems</a:t>
            </a:r>
          </a:p>
        </p:txBody>
      </p:sp>
      <p:sp>
        <p:nvSpPr>
          <p:cNvPr id="35" name="Rechteck: abgerundete Ecken 34">
            <a:extLst>
              <a:ext uri="{FF2B5EF4-FFF2-40B4-BE49-F238E27FC236}">
                <a16:creationId xmlns:a16="http://schemas.microsoft.com/office/drawing/2014/main" id="{6953D1BE-17C2-4557-A5B9-4145DC67F7DC}"/>
              </a:ext>
            </a:extLst>
          </p:cNvPr>
          <p:cNvSpPr/>
          <p:nvPr/>
        </p:nvSpPr>
        <p:spPr>
          <a:xfrm>
            <a:off x="144080" y="1543067"/>
            <a:ext cx="3600000" cy="699247"/>
          </a:xfrm>
          <a:prstGeom prst="roundRect">
            <a:avLst/>
          </a:prstGeom>
          <a:solidFill>
            <a:schemeClr val="accent5">
              <a:lumMod val="75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ResistojetThruster</a:t>
            </a:r>
            <a:endParaRPr lang="en-US" sz="2400" noProof="0" dirty="0"/>
          </a:p>
        </p:txBody>
      </p:sp>
      <p:sp>
        <p:nvSpPr>
          <p:cNvPr id="47" name="Rechteck: abgerundete Ecken 46">
            <a:extLst>
              <a:ext uri="{FF2B5EF4-FFF2-40B4-BE49-F238E27FC236}">
                <a16:creationId xmlns:a16="http://schemas.microsoft.com/office/drawing/2014/main" id="{7BE8D86A-3BB6-47E2-82CA-4494F6292C2F}"/>
              </a:ext>
            </a:extLst>
          </p:cNvPr>
          <p:cNvSpPr/>
          <p:nvPr/>
        </p:nvSpPr>
        <p:spPr>
          <a:xfrm>
            <a:off x="144080" y="2361716"/>
            <a:ext cx="3600000" cy="699247"/>
          </a:xfrm>
          <a:prstGeom prst="roundRect">
            <a:avLst/>
          </a:prstGeom>
          <a:solidFill>
            <a:schemeClr val="accent5">
              <a:lumMod val="75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Arcjet</a:t>
            </a:r>
            <a:r>
              <a:rPr lang="en-US" sz="2400" dirty="0"/>
              <a:t> Thruster</a:t>
            </a:r>
            <a:endParaRPr lang="en-US" sz="2400" noProof="0" dirty="0"/>
          </a:p>
        </p:txBody>
      </p:sp>
      <p:cxnSp>
        <p:nvCxnSpPr>
          <p:cNvPr id="48" name="Gerade Verbindung mit Pfeil 47">
            <a:extLst>
              <a:ext uri="{FF2B5EF4-FFF2-40B4-BE49-F238E27FC236}">
                <a16:creationId xmlns:a16="http://schemas.microsoft.com/office/drawing/2014/main" id="{AC61FFD9-6C5B-4306-A93E-5FF07BA6DC4D}"/>
              </a:ext>
            </a:extLst>
          </p:cNvPr>
          <p:cNvCxnSpPr>
            <a:cxnSpLocks/>
            <a:stCxn id="10" idx="3"/>
            <a:endCxn id="28" idx="1"/>
          </p:cNvCxnSpPr>
          <p:nvPr/>
        </p:nvCxnSpPr>
        <p:spPr>
          <a:xfrm flipV="1">
            <a:off x="4152900" y="2098693"/>
            <a:ext cx="506374" cy="20415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23F03C17-AB97-4BAD-974C-1BF528C5420E}"/>
              </a:ext>
            </a:extLst>
          </p:cNvPr>
          <p:cNvCxnSpPr>
            <a:cxnSpLocks/>
            <a:stCxn id="29" idx="3"/>
            <a:endCxn id="28" idx="1"/>
          </p:cNvCxnSpPr>
          <p:nvPr/>
        </p:nvCxnSpPr>
        <p:spPr>
          <a:xfrm>
            <a:off x="4152900" y="720738"/>
            <a:ext cx="506374" cy="13779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F4F4FA7E-6519-4845-8DC2-71875AFF6B5F}"/>
              </a:ext>
            </a:extLst>
          </p:cNvPr>
          <p:cNvCxnSpPr>
            <a:cxnSpLocks/>
            <a:stCxn id="28" idx="1"/>
            <a:endCxn id="35" idx="3"/>
          </p:cNvCxnSpPr>
          <p:nvPr/>
        </p:nvCxnSpPr>
        <p:spPr>
          <a:xfrm flipH="1" flipV="1">
            <a:off x="3744080" y="1892691"/>
            <a:ext cx="915194" cy="2060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6799903C-C0D6-4A0A-88F4-EFD376FA939D}"/>
              </a:ext>
            </a:extLst>
          </p:cNvPr>
          <p:cNvCxnSpPr>
            <a:cxnSpLocks/>
            <a:stCxn id="28" idx="1"/>
            <a:endCxn id="47" idx="3"/>
          </p:cNvCxnSpPr>
          <p:nvPr/>
        </p:nvCxnSpPr>
        <p:spPr>
          <a:xfrm flipH="1">
            <a:off x="3744080" y="2098693"/>
            <a:ext cx="915194" cy="6126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Rechteck: abgerundete Ecken 51">
            <a:extLst>
              <a:ext uri="{FF2B5EF4-FFF2-40B4-BE49-F238E27FC236}">
                <a16:creationId xmlns:a16="http://schemas.microsoft.com/office/drawing/2014/main" id="{5BB6DA6C-7382-4C27-BE69-105909A24705}"/>
              </a:ext>
            </a:extLst>
          </p:cNvPr>
          <p:cNvSpPr/>
          <p:nvPr/>
        </p:nvSpPr>
        <p:spPr>
          <a:xfrm>
            <a:off x="7460684" y="1765679"/>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CUSP Field Thruster</a:t>
            </a:r>
            <a:endParaRPr lang="en-US" sz="2400" noProof="0" dirty="0"/>
          </a:p>
        </p:txBody>
      </p:sp>
    </p:spTree>
    <p:extLst>
      <p:ext uri="{BB962C8B-B14F-4D97-AF65-F5344CB8AC3E}">
        <p14:creationId xmlns:p14="http://schemas.microsoft.com/office/powerpoint/2010/main" val="318317650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a:t>Pulsed Plasma Thruster</a:t>
            </a:r>
          </a:p>
          <a:p>
            <a:pPr lvl="1">
              <a:lnSpc>
                <a:spcPct val="110000"/>
              </a:lnSpc>
            </a:pPr>
            <a:r>
              <a:rPr lang="en-US" sz="2000" dirty="0"/>
              <a:t>A PPT is an electromagnetic thruster that utilizes a pulsed discharge to ionize a fraction of a solid propellant ablated into a plasma arc and electromagnetic effects in the pulse to accelerate the ions to high exit velocity</a:t>
            </a:r>
          </a:p>
          <a:p>
            <a:pPr lvl="1">
              <a:lnSpc>
                <a:spcPct val="110000"/>
              </a:lnSpc>
            </a:pPr>
            <a:r>
              <a:rPr lang="en-US" sz="2000" dirty="0"/>
              <a:t>The pulse repetition rate is used to determine the thrust level</a:t>
            </a:r>
          </a:p>
          <a:p>
            <a:pPr lvl="1">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Electric Propulsion Systems exist (35/40)?</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163</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develop the basics of electrical propulsion</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77072293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a:t>Pulsed Plasma Thruster</a:t>
            </a:r>
          </a:p>
          <a:p>
            <a:pPr lvl="1">
              <a:lnSpc>
                <a:spcPct val="110000"/>
              </a:lnSpc>
            </a:pPr>
            <a:r>
              <a:rPr lang="en-US" sz="2000" dirty="0"/>
              <a:t>Application: several demonstrations  </a:t>
            </a:r>
          </a:p>
          <a:p>
            <a:pPr lvl="1">
              <a:lnSpc>
                <a:spcPct val="110000"/>
              </a:lnSpc>
            </a:pPr>
            <a:r>
              <a:rPr lang="en-US" sz="2000" dirty="0"/>
              <a:t>Working fluid: plasma</a:t>
            </a:r>
          </a:p>
          <a:p>
            <a:pPr lvl="1">
              <a:lnSpc>
                <a:spcPct val="110000"/>
              </a:lnSpc>
            </a:pPr>
            <a:r>
              <a:rPr lang="en-US" sz="2000" dirty="0"/>
              <a:t>Working fluid generation: pulsed arc discharge</a:t>
            </a:r>
          </a:p>
          <a:p>
            <a:pPr lvl="1">
              <a:lnSpc>
                <a:spcPct val="110000"/>
              </a:lnSpc>
            </a:pPr>
            <a:r>
              <a:rPr lang="en-US" sz="2000" dirty="0"/>
              <a:t>Acceleration: electromagnetic / electrothermal, 1-3 kV  </a:t>
            </a:r>
          </a:p>
          <a:p>
            <a:pPr lvl="1">
              <a:lnSpc>
                <a:spcPct val="110000"/>
              </a:lnSpc>
            </a:pPr>
            <a:r>
              <a:rPr lang="en-US" sz="2000" dirty="0"/>
              <a:t>Exhaust velocity (typical): 5-20 km/s</a:t>
            </a:r>
          </a:p>
          <a:p>
            <a:pPr lvl="1">
              <a:lnSpc>
                <a:spcPct val="110000"/>
              </a:lnSpc>
            </a:pPr>
            <a:r>
              <a:rPr lang="en-US" sz="2000" dirty="0"/>
              <a:t>Power (typical): 10 W</a:t>
            </a:r>
          </a:p>
          <a:p>
            <a:pPr lvl="1">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Electric Propulsion Systems exist (36/40)?</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164</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develop the basics of electrical propulsion</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271648252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a:t>Pulsed Plasma Thruster</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Electric Propulsion Systems exist (37/40)?</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165</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develop the basics of electrical propulsion</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7" name="Grafik 6">
            <a:extLst>
              <a:ext uri="{FF2B5EF4-FFF2-40B4-BE49-F238E27FC236}">
                <a16:creationId xmlns:a16="http://schemas.microsoft.com/office/drawing/2014/main" id="{23D8E02F-CDB5-4D4B-938E-2828B16EA9D7}"/>
              </a:ext>
            </a:extLst>
          </p:cNvPr>
          <p:cNvPicPr>
            <a:picLocks noChangeAspect="1"/>
          </p:cNvPicPr>
          <p:nvPr/>
        </p:nvPicPr>
        <p:blipFill>
          <a:blip r:embed="rId2"/>
          <a:stretch>
            <a:fillRect/>
          </a:stretch>
        </p:blipFill>
        <p:spPr>
          <a:xfrm>
            <a:off x="1499616" y="2640876"/>
            <a:ext cx="9192768" cy="3264408"/>
          </a:xfrm>
          <a:prstGeom prst="rect">
            <a:avLst/>
          </a:prstGeom>
        </p:spPr>
      </p:pic>
    </p:spTree>
    <p:extLst>
      <p:ext uri="{BB962C8B-B14F-4D97-AF65-F5344CB8AC3E}">
        <p14:creationId xmlns:p14="http://schemas.microsoft.com/office/powerpoint/2010/main" val="421645854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4C6BF-A9CC-164E-35BA-6F9718714AE1}"/>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5AC0A36-8F5A-6346-0FAD-EC5337634790}"/>
              </a:ext>
            </a:extLst>
          </p:cNvPr>
          <p:cNvSpPr>
            <a:spLocks noGrp="1"/>
          </p:cNvSpPr>
          <p:nvPr>
            <p:ph idx="1"/>
          </p:nvPr>
        </p:nvSpPr>
        <p:spPr>
          <a:xfrm>
            <a:off x="1206500" y="1951929"/>
            <a:ext cx="10301817" cy="4515696"/>
          </a:xfrm>
        </p:spPr>
        <p:txBody>
          <a:bodyPr>
            <a:noAutofit/>
          </a:bodyPr>
          <a:lstStyle/>
          <a:p>
            <a:pPr marL="125730" indent="0">
              <a:buNone/>
            </a:pPr>
            <a:endParaRPr lang="en-US" sz="2400" dirty="0">
              <a:solidFill>
                <a:schemeClr val="tx1"/>
              </a:solidFill>
            </a:endParaRPr>
          </a:p>
          <a:p>
            <a:pPr marL="125730" indent="0">
              <a:buNone/>
            </a:pPr>
            <a:endParaRPr lang="de-DE" dirty="0"/>
          </a:p>
        </p:txBody>
      </p:sp>
      <p:sp>
        <p:nvSpPr>
          <p:cNvPr id="6" name="Espace réservé du numéro de diapositive 5">
            <a:extLst>
              <a:ext uri="{FF2B5EF4-FFF2-40B4-BE49-F238E27FC236}">
                <a16:creationId xmlns:a16="http://schemas.microsoft.com/office/drawing/2014/main" id="{6452DDF6-C0A3-774C-7388-28DB1C3BB10D}"/>
              </a:ext>
            </a:extLst>
          </p:cNvPr>
          <p:cNvSpPr>
            <a:spLocks noGrp="1"/>
          </p:cNvSpPr>
          <p:nvPr>
            <p:ph type="sldNum" sz="quarter" idx="12"/>
          </p:nvPr>
        </p:nvSpPr>
        <p:spPr/>
        <p:txBody>
          <a:bodyPr/>
          <a:lstStyle/>
          <a:p>
            <a:fld id="{E1E1CD7C-2161-7D43-862E-CE4C333CD873}" type="slidenum">
              <a:rPr lang="fr-FR" smtClean="0"/>
              <a:pPr/>
              <a:t>166</a:t>
            </a:fld>
            <a:endParaRPr lang="fr-FR" dirty="0"/>
          </a:p>
        </p:txBody>
      </p:sp>
      <p:sp>
        <p:nvSpPr>
          <p:cNvPr id="7" name="Google Shape;119;p5">
            <a:extLst>
              <a:ext uri="{FF2B5EF4-FFF2-40B4-BE49-F238E27FC236}">
                <a16:creationId xmlns:a16="http://schemas.microsoft.com/office/drawing/2014/main" id="{867E640A-5291-9326-FBA7-1609E7A70B25}"/>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BF3FB50-FA11-D154-9E00-4EBBFDDB788D}"/>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abgerundete Ecken 9">
            <a:extLst>
              <a:ext uri="{FF2B5EF4-FFF2-40B4-BE49-F238E27FC236}">
                <a16:creationId xmlns:a16="http://schemas.microsoft.com/office/drawing/2014/main" id="{32EECB9A-0EA7-6D51-D5E5-9D28987E1AED}"/>
              </a:ext>
            </a:extLst>
          </p:cNvPr>
          <p:cNvSpPr/>
          <p:nvPr/>
        </p:nvSpPr>
        <p:spPr>
          <a:xfrm>
            <a:off x="1778000" y="3506787"/>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a:t>
            </a:r>
            <a:r>
              <a:rPr lang="en-US" sz="2400" noProof="0" dirty="0" err="1"/>
              <a:t>ectrical</a:t>
            </a:r>
            <a:r>
              <a:rPr lang="en-US" sz="2400" noProof="0" dirty="0"/>
              <a:t> Propulsion Systems</a:t>
            </a:r>
          </a:p>
        </p:txBody>
      </p:sp>
      <p:cxnSp>
        <p:nvCxnSpPr>
          <p:cNvPr id="21" name="Gerade Verbindung mit Pfeil 20">
            <a:extLst>
              <a:ext uri="{FF2B5EF4-FFF2-40B4-BE49-F238E27FC236}">
                <a16:creationId xmlns:a16="http://schemas.microsoft.com/office/drawing/2014/main" id="{430EE2B2-D2A8-509E-D087-4CEE07191848}"/>
              </a:ext>
            </a:extLst>
          </p:cNvPr>
          <p:cNvCxnSpPr>
            <a:cxnSpLocks/>
            <a:stCxn id="31" idx="3"/>
            <a:endCxn id="34" idx="1"/>
          </p:cNvCxnSpPr>
          <p:nvPr/>
        </p:nvCxnSpPr>
        <p:spPr>
          <a:xfrm flipV="1">
            <a:off x="7181206" y="1317207"/>
            <a:ext cx="279480" cy="21492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abgerundete Ecken 30">
            <a:extLst>
              <a:ext uri="{FF2B5EF4-FFF2-40B4-BE49-F238E27FC236}">
                <a16:creationId xmlns:a16="http://schemas.microsoft.com/office/drawing/2014/main" id="{DE4BB4D8-76EC-4129-45B1-25DFA04165F9}"/>
              </a:ext>
            </a:extLst>
          </p:cNvPr>
          <p:cNvSpPr/>
          <p:nvPr/>
        </p:nvSpPr>
        <p:spPr>
          <a:xfrm>
            <a:off x="4661206" y="2910869"/>
            <a:ext cx="2520000" cy="1111252"/>
          </a:xfrm>
          <a:prstGeom prst="roundRect">
            <a:avLst/>
          </a:prstGeom>
          <a:solidFill>
            <a:srgbClr val="7030A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Electrostatic</a:t>
            </a:r>
          </a:p>
        </p:txBody>
      </p:sp>
      <p:sp>
        <p:nvSpPr>
          <p:cNvPr id="32" name="Rechteck: abgerundete Ecken 31">
            <a:extLst>
              <a:ext uri="{FF2B5EF4-FFF2-40B4-BE49-F238E27FC236}">
                <a16:creationId xmlns:a16="http://schemas.microsoft.com/office/drawing/2014/main" id="{A7E7D173-6B8B-8A47-6E13-EAC704737D0B}"/>
              </a:ext>
            </a:extLst>
          </p:cNvPr>
          <p:cNvSpPr/>
          <p:nvPr/>
        </p:nvSpPr>
        <p:spPr>
          <a:xfrm>
            <a:off x="4661207" y="5495630"/>
            <a:ext cx="25200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Electromagnetic</a:t>
            </a:r>
          </a:p>
        </p:txBody>
      </p:sp>
      <p:sp>
        <p:nvSpPr>
          <p:cNvPr id="34" name="Rechteck: abgerundete Ecken 33">
            <a:extLst>
              <a:ext uri="{FF2B5EF4-FFF2-40B4-BE49-F238E27FC236}">
                <a16:creationId xmlns:a16="http://schemas.microsoft.com/office/drawing/2014/main" id="{4DBE42CD-99F0-33EA-8DC4-AB7724656C5D}"/>
              </a:ext>
            </a:extLst>
          </p:cNvPr>
          <p:cNvSpPr/>
          <p:nvPr/>
        </p:nvSpPr>
        <p:spPr>
          <a:xfrm>
            <a:off x="7460686" y="967583"/>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Hall Effect Thruster</a:t>
            </a:r>
            <a:endParaRPr lang="en-US" sz="2400" noProof="0" dirty="0"/>
          </a:p>
        </p:txBody>
      </p:sp>
      <p:sp>
        <p:nvSpPr>
          <p:cNvPr id="36" name="Rechteck: abgerundete Ecken 35">
            <a:extLst>
              <a:ext uri="{FF2B5EF4-FFF2-40B4-BE49-F238E27FC236}">
                <a16:creationId xmlns:a16="http://schemas.microsoft.com/office/drawing/2014/main" id="{E257DFAF-A032-7BC5-F02F-438042A9CBB9}"/>
              </a:ext>
            </a:extLst>
          </p:cNvPr>
          <p:cNvSpPr/>
          <p:nvPr/>
        </p:nvSpPr>
        <p:spPr>
          <a:xfrm>
            <a:off x="7460685" y="523393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Pulsed Plasma Thruster</a:t>
            </a:r>
            <a:endParaRPr lang="en-US" sz="2400" noProof="0" dirty="0"/>
          </a:p>
        </p:txBody>
      </p:sp>
      <p:sp>
        <p:nvSpPr>
          <p:cNvPr id="37" name="Rechteck: abgerundete Ecken 36">
            <a:extLst>
              <a:ext uri="{FF2B5EF4-FFF2-40B4-BE49-F238E27FC236}">
                <a16:creationId xmlns:a16="http://schemas.microsoft.com/office/drawing/2014/main" id="{398C5904-5833-5C8A-7063-093D0A510013}"/>
              </a:ext>
            </a:extLst>
          </p:cNvPr>
          <p:cNvSpPr/>
          <p:nvPr/>
        </p:nvSpPr>
        <p:spPr>
          <a:xfrm>
            <a:off x="7451178" y="6046990"/>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Magnetic Nozzle Thruster</a:t>
            </a:r>
            <a:endParaRPr lang="en-US" sz="2400" noProof="0" dirty="0"/>
          </a:p>
        </p:txBody>
      </p:sp>
      <p:cxnSp>
        <p:nvCxnSpPr>
          <p:cNvPr id="33" name="Gerade Verbindung mit Pfeil 32">
            <a:extLst>
              <a:ext uri="{FF2B5EF4-FFF2-40B4-BE49-F238E27FC236}">
                <a16:creationId xmlns:a16="http://schemas.microsoft.com/office/drawing/2014/main" id="{3D019862-24B6-8C9F-D7D4-79CB860336E2}"/>
              </a:ext>
            </a:extLst>
          </p:cNvPr>
          <p:cNvCxnSpPr>
            <a:cxnSpLocks/>
            <a:stCxn id="32" idx="3"/>
            <a:endCxn id="36" idx="1"/>
          </p:cNvCxnSpPr>
          <p:nvPr/>
        </p:nvCxnSpPr>
        <p:spPr>
          <a:xfrm flipV="1">
            <a:off x="7181207" y="5583554"/>
            <a:ext cx="279478" cy="4677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6862790E-F068-B222-2FD9-0A0E910CA9EB}"/>
              </a:ext>
            </a:extLst>
          </p:cNvPr>
          <p:cNvCxnSpPr>
            <a:cxnSpLocks/>
            <a:stCxn id="32" idx="3"/>
            <a:endCxn id="37" idx="1"/>
          </p:cNvCxnSpPr>
          <p:nvPr/>
        </p:nvCxnSpPr>
        <p:spPr>
          <a:xfrm>
            <a:off x="7181207" y="6051256"/>
            <a:ext cx="269971" cy="345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499D6547-3A7D-770F-A1B0-DCAF98179B44}"/>
              </a:ext>
            </a:extLst>
          </p:cNvPr>
          <p:cNvCxnSpPr>
            <a:cxnSpLocks/>
            <a:stCxn id="10" idx="3"/>
            <a:endCxn id="32" idx="1"/>
          </p:cNvCxnSpPr>
          <p:nvPr/>
        </p:nvCxnSpPr>
        <p:spPr>
          <a:xfrm>
            <a:off x="4152900" y="4140200"/>
            <a:ext cx="508307" cy="1911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hteck: abgerundete Ecken 26">
            <a:extLst>
              <a:ext uri="{FF2B5EF4-FFF2-40B4-BE49-F238E27FC236}">
                <a16:creationId xmlns:a16="http://schemas.microsoft.com/office/drawing/2014/main" id="{9FEA0DEE-3820-CD5B-C16F-DA23CE0A68F5}"/>
              </a:ext>
            </a:extLst>
          </p:cNvPr>
          <p:cNvSpPr/>
          <p:nvPr/>
        </p:nvSpPr>
        <p:spPr>
          <a:xfrm>
            <a:off x="7460685" y="129056"/>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Gridded Ion Thruster</a:t>
            </a:r>
            <a:endParaRPr lang="en-US" sz="2400" noProof="0" dirty="0"/>
          </a:p>
        </p:txBody>
      </p:sp>
      <p:cxnSp>
        <p:nvCxnSpPr>
          <p:cNvPr id="30" name="Gerade Verbindung mit Pfeil 29">
            <a:extLst>
              <a:ext uri="{FF2B5EF4-FFF2-40B4-BE49-F238E27FC236}">
                <a16:creationId xmlns:a16="http://schemas.microsoft.com/office/drawing/2014/main" id="{243938D2-9807-EC4D-B68C-FB7E41A9DC09}"/>
              </a:ext>
            </a:extLst>
          </p:cNvPr>
          <p:cNvCxnSpPr>
            <a:cxnSpLocks/>
            <a:stCxn id="10" idx="3"/>
            <a:endCxn id="31" idx="1"/>
          </p:cNvCxnSpPr>
          <p:nvPr/>
        </p:nvCxnSpPr>
        <p:spPr>
          <a:xfrm flipV="1">
            <a:off x="4152900" y="3466495"/>
            <a:ext cx="508306" cy="67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hteck: abgerundete Ecken 37">
            <a:extLst>
              <a:ext uri="{FF2B5EF4-FFF2-40B4-BE49-F238E27FC236}">
                <a16:creationId xmlns:a16="http://schemas.microsoft.com/office/drawing/2014/main" id="{6EDB2494-90AC-7868-C857-8F6C3564351B}"/>
              </a:ext>
            </a:extLst>
          </p:cNvPr>
          <p:cNvSpPr/>
          <p:nvPr/>
        </p:nvSpPr>
        <p:spPr>
          <a:xfrm>
            <a:off x="7460685" y="2562842"/>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Field Emission EP</a:t>
            </a:r>
            <a:endParaRPr lang="en-US" sz="2400" noProof="0" dirty="0"/>
          </a:p>
        </p:txBody>
      </p:sp>
      <p:sp>
        <p:nvSpPr>
          <p:cNvPr id="39" name="Rechteck: abgerundete Ecken 38">
            <a:extLst>
              <a:ext uri="{FF2B5EF4-FFF2-40B4-BE49-F238E27FC236}">
                <a16:creationId xmlns:a16="http://schemas.microsoft.com/office/drawing/2014/main" id="{E66541A9-7AAF-B606-734B-DA113A73B9A1}"/>
              </a:ext>
            </a:extLst>
          </p:cNvPr>
          <p:cNvSpPr/>
          <p:nvPr/>
        </p:nvSpPr>
        <p:spPr>
          <a:xfrm>
            <a:off x="7460684" y="3390645"/>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Electrospray (Colloid) Thruster</a:t>
            </a:r>
            <a:endParaRPr lang="en-US" sz="2400" noProof="0" dirty="0"/>
          </a:p>
        </p:txBody>
      </p:sp>
      <p:sp>
        <p:nvSpPr>
          <p:cNvPr id="40" name="Rechteck: abgerundete Ecken 39">
            <a:extLst>
              <a:ext uri="{FF2B5EF4-FFF2-40B4-BE49-F238E27FC236}">
                <a16:creationId xmlns:a16="http://schemas.microsoft.com/office/drawing/2014/main" id="{47B9DD3A-A7BA-EC1D-BE52-211F194AC83F}"/>
              </a:ext>
            </a:extLst>
          </p:cNvPr>
          <p:cNvSpPr/>
          <p:nvPr/>
        </p:nvSpPr>
        <p:spPr>
          <a:xfrm>
            <a:off x="7460684" y="442087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MPD Thruster</a:t>
            </a:r>
            <a:endParaRPr lang="en-US" sz="2400" noProof="0" dirty="0"/>
          </a:p>
        </p:txBody>
      </p:sp>
      <p:cxnSp>
        <p:nvCxnSpPr>
          <p:cNvPr id="42" name="Gerade Verbindung mit Pfeil 41">
            <a:extLst>
              <a:ext uri="{FF2B5EF4-FFF2-40B4-BE49-F238E27FC236}">
                <a16:creationId xmlns:a16="http://schemas.microsoft.com/office/drawing/2014/main" id="{B8EBD251-C25D-4177-8E6A-9F45B127855C}"/>
              </a:ext>
            </a:extLst>
          </p:cNvPr>
          <p:cNvCxnSpPr>
            <a:cxnSpLocks/>
            <a:stCxn id="31" idx="3"/>
            <a:endCxn id="27" idx="1"/>
          </p:cNvCxnSpPr>
          <p:nvPr/>
        </p:nvCxnSpPr>
        <p:spPr>
          <a:xfrm flipV="1">
            <a:off x="7181206" y="478680"/>
            <a:ext cx="279479" cy="29878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2CD85594-A578-32EA-E2FA-A4F053AAC628}"/>
              </a:ext>
            </a:extLst>
          </p:cNvPr>
          <p:cNvCxnSpPr>
            <a:cxnSpLocks/>
            <a:stCxn id="31" idx="3"/>
            <a:endCxn id="38" idx="1"/>
          </p:cNvCxnSpPr>
          <p:nvPr/>
        </p:nvCxnSpPr>
        <p:spPr>
          <a:xfrm flipV="1">
            <a:off x="7181206" y="2912466"/>
            <a:ext cx="279479" cy="5540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27088EBB-540F-790F-4526-FDAE3B3CAE09}"/>
              </a:ext>
            </a:extLst>
          </p:cNvPr>
          <p:cNvCxnSpPr>
            <a:cxnSpLocks/>
            <a:stCxn id="31" idx="3"/>
            <a:endCxn id="39" idx="1"/>
          </p:cNvCxnSpPr>
          <p:nvPr/>
        </p:nvCxnSpPr>
        <p:spPr>
          <a:xfrm>
            <a:off x="7181206" y="3466495"/>
            <a:ext cx="279478" cy="2737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5A7F7398-95D9-0480-DC08-7F97551ABEEF}"/>
              </a:ext>
            </a:extLst>
          </p:cNvPr>
          <p:cNvCxnSpPr>
            <a:cxnSpLocks/>
            <a:stCxn id="31" idx="3"/>
            <a:endCxn id="40" idx="1"/>
          </p:cNvCxnSpPr>
          <p:nvPr/>
        </p:nvCxnSpPr>
        <p:spPr>
          <a:xfrm>
            <a:off x="7181206" y="3466495"/>
            <a:ext cx="279478" cy="1303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hteck: abgerundete Ecken 27">
            <a:extLst>
              <a:ext uri="{FF2B5EF4-FFF2-40B4-BE49-F238E27FC236}">
                <a16:creationId xmlns:a16="http://schemas.microsoft.com/office/drawing/2014/main" id="{15D7B9F5-EC5A-4744-8257-E239FB93E75E}"/>
              </a:ext>
            </a:extLst>
          </p:cNvPr>
          <p:cNvSpPr/>
          <p:nvPr/>
        </p:nvSpPr>
        <p:spPr>
          <a:xfrm>
            <a:off x="4659274" y="1543067"/>
            <a:ext cx="2520000" cy="1111252"/>
          </a:xfrm>
          <a:prstGeom prst="roundRect">
            <a:avLst/>
          </a:prstGeom>
          <a:solidFill>
            <a:srgbClr val="7030A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Electrothermal</a:t>
            </a:r>
          </a:p>
        </p:txBody>
      </p:sp>
      <p:sp>
        <p:nvSpPr>
          <p:cNvPr id="29" name="Rechteck: abgerundete Ecken 28">
            <a:extLst>
              <a:ext uri="{FF2B5EF4-FFF2-40B4-BE49-F238E27FC236}">
                <a16:creationId xmlns:a16="http://schemas.microsoft.com/office/drawing/2014/main" id="{CB74B9E3-5CE0-4AA6-9498-0C5B8734F360}"/>
              </a:ext>
            </a:extLst>
          </p:cNvPr>
          <p:cNvSpPr/>
          <p:nvPr/>
        </p:nvSpPr>
        <p:spPr>
          <a:xfrm>
            <a:off x="1778000" y="87325"/>
            <a:ext cx="2374900" cy="1266826"/>
          </a:xfrm>
          <a:prstGeom prst="roundRect">
            <a:avLst/>
          </a:prstGeom>
          <a:solidFill>
            <a:srgbClr val="00B05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Therm</a:t>
            </a:r>
            <a:r>
              <a:rPr lang="en-US" sz="2400" noProof="0" dirty="0"/>
              <a:t>al Propulsion Systems</a:t>
            </a:r>
          </a:p>
        </p:txBody>
      </p:sp>
      <p:sp>
        <p:nvSpPr>
          <p:cNvPr id="35" name="Rechteck: abgerundete Ecken 34">
            <a:extLst>
              <a:ext uri="{FF2B5EF4-FFF2-40B4-BE49-F238E27FC236}">
                <a16:creationId xmlns:a16="http://schemas.microsoft.com/office/drawing/2014/main" id="{6953D1BE-17C2-4557-A5B9-4145DC67F7DC}"/>
              </a:ext>
            </a:extLst>
          </p:cNvPr>
          <p:cNvSpPr/>
          <p:nvPr/>
        </p:nvSpPr>
        <p:spPr>
          <a:xfrm>
            <a:off x="144080" y="1543067"/>
            <a:ext cx="3600000" cy="699247"/>
          </a:xfrm>
          <a:prstGeom prst="roundRect">
            <a:avLst/>
          </a:prstGeom>
          <a:solidFill>
            <a:schemeClr val="accent5">
              <a:lumMod val="75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ResistojetThruster</a:t>
            </a:r>
            <a:endParaRPr lang="en-US" sz="2400" noProof="0" dirty="0"/>
          </a:p>
        </p:txBody>
      </p:sp>
      <p:sp>
        <p:nvSpPr>
          <p:cNvPr id="47" name="Rechteck: abgerundete Ecken 46">
            <a:extLst>
              <a:ext uri="{FF2B5EF4-FFF2-40B4-BE49-F238E27FC236}">
                <a16:creationId xmlns:a16="http://schemas.microsoft.com/office/drawing/2014/main" id="{7BE8D86A-3BB6-47E2-82CA-4494F6292C2F}"/>
              </a:ext>
            </a:extLst>
          </p:cNvPr>
          <p:cNvSpPr/>
          <p:nvPr/>
        </p:nvSpPr>
        <p:spPr>
          <a:xfrm>
            <a:off x="144080" y="2361716"/>
            <a:ext cx="3600000" cy="699247"/>
          </a:xfrm>
          <a:prstGeom prst="roundRect">
            <a:avLst/>
          </a:prstGeom>
          <a:solidFill>
            <a:schemeClr val="accent5">
              <a:lumMod val="75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Arcjet</a:t>
            </a:r>
            <a:r>
              <a:rPr lang="en-US" sz="2400" dirty="0"/>
              <a:t> Thruster</a:t>
            </a:r>
            <a:endParaRPr lang="en-US" sz="2400" noProof="0" dirty="0"/>
          </a:p>
        </p:txBody>
      </p:sp>
      <p:cxnSp>
        <p:nvCxnSpPr>
          <p:cNvPr id="48" name="Gerade Verbindung mit Pfeil 47">
            <a:extLst>
              <a:ext uri="{FF2B5EF4-FFF2-40B4-BE49-F238E27FC236}">
                <a16:creationId xmlns:a16="http://schemas.microsoft.com/office/drawing/2014/main" id="{AC61FFD9-6C5B-4306-A93E-5FF07BA6DC4D}"/>
              </a:ext>
            </a:extLst>
          </p:cNvPr>
          <p:cNvCxnSpPr>
            <a:cxnSpLocks/>
            <a:stCxn id="10" idx="3"/>
            <a:endCxn id="28" idx="1"/>
          </p:cNvCxnSpPr>
          <p:nvPr/>
        </p:nvCxnSpPr>
        <p:spPr>
          <a:xfrm flipV="1">
            <a:off x="4152900" y="2098693"/>
            <a:ext cx="506374" cy="20415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23F03C17-AB97-4BAD-974C-1BF528C5420E}"/>
              </a:ext>
            </a:extLst>
          </p:cNvPr>
          <p:cNvCxnSpPr>
            <a:cxnSpLocks/>
            <a:stCxn id="29" idx="3"/>
            <a:endCxn id="28" idx="1"/>
          </p:cNvCxnSpPr>
          <p:nvPr/>
        </p:nvCxnSpPr>
        <p:spPr>
          <a:xfrm>
            <a:off x="4152900" y="720738"/>
            <a:ext cx="506374" cy="13779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F4F4FA7E-6519-4845-8DC2-71875AFF6B5F}"/>
              </a:ext>
            </a:extLst>
          </p:cNvPr>
          <p:cNvCxnSpPr>
            <a:cxnSpLocks/>
            <a:stCxn id="28" idx="1"/>
            <a:endCxn id="35" idx="3"/>
          </p:cNvCxnSpPr>
          <p:nvPr/>
        </p:nvCxnSpPr>
        <p:spPr>
          <a:xfrm flipH="1" flipV="1">
            <a:off x="3744080" y="1892691"/>
            <a:ext cx="915194" cy="2060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6799903C-C0D6-4A0A-88F4-EFD376FA939D}"/>
              </a:ext>
            </a:extLst>
          </p:cNvPr>
          <p:cNvCxnSpPr>
            <a:cxnSpLocks/>
            <a:stCxn id="28" idx="1"/>
            <a:endCxn id="47" idx="3"/>
          </p:cNvCxnSpPr>
          <p:nvPr/>
        </p:nvCxnSpPr>
        <p:spPr>
          <a:xfrm flipH="1">
            <a:off x="3744080" y="2098693"/>
            <a:ext cx="915194" cy="6126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Rechteck: abgerundete Ecken 51">
            <a:extLst>
              <a:ext uri="{FF2B5EF4-FFF2-40B4-BE49-F238E27FC236}">
                <a16:creationId xmlns:a16="http://schemas.microsoft.com/office/drawing/2014/main" id="{5BB6DA6C-7382-4C27-BE69-105909A24705}"/>
              </a:ext>
            </a:extLst>
          </p:cNvPr>
          <p:cNvSpPr/>
          <p:nvPr/>
        </p:nvSpPr>
        <p:spPr>
          <a:xfrm>
            <a:off x="7460684" y="1765679"/>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CUSP Field Thruster</a:t>
            </a:r>
            <a:endParaRPr lang="en-US" sz="2400" noProof="0" dirty="0"/>
          </a:p>
        </p:txBody>
      </p:sp>
    </p:spTree>
    <p:extLst>
      <p:ext uri="{BB962C8B-B14F-4D97-AF65-F5344CB8AC3E}">
        <p14:creationId xmlns:p14="http://schemas.microsoft.com/office/powerpoint/2010/main" val="206244010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Magnetic Nozzle Thruster</a:t>
            </a:r>
          </a:p>
          <a:p>
            <a:pPr lvl="1">
              <a:lnSpc>
                <a:spcPct val="120000"/>
              </a:lnSpc>
            </a:pPr>
            <a:r>
              <a:rPr lang="en-US" sz="2000" dirty="0"/>
              <a:t>A magnetic nozzle is a convergent-divergent magnetic field that guides, expands and accelerates a plasma jet into vacuum</a:t>
            </a:r>
          </a:p>
          <a:p>
            <a:pPr lvl="1">
              <a:lnSpc>
                <a:spcPct val="120000"/>
              </a:lnSpc>
            </a:pPr>
            <a:r>
              <a:rPr lang="en-US" sz="2000" dirty="0"/>
              <a:t>The magnetic field in a magnetic nozzle plays a similar role to the convergent-divergent solid walls in a Laval nozzle, wherein a hot neutral gas is expanded first sub sonically and then supersonically to increase the thrust</a:t>
            </a:r>
          </a:p>
          <a:p>
            <a:pPr lvl="1">
              <a:lnSpc>
                <a:spcPct val="120000"/>
              </a:lnSpc>
            </a:pPr>
            <a:r>
              <a:rPr lang="en-US" sz="2000" dirty="0"/>
              <a:t>A magnetic nozzle converts the internal energy of the plasma into directed kinetic energy due to interaction of the applied magnetic field with the electric charges</a:t>
            </a:r>
            <a:r>
              <a:rPr lang="en-US" sz="2000" dirty="0">
                <a:hlinkClick r:id="rId2" tooltip="Electric charges">
                  <a:extLst>
                    <a:ext uri="{A12FA001-AC4F-418D-AE19-62706E023703}">
                      <ahyp:hlinkClr xmlns:ahyp="http://schemas.microsoft.com/office/drawing/2018/hyperlinkcolor" val="tx"/>
                    </a:ext>
                  </a:extLst>
                </a:hlinkClick>
              </a:rPr>
              <a:t> </a:t>
            </a:r>
            <a:endParaRPr lang="en-US" sz="2000" dirty="0"/>
          </a:p>
          <a:p>
            <a:pPr lvl="1">
              <a:lnSpc>
                <a:spcPct val="120000"/>
              </a:lnSpc>
            </a:pPr>
            <a:r>
              <a:rPr lang="en-US" sz="2000" dirty="0"/>
              <a:t>The main advantage of a magnetic nozzle over a solid one is that it can operate contactless, i.e. avoiding the material contact with the hot plasma</a:t>
            </a: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Electric Propulsion Systems exist (38/40)?</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167</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develop the basics of electrical propulsion</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24915298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a:t>Magnetic Nozzle Thruster</a:t>
            </a:r>
          </a:p>
          <a:p>
            <a:pPr lvl="1">
              <a:lnSpc>
                <a:spcPct val="110000"/>
              </a:lnSpc>
            </a:pPr>
            <a:r>
              <a:rPr lang="en-US" sz="2000" dirty="0"/>
              <a:t>Application: not yet  </a:t>
            </a:r>
          </a:p>
          <a:p>
            <a:pPr lvl="1">
              <a:lnSpc>
                <a:spcPct val="110000"/>
              </a:lnSpc>
            </a:pPr>
            <a:r>
              <a:rPr lang="en-US" sz="2000" dirty="0"/>
              <a:t>Working fluid: plasma</a:t>
            </a:r>
          </a:p>
          <a:p>
            <a:pPr lvl="1">
              <a:lnSpc>
                <a:spcPct val="110000"/>
              </a:lnSpc>
            </a:pPr>
            <a:r>
              <a:rPr lang="en-US" sz="2000" dirty="0"/>
              <a:t>Working fluid generation: RF, Helicon, </a:t>
            </a:r>
            <a:r>
              <a:rPr lang="en-US" sz="2000" dirty="0" err="1"/>
              <a:t>etc</a:t>
            </a:r>
            <a:endParaRPr lang="en-US" sz="2000" dirty="0"/>
          </a:p>
          <a:p>
            <a:pPr lvl="1">
              <a:lnSpc>
                <a:spcPct val="110000"/>
              </a:lnSpc>
            </a:pPr>
            <a:r>
              <a:rPr lang="en-US" sz="2000" dirty="0"/>
              <a:t>Acceleration: plasma potential, magnetic mirror, ion heat  </a:t>
            </a:r>
          </a:p>
          <a:p>
            <a:pPr lvl="1">
              <a:lnSpc>
                <a:spcPct val="110000"/>
              </a:lnSpc>
            </a:pPr>
            <a:r>
              <a:rPr lang="en-US" sz="2000" dirty="0"/>
              <a:t>Exhaust velocity (typical): 1-20? km/s</a:t>
            </a:r>
          </a:p>
          <a:p>
            <a:pPr lvl="1">
              <a:lnSpc>
                <a:spcPct val="110000"/>
              </a:lnSpc>
            </a:pPr>
            <a:r>
              <a:rPr lang="en-US" sz="2000" dirty="0"/>
              <a:t>Power (typical): 1 MW?</a:t>
            </a:r>
          </a:p>
          <a:p>
            <a:pPr lvl="1">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Electric Propulsion Systems exist (39/40)?</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168</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develop the basics of electrical propulsion</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317869012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a:t>Magnetic Nozzle Thruster</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Electric Propulsion Systems exist (40/40)?</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169</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develop the basics of electrical propulsion</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7" name="object 3">
            <a:extLst>
              <a:ext uri="{FF2B5EF4-FFF2-40B4-BE49-F238E27FC236}">
                <a16:creationId xmlns:a16="http://schemas.microsoft.com/office/drawing/2014/main" id="{C28F41C5-6CAA-4CE4-AB70-7C61534C0F45}"/>
              </a:ext>
            </a:extLst>
          </p:cNvPr>
          <p:cNvPicPr/>
          <p:nvPr/>
        </p:nvPicPr>
        <p:blipFill>
          <a:blip r:embed="rId2" cstate="print"/>
          <a:stretch>
            <a:fillRect/>
          </a:stretch>
        </p:blipFill>
        <p:spPr>
          <a:xfrm>
            <a:off x="3129958" y="2746450"/>
            <a:ext cx="5695175" cy="3854163"/>
          </a:xfrm>
          <a:prstGeom prst="rect">
            <a:avLst/>
          </a:prstGeom>
        </p:spPr>
      </p:pic>
    </p:spTree>
    <p:extLst>
      <p:ext uri="{BB962C8B-B14F-4D97-AF65-F5344CB8AC3E}">
        <p14:creationId xmlns:p14="http://schemas.microsoft.com/office/powerpoint/2010/main" val="1976017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buSzPct val="100000"/>
            </a:pPr>
            <a:r>
              <a:rPr lang="en-US" sz="1999" dirty="0"/>
              <a:t>Cooling of engine (Combustion Chamber, Throat, Nozzle Extension)</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Film cooling</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17</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Picture 2" descr="Experimental Investigation of Film Cooling with Tangential Slot Injection  in a LOX/CH4 Subscale Rocket Combustion Chamber | Semantic Scholar">
            <a:extLst>
              <a:ext uri="{FF2B5EF4-FFF2-40B4-BE49-F238E27FC236}">
                <a16:creationId xmlns:a16="http://schemas.microsoft.com/office/drawing/2014/main" id="{4AF85A3A-FA07-4F03-AFE5-1F53C2DFB4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568" y="4373881"/>
            <a:ext cx="3275320" cy="21518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view on film cooling of liquid rocket engines - ScienceDirect">
            <a:extLst>
              <a:ext uri="{FF2B5EF4-FFF2-40B4-BE49-F238E27FC236}">
                <a16:creationId xmlns:a16="http://schemas.microsoft.com/office/drawing/2014/main" id="{F4D5B5ED-6B5F-42E4-8858-4AE9188B3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2212" y="4469725"/>
            <a:ext cx="4596764" cy="1871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08758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F1AB-8F06-4DFE-A73A-556DB6555115}"/>
              </a:ext>
            </a:extLst>
          </p:cNvPr>
          <p:cNvSpPr>
            <a:spLocks noGrp="1"/>
          </p:cNvSpPr>
          <p:nvPr>
            <p:ph type="title"/>
          </p:nvPr>
        </p:nvSpPr>
        <p:spPr/>
        <p:txBody>
          <a:bodyPr>
            <a:noAutofit/>
          </a:bodyPr>
          <a:lstStyle/>
          <a:p>
            <a:r>
              <a:rPr lang="en-US" dirty="0"/>
              <a:t>Back-up 2</a:t>
            </a:r>
          </a:p>
        </p:txBody>
      </p:sp>
      <p:sp>
        <p:nvSpPr>
          <p:cNvPr id="3" name="Text Placeholder 2">
            <a:extLst>
              <a:ext uri="{FF2B5EF4-FFF2-40B4-BE49-F238E27FC236}">
                <a16:creationId xmlns:a16="http://schemas.microsoft.com/office/drawing/2014/main" id="{1EFB4A26-1E15-421F-909D-81D6FA4DF496}"/>
              </a:ext>
            </a:extLst>
          </p:cNvPr>
          <p:cNvSpPr>
            <a:spLocks noGrp="1"/>
          </p:cNvSpPr>
          <p:nvPr>
            <p:ph type="body" idx="1"/>
          </p:nvPr>
        </p:nvSpPr>
        <p:spPr/>
        <p:txBody>
          <a:bodyPr/>
          <a:lstStyle/>
          <a:p>
            <a:r>
              <a:rPr lang="en-US" dirty="0"/>
              <a:t>	Brief overview on all space propulsion systems</a:t>
            </a:r>
          </a:p>
        </p:txBody>
      </p:sp>
      <p:pic>
        <p:nvPicPr>
          <p:cNvPr id="6" name="Grafik 5">
            <a:extLst>
              <a:ext uri="{FF2B5EF4-FFF2-40B4-BE49-F238E27FC236}">
                <a16:creationId xmlns:a16="http://schemas.microsoft.com/office/drawing/2014/main" id="{5279EFFF-597A-4A9B-94C6-D787C92A7A2E}"/>
              </a:ext>
            </a:extLst>
          </p:cNvPr>
          <p:cNvPicPr>
            <a:picLocks noChangeAspect="1"/>
          </p:cNvPicPr>
          <p:nvPr/>
        </p:nvPicPr>
        <p:blipFill>
          <a:blip r:embed="rId2"/>
          <a:stretch>
            <a:fillRect/>
          </a:stretch>
        </p:blipFill>
        <p:spPr>
          <a:xfrm>
            <a:off x="1850833" y="0"/>
            <a:ext cx="4223133" cy="6854941"/>
          </a:xfrm>
          <a:prstGeom prst="rect">
            <a:avLst/>
          </a:prstGeom>
        </p:spPr>
      </p:pic>
    </p:spTree>
    <p:extLst>
      <p:ext uri="{BB962C8B-B14F-4D97-AF65-F5344CB8AC3E}">
        <p14:creationId xmlns:p14="http://schemas.microsoft.com/office/powerpoint/2010/main" val="1460910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Electrical Propulsion Systems: </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171</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4" name="Rechteck: abgerundete Ecken 3">
            <a:extLst>
              <a:ext uri="{FF2B5EF4-FFF2-40B4-BE49-F238E27FC236}">
                <a16:creationId xmlns:a16="http://schemas.microsoft.com/office/drawing/2014/main" id="{E15C1099-CFE6-2A2C-86EC-9FB8AC330DBF}"/>
              </a:ext>
            </a:extLst>
          </p:cNvPr>
          <p:cNvSpPr/>
          <p:nvPr/>
        </p:nvSpPr>
        <p:spPr>
          <a:xfrm>
            <a:off x="1778000" y="3314700"/>
            <a:ext cx="2374900" cy="165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Space Propulsion</a:t>
            </a:r>
          </a:p>
        </p:txBody>
      </p:sp>
      <p:sp>
        <p:nvSpPr>
          <p:cNvPr id="5" name="Rechteck: abgerundete Ecken 4">
            <a:extLst>
              <a:ext uri="{FF2B5EF4-FFF2-40B4-BE49-F238E27FC236}">
                <a16:creationId xmlns:a16="http://schemas.microsoft.com/office/drawing/2014/main" id="{F5EF060B-8AC7-7474-6231-5E515CF23F7E}"/>
              </a:ext>
            </a:extLst>
          </p:cNvPr>
          <p:cNvSpPr/>
          <p:nvPr/>
        </p:nvSpPr>
        <p:spPr>
          <a:xfrm>
            <a:off x="5418550" y="2886072"/>
            <a:ext cx="2374900" cy="1111252"/>
          </a:xfrm>
          <a:prstGeom prst="roundRect">
            <a:avLst/>
          </a:prstGeom>
          <a:solidFill>
            <a:schemeClr val="accent2">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Material Ejection</a:t>
            </a:r>
          </a:p>
        </p:txBody>
      </p:sp>
      <p:sp>
        <p:nvSpPr>
          <p:cNvPr id="9" name="Rechteck: abgerundete Ecken 8">
            <a:extLst>
              <a:ext uri="{FF2B5EF4-FFF2-40B4-BE49-F238E27FC236}">
                <a16:creationId xmlns:a16="http://schemas.microsoft.com/office/drawing/2014/main" id="{0764C937-638A-ADE9-9A5F-40D2F41AE75B}"/>
              </a:ext>
            </a:extLst>
          </p:cNvPr>
          <p:cNvSpPr/>
          <p:nvPr/>
        </p:nvSpPr>
        <p:spPr>
          <a:xfrm>
            <a:off x="5418550" y="4921197"/>
            <a:ext cx="2374900" cy="1111252"/>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Non-Material Ejection</a:t>
            </a:r>
          </a:p>
        </p:txBody>
      </p:sp>
      <p:cxnSp>
        <p:nvCxnSpPr>
          <p:cNvPr id="11" name="Gerade Verbindung mit Pfeil 10">
            <a:extLst>
              <a:ext uri="{FF2B5EF4-FFF2-40B4-BE49-F238E27FC236}">
                <a16:creationId xmlns:a16="http://schemas.microsoft.com/office/drawing/2014/main" id="{9F42BB73-D21D-B97D-023F-EAC215BAE41C}"/>
              </a:ext>
            </a:extLst>
          </p:cNvPr>
          <p:cNvCxnSpPr>
            <a:cxnSpLocks/>
            <a:stCxn id="4" idx="3"/>
            <a:endCxn id="5" idx="1"/>
          </p:cNvCxnSpPr>
          <p:nvPr/>
        </p:nvCxnSpPr>
        <p:spPr>
          <a:xfrm flipV="1">
            <a:off x="4152900" y="3441698"/>
            <a:ext cx="1265650" cy="6985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E21E1B55-7A00-5E08-9C55-B3735BBE9F4F}"/>
              </a:ext>
            </a:extLst>
          </p:cNvPr>
          <p:cNvCxnSpPr>
            <a:cxnSpLocks/>
            <a:stCxn id="4" idx="3"/>
            <a:endCxn id="9" idx="1"/>
          </p:cNvCxnSpPr>
          <p:nvPr/>
        </p:nvCxnSpPr>
        <p:spPr>
          <a:xfrm>
            <a:off x="4152900" y="4140200"/>
            <a:ext cx="1265650" cy="13366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hteck: abgerundete Ecken 9">
            <a:extLst>
              <a:ext uri="{FF2B5EF4-FFF2-40B4-BE49-F238E27FC236}">
                <a16:creationId xmlns:a16="http://schemas.microsoft.com/office/drawing/2014/main" id="{2689D211-0BC2-E3B5-7D07-AAEF015727A6}"/>
              </a:ext>
            </a:extLst>
          </p:cNvPr>
          <p:cNvSpPr/>
          <p:nvPr/>
        </p:nvSpPr>
        <p:spPr>
          <a:xfrm>
            <a:off x="9059100" y="2681286"/>
            <a:ext cx="2374900" cy="1266826"/>
          </a:xfrm>
          <a:prstGeom prst="roundRect">
            <a:avLst/>
          </a:prstGeom>
          <a:solidFill>
            <a:srgbClr val="00B05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Thermal Propulsion Systems</a:t>
            </a:r>
          </a:p>
        </p:txBody>
      </p:sp>
      <p:sp>
        <p:nvSpPr>
          <p:cNvPr id="13" name="Rechteck: abgerundete Ecken 12">
            <a:extLst>
              <a:ext uri="{FF2B5EF4-FFF2-40B4-BE49-F238E27FC236}">
                <a16:creationId xmlns:a16="http://schemas.microsoft.com/office/drawing/2014/main" id="{2F0409FA-7A87-F2C6-0F7B-818E594303F7}"/>
              </a:ext>
            </a:extLst>
          </p:cNvPr>
          <p:cNvSpPr/>
          <p:nvPr/>
        </p:nvSpPr>
        <p:spPr>
          <a:xfrm>
            <a:off x="9059100" y="4099561"/>
            <a:ext cx="2374900" cy="1266826"/>
          </a:xfrm>
          <a:prstGeom prst="roundRect">
            <a:avLst/>
          </a:prstGeom>
          <a:solidFill>
            <a:srgbClr val="00B05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Chemical Propulsion Systems</a:t>
            </a:r>
          </a:p>
        </p:txBody>
      </p:sp>
      <p:sp>
        <p:nvSpPr>
          <p:cNvPr id="14" name="Rechteck: abgerundete Ecken 13">
            <a:extLst>
              <a:ext uri="{FF2B5EF4-FFF2-40B4-BE49-F238E27FC236}">
                <a16:creationId xmlns:a16="http://schemas.microsoft.com/office/drawing/2014/main" id="{3043741B-67B7-9BE5-D021-FC57AE2E946B}"/>
              </a:ext>
            </a:extLst>
          </p:cNvPr>
          <p:cNvSpPr/>
          <p:nvPr/>
        </p:nvSpPr>
        <p:spPr>
          <a:xfrm>
            <a:off x="9059100" y="5517836"/>
            <a:ext cx="2374900" cy="1266826"/>
          </a:xfrm>
          <a:prstGeom prst="roundRect">
            <a:avLst/>
          </a:prstGeom>
          <a:solidFill>
            <a:srgbClr val="00B05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Electrical Propulsion Systems</a:t>
            </a:r>
          </a:p>
        </p:txBody>
      </p:sp>
      <p:cxnSp>
        <p:nvCxnSpPr>
          <p:cNvPr id="15" name="Gerade Verbindung mit Pfeil 14">
            <a:extLst>
              <a:ext uri="{FF2B5EF4-FFF2-40B4-BE49-F238E27FC236}">
                <a16:creationId xmlns:a16="http://schemas.microsoft.com/office/drawing/2014/main" id="{E9742C53-DBF2-42E0-A98F-7BF1DC16B9F4}"/>
              </a:ext>
            </a:extLst>
          </p:cNvPr>
          <p:cNvCxnSpPr>
            <a:cxnSpLocks/>
            <a:stCxn id="5" idx="3"/>
            <a:endCxn id="10" idx="1"/>
          </p:cNvCxnSpPr>
          <p:nvPr/>
        </p:nvCxnSpPr>
        <p:spPr>
          <a:xfrm flipV="1">
            <a:off x="7793450" y="3314699"/>
            <a:ext cx="1265650" cy="126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ED2DE15D-1ECF-42F0-9621-BC5649AC0218}"/>
              </a:ext>
            </a:extLst>
          </p:cNvPr>
          <p:cNvCxnSpPr>
            <a:cxnSpLocks/>
            <a:stCxn id="5" idx="3"/>
            <a:endCxn id="13" idx="1"/>
          </p:cNvCxnSpPr>
          <p:nvPr/>
        </p:nvCxnSpPr>
        <p:spPr>
          <a:xfrm>
            <a:off x="7793450" y="3441698"/>
            <a:ext cx="1265650" cy="12912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00F7C249-0CE9-4347-B802-6E056E1AE910}"/>
              </a:ext>
            </a:extLst>
          </p:cNvPr>
          <p:cNvCxnSpPr>
            <a:cxnSpLocks/>
            <a:stCxn id="5" idx="3"/>
            <a:endCxn id="14" idx="1"/>
          </p:cNvCxnSpPr>
          <p:nvPr/>
        </p:nvCxnSpPr>
        <p:spPr>
          <a:xfrm>
            <a:off x="7793450" y="3441698"/>
            <a:ext cx="1265650" cy="27095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395498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r>
              <a:rPr lang="en-US" dirty="0"/>
              <a:t>Energy type and propulsion systems: </a:t>
            </a:r>
          </a:p>
          <a:p>
            <a:pPr lvl="1"/>
            <a:r>
              <a:rPr lang="en-US" sz="2000" dirty="0"/>
              <a:t>Nuclear fusion -&gt; Not applicable</a:t>
            </a:r>
          </a:p>
          <a:p>
            <a:pPr lvl="1"/>
            <a:r>
              <a:rPr lang="en-US" sz="2000" dirty="0"/>
              <a:t>Nuclear fission -&gt; Nuclear thermal propulsion and nuclear electric propulsion</a:t>
            </a:r>
          </a:p>
          <a:p>
            <a:pPr lvl="1"/>
            <a:r>
              <a:rPr lang="en-US" sz="2000" dirty="0"/>
              <a:t>Chemical reaction -&gt; Chemical propulsion </a:t>
            </a:r>
          </a:p>
          <a:p>
            <a:pPr lvl="1"/>
            <a:r>
              <a:rPr lang="en-US" sz="2000" dirty="0"/>
              <a:t>Pressure release -&gt; Pneumatic propulsion</a:t>
            </a:r>
          </a:p>
          <a:p>
            <a:pPr lvl="1"/>
            <a:r>
              <a:rPr lang="en-US" sz="2000" dirty="0"/>
              <a:t>Electrical battery -&gt; See solar power</a:t>
            </a:r>
          </a:p>
          <a:p>
            <a:pPr lvl="1"/>
            <a:r>
              <a:rPr lang="en-US" sz="2000" dirty="0"/>
              <a:t>Solar power -&gt; Solar (radiant) electric propulsion</a:t>
            </a:r>
          </a:p>
          <a:p>
            <a:pPr lvl="1"/>
            <a:r>
              <a:rPr lang="en-US" sz="2000" dirty="0"/>
              <a:t>Others… -&gt; To be discussed</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Propulsion Systems do we know (1/3)?</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172</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Objective: To categorize different space propulsion systems</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428617341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r>
              <a:rPr lang="en-US" dirty="0"/>
              <a:t>Propulsion System categorization linked to energy conversion type:</a:t>
            </a:r>
          </a:p>
          <a:p>
            <a:pPr lvl="1"/>
            <a:r>
              <a:rPr lang="en-US" sz="2000" dirty="0"/>
              <a:t>Pneumatical Propulsion Systems (e.g. cold gas systems)</a:t>
            </a:r>
          </a:p>
          <a:p>
            <a:pPr lvl="1"/>
            <a:r>
              <a:rPr lang="en-US" sz="2000" dirty="0"/>
              <a:t>Chemical (Combustion) Propulsion Systems</a:t>
            </a:r>
          </a:p>
          <a:p>
            <a:pPr lvl="1"/>
            <a:r>
              <a:rPr lang="en-US" sz="2000" dirty="0"/>
              <a:t>Electrical Propulsion Systems (including Nuclear Electrical Propulsion)</a:t>
            </a:r>
          </a:p>
          <a:p>
            <a:pPr lvl="1"/>
            <a:r>
              <a:rPr lang="en-US" sz="2000" dirty="0"/>
              <a:t>Thermal Propulsion Systems</a:t>
            </a:r>
          </a:p>
          <a:p>
            <a:pPr lvl="1"/>
            <a:r>
              <a:rPr lang="en-US" sz="2000" dirty="0"/>
              <a:t>Others…like nuclear energy / radiant energy</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Propulsion Systems do we know (2/3)?</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173</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Objective: To categorize different space propulsion systems</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Recap: It is difficult to categorize space propulsion systems</a:t>
            </a:r>
          </a:p>
        </p:txBody>
      </p:sp>
    </p:spTree>
    <p:extLst>
      <p:ext uri="{BB962C8B-B14F-4D97-AF65-F5344CB8AC3E}">
        <p14:creationId xmlns:p14="http://schemas.microsoft.com/office/powerpoint/2010/main" val="425682929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r>
              <a:rPr lang="en-US" dirty="0"/>
              <a:t>Propulsion System categorization linked to energy conversion type:</a:t>
            </a:r>
          </a:p>
          <a:p>
            <a:pPr lvl="1"/>
            <a:r>
              <a:rPr lang="en-US" sz="2000" strike="sngStrike" dirty="0"/>
              <a:t>Pneumatical Propulsion Systems (e.g. cold gas systems)</a:t>
            </a:r>
          </a:p>
          <a:p>
            <a:pPr lvl="1"/>
            <a:r>
              <a:rPr lang="en-US" sz="2000" strike="sngStrike" dirty="0"/>
              <a:t>Chemical (Combustion) Propulsion Systems</a:t>
            </a:r>
          </a:p>
          <a:p>
            <a:pPr lvl="1"/>
            <a:r>
              <a:rPr lang="en-US" sz="2000" strike="sngStrike" dirty="0"/>
              <a:t>Electrical Propulsion Systems (including Nuclear Electrical Propulsion)</a:t>
            </a:r>
          </a:p>
          <a:p>
            <a:pPr lvl="1"/>
            <a:r>
              <a:rPr lang="en-US" sz="2000" strike="sngStrike" dirty="0"/>
              <a:t>Thermal Propulsion Systems (including Nuclear Thermal Propulsion)</a:t>
            </a:r>
          </a:p>
          <a:p>
            <a:pPr lvl="1"/>
            <a:r>
              <a:rPr lang="en-US" sz="2000" dirty="0"/>
              <a:t>Others…like nuclear energy / radiant energy</a:t>
            </a:r>
          </a:p>
          <a:p>
            <a:pPr lvl="1"/>
            <a:endParaRPr lang="en-US" sz="2000" dirty="0"/>
          </a:p>
          <a:p>
            <a:pPr lvl="1"/>
            <a:r>
              <a:rPr lang="en-US" sz="2000" dirty="0"/>
              <a:t>Classical space propulsion systems are today limited as delta v is linked to propellant mass</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Propulsion Systems do we know (3/3)?</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174</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Objective: To categorize different space propulsion systems</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Recap: It is difficult to categorize space propulsion systems</a:t>
            </a:r>
          </a:p>
        </p:txBody>
      </p:sp>
    </p:spTree>
    <p:extLst>
      <p:ext uri="{BB962C8B-B14F-4D97-AF65-F5344CB8AC3E}">
        <p14:creationId xmlns:p14="http://schemas.microsoft.com/office/powerpoint/2010/main" val="271179289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r>
              <a:rPr lang="en-US" dirty="0"/>
              <a:t>Air-augmented rockets (e.g. ramjet, scramjet)</a:t>
            </a:r>
          </a:p>
          <a:p>
            <a:r>
              <a:rPr lang="en-US" dirty="0"/>
              <a:t>Rocket advancements </a:t>
            </a:r>
          </a:p>
          <a:p>
            <a:pPr lvl="1"/>
            <a:r>
              <a:rPr lang="en-US" sz="2000" dirty="0"/>
              <a:t>High energy chemical fuels</a:t>
            </a:r>
          </a:p>
          <a:p>
            <a:pPr lvl="1"/>
            <a:r>
              <a:rPr lang="en-US" sz="2000" dirty="0"/>
              <a:t>Nuclear rockets</a:t>
            </a:r>
          </a:p>
          <a:p>
            <a:pPr lvl="1"/>
            <a:r>
              <a:rPr lang="en-US" sz="2000" dirty="0"/>
              <a:t>Propulsion by annihilating antimatter</a:t>
            </a:r>
          </a:p>
          <a:p>
            <a:pPr lvl="1"/>
            <a:r>
              <a:rPr lang="en-US" sz="2000" dirty="0"/>
              <a:t>Magnetic thrust chambers</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What is the future of Space Propulsion (1/x)?</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175</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Overview</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220575962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r>
              <a:rPr lang="en-US" dirty="0"/>
              <a:t>Non-rocket advancements </a:t>
            </a:r>
          </a:p>
          <a:p>
            <a:pPr lvl="1"/>
            <a:r>
              <a:rPr lang="en-US" sz="2000" dirty="0"/>
              <a:t>Solar power</a:t>
            </a:r>
          </a:p>
          <a:p>
            <a:pPr lvl="1"/>
            <a:r>
              <a:rPr lang="en-US" sz="2000" dirty="0"/>
              <a:t>External beamed power (e.g. Laser)</a:t>
            </a:r>
          </a:p>
          <a:p>
            <a:pPr lvl="1"/>
            <a:r>
              <a:rPr lang="en-US" sz="2000" dirty="0"/>
              <a:t>Catapult launch (e.g. spin launch)</a:t>
            </a:r>
          </a:p>
          <a:p>
            <a:pPr lvl="1"/>
            <a:r>
              <a:rPr lang="en-US" sz="2000" dirty="0"/>
              <a:t>Tether propulsion systems</a:t>
            </a:r>
          </a:p>
          <a:p>
            <a:r>
              <a:rPr lang="en-US" dirty="0"/>
              <a:t>Interstellar flight</a:t>
            </a:r>
          </a:p>
          <a:p>
            <a:pPr lvl="1"/>
            <a:r>
              <a:rPr lang="en-US" sz="2000" dirty="0"/>
              <a:t>???</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What is the future of Space Propulsion (2/x)?</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176</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Overview</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98484345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r>
              <a:rPr lang="en-US" dirty="0"/>
              <a:t>Non-rocket advancements </a:t>
            </a:r>
          </a:p>
          <a:p>
            <a:pPr lvl="1"/>
            <a:r>
              <a:rPr lang="en-US" sz="2000" dirty="0"/>
              <a:t>Spin launch</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What is the future of Space Propulsion (3/x)?</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177</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Overview</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8" name="Grafik 7">
            <a:extLst>
              <a:ext uri="{FF2B5EF4-FFF2-40B4-BE49-F238E27FC236}">
                <a16:creationId xmlns:a16="http://schemas.microsoft.com/office/drawing/2014/main" id="{3762768F-C0A3-4348-9FD7-94EE731E2936}"/>
              </a:ext>
            </a:extLst>
          </p:cNvPr>
          <p:cNvPicPr>
            <a:picLocks noChangeAspect="1"/>
          </p:cNvPicPr>
          <p:nvPr/>
        </p:nvPicPr>
        <p:blipFill>
          <a:blip r:embed="rId2"/>
          <a:stretch>
            <a:fillRect/>
          </a:stretch>
        </p:blipFill>
        <p:spPr>
          <a:xfrm>
            <a:off x="2641282" y="3074320"/>
            <a:ext cx="4105275" cy="2914650"/>
          </a:xfrm>
          <a:prstGeom prst="rect">
            <a:avLst/>
          </a:prstGeom>
        </p:spPr>
      </p:pic>
      <p:pic>
        <p:nvPicPr>
          <p:cNvPr id="10" name="Grafik 9">
            <a:extLst>
              <a:ext uri="{FF2B5EF4-FFF2-40B4-BE49-F238E27FC236}">
                <a16:creationId xmlns:a16="http://schemas.microsoft.com/office/drawing/2014/main" id="{77B27CB1-14ED-4CFE-A073-185C7674DFCA}"/>
              </a:ext>
            </a:extLst>
          </p:cNvPr>
          <p:cNvPicPr>
            <a:picLocks noChangeAspect="1"/>
          </p:cNvPicPr>
          <p:nvPr/>
        </p:nvPicPr>
        <p:blipFill>
          <a:blip r:embed="rId3"/>
          <a:stretch>
            <a:fillRect/>
          </a:stretch>
        </p:blipFill>
        <p:spPr>
          <a:xfrm>
            <a:off x="7143856" y="3098132"/>
            <a:ext cx="3967162" cy="2890838"/>
          </a:xfrm>
          <a:prstGeom prst="rect">
            <a:avLst/>
          </a:prstGeom>
        </p:spPr>
      </p:pic>
    </p:spTree>
    <p:extLst>
      <p:ext uri="{BB962C8B-B14F-4D97-AF65-F5344CB8AC3E}">
        <p14:creationId xmlns:p14="http://schemas.microsoft.com/office/powerpoint/2010/main" val="275629516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r>
              <a:rPr lang="en-US" dirty="0"/>
              <a:t>Non-rocket advancements </a:t>
            </a:r>
          </a:p>
          <a:p>
            <a:pPr lvl="1"/>
            <a:r>
              <a:rPr lang="en-US" sz="2000" dirty="0"/>
              <a:t>Space gun</a:t>
            </a:r>
          </a:p>
          <a:p>
            <a:pPr lvl="2"/>
            <a:r>
              <a:rPr lang="en-US" sz="1800" dirty="0"/>
              <a:t>In Project HARP, a 1960s joint United States and Canada </a:t>
            </a:r>
            <a:r>
              <a:rPr lang="en-US" sz="1800" dirty="0" err="1"/>
              <a:t>defence</a:t>
            </a:r>
            <a:r>
              <a:rPr lang="en-US" sz="1800" dirty="0"/>
              <a:t> project, a 410 mm gun was used to fire a 180 kg projectile at 3,600 m / s (12,960 km / h), reaching an apogee of 180 km, hence performing a suborbital spaceflight</a:t>
            </a:r>
          </a:p>
          <a:p>
            <a:pPr lvl="2"/>
            <a:r>
              <a:rPr lang="en-US" sz="1800" dirty="0"/>
              <a:t>However, a space gun has never been successfully used to launch an object into orbit or out of Earth's gravitational pull</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What is the future of Space Propulsion (4/x)?</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178</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Overview</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9" name="Grafik 8">
            <a:extLst>
              <a:ext uri="{FF2B5EF4-FFF2-40B4-BE49-F238E27FC236}">
                <a16:creationId xmlns:a16="http://schemas.microsoft.com/office/drawing/2014/main" id="{9E84D7A9-A805-4B3A-9260-B4B4FF69E253}"/>
              </a:ext>
            </a:extLst>
          </p:cNvPr>
          <p:cNvPicPr>
            <a:picLocks noChangeAspect="1"/>
          </p:cNvPicPr>
          <p:nvPr/>
        </p:nvPicPr>
        <p:blipFill>
          <a:blip r:embed="rId2"/>
          <a:stretch>
            <a:fillRect/>
          </a:stretch>
        </p:blipFill>
        <p:spPr>
          <a:xfrm>
            <a:off x="132833" y="3048484"/>
            <a:ext cx="2144571" cy="3481043"/>
          </a:xfrm>
          <a:prstGeom prst="rect">
            <a:avLst/>
          </a:prstGeom>
        </p:spPr>
      </p:pic>
    </p:spTree>
    <p:extLst>
      <p:ext uri="{BB962C8B-B14F-4D97-AF65-F5344CB8AC3E}">
        <p14:creationId xmlns:p14="http://schemas.microsoft.com/office/powerpoint/2010/main" val="274786837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r>
              <a:rPr lang="en-US" dirty="0"/>
              <a:t>Non-rocket advancements </a:t>
            </a:r>
          </a:p>
          <a:p>
            <a:pPr lvl="1"/>
            <a:r>
              <a:rPr lang="en-US" sz="2000" dirty="0"/>
              <a:t>Suborbital launch with spin launch</a:t>
            </a:r>
          </a:p>
          <a:p>
            <a:pPr lvl="1"/>
            <a:r>
              <a:rPr lang="en-US" sz="2000" dirty="0"/>
              <a:t>Vacuum chamber</a:t>
            </a:r>
          </a:p>
          <a:p>
            <a:pPr lvl="1"/>
            <a:r>
              <a:rPr lang="en-US" sz="2000" dirty="0"/>
              <a:t>Acceleration</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What is the future of Space Propulsion (2/2)?</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179</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Overview</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5122" name="Picture 2" descr="undefined">
            <a:extLst>
              <a:ext uri="{FF2B5EF4-FFF2-40B4-BE49-F238E27FC236}">
                <a16:creationId xmlns:a16="http://schemas.microsoft.com/office/drawing/2014/main" id="{F7ED5E86-FC54-CD3F-ACE7-1FA220E2D2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71463"/>
            <a:ext cx="9753600" cy="631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748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buSzPct val="100000"/>
            </a:pPr>
            <a:r>
              <a:rPr lang="en-US" sz="1999" dirty="0"/>
              <a:t>Cooling of engine (Combustion Chamber, Throat, Nozzle Extension)</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Regenerative cooling</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18</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Picture 2" descr="A Technology for Improving Regenerative Cooling in Advanced Cryogenic  Rocket Engines for Space Transportation | Advances in Astronautics Science  and Technology">
            <a:extLst>
              <a:ext uri="{FF2B5EF4-FFF2-40B4-BE49-F238E27FC236}">
                <a16:creationId xmlns:a16="http://schemas.microsoft.com/office/drawing/2014/main" id="{E67754B4-F936-4451-A716-E36DCB7434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7563" y="3868010"/>
            <a:ext cx="4383831" cy="2841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98050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r>
              <a:rPr lang="en-US" dirty="0"/>
              <a:t>Non-rocket advancements </a:t>
            </a:r>
          </a:p>
          <a:p>
            <a:pPr lvl="1"/>
            <a:r>
              <a:rPr lang="en-US" sz="2000" dirty="0"/>
              <a:t>Solar sail</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What is the future of Space Propulsion (5/x)?</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180</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Overview</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12" name="Grafik 11">
            <a:extLst>
              <a:ext uri="{FF2B5EF4-FFF2-40B4-BE49-F238E27FC236}">
                <a16:creationId xmlns:a16="http://schemas.microsoft.com/office/drawing/2014/main" id="{4E5FEF1F-D3E3-42BD-A16B-494E43E7419B}"/>
              </a:ext>
            </a:extLst>
          </p:cNvPr>
          <p:cNvPicPr>
            <a:picLocks noChangeAspect="1"/>
          </p:cNvPicPr>
          <p:nvPr/>
        </p:nvPicPr>
        <p:blipFill>
          <a:blip r:embed="rId2"/>
          <a:stretch>
            <a:fillRect/>
          </a:stretch>
        </p:blipFill>
        <p:spPr>
          <a:xfrm>
            <a:off x="5728969" y="2232977"/>
            <a:ext cx="4972050" cy="4219575"/>
          </a:xfrm>
          <a:prstGeom prst="rect">
            <a:avLst/>
          </a:prstGeom>
        </p:spPr>
      </p:pic>
    </p:spTree>
    <p:extLst>
      <p:ext uri="{BB962C8B-B14F-4D97-AF65-F5344CB8AC3E}">
        <p14:creationId xmlns:p14="http://schemas.microsoft.com/office/powerpoint/2010/main" val="141859990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r>
              <a:rPr lang="en-US" dirty="0"/>
              <a:t>Non-rocket advancements </a:t>
            </a:r>
          </a:p>
          <a:p>
            <a:pPr lvl="1"/>
            <a:r>
              <a:rPr lang="en-US" sz="2000" dirty="0"/>
              <a:t>Solar sail</a:t>
            </a:r>
          </a:p>
          <a:p>
            <a:pPr lvl="2"/>
            <a:r>
              <a:rPr lang="en-US" sz="1800" dirty="0"/>
              <a:t>Solar sails use the pressure of sunlight for propulsion, angling toward or away from the Sun so that photons bounce off the reflective sail to push a spacecraft</a:t>
            </a:r>
          </a:p>
          <a:p>
            <a:pPr lvl="2"/>
            <a:r>
              <a:rPr lang="en-US" sz="1800" dirty="0"/>
              <a:t>This eliminates heavy propulsion systems and could enable longer duration and lower-cost missions</a:t>
            </a:r>
          </a:p>
          <a:p>
            <a:pPr lvl="2"/>
            <a:r>
              <a:rPr lang="en-US" sz="1800" dirty="0"/>
              <a:t>Although mass is reduced, solar sails have been limited by the material and structure of the booms, which act much like a sailboat’s mast</a:t>
            </a:r>
          </a:p>
          <a:p>
            <a:pPr lvl="2"/>
            <a:r>
              <a:rPr lang="en-US" sz="1800" dirty="0"/>
              <a:t>But NASA is about to change the sailing game for the future.  </a:t>
            </a:r>
          </a:p>
          <a:p>
            <a:pPr lvl="2"/>
            <a:r>
              <a:rPr lang="en-US" sz="1800" dirty="0"/>
              <a:t>In April, a next-generation solar sail technology – known as the Advanced Composite Solar Sail System – was launched aboard Rocket Lab’s Electron rocket</a:t>
            </a:r>
          </a:p>
          <a:p>
            <a:pPr lvl="2"/>
            <a:r>
              <a:rPr lang="en-US" sz="1800" dirty="0"/>
              <a:t>The technology could advance future space travel and expand our understanding of our Sun and solar system</a:t>
            </a:r>
          </a:p>
          <a:p>
            <a:pPr lvl="2"/>
            <a:endParaRPr lang="en-US" sz="1800"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What is the future of Space Propulsion (6/x)?</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181</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Overview</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256255336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r>
              <a:rPr lang="en-US" dirty="0"/>
              <a:t>Non-rocket advancements </a:t>
            </a:r>
          </a:p>
          <a:p>
            <a:pPr lvl="1"/>
            <a:r>
              <a:rPr lang="en-US" sz="2000" dirty="0"/>
              <a:t>Solar sail</a:t>
            </a:r>
          </a:p>
          <a:p>
            <a:pPr lvl="2"/>
            <a:r>
              <a:rPr lang="en-US" sz="1800" dirty="0"/>
              <a:t>The Advanced Composite Solar Sail System demonstration uses a twelve-unit (12U) CubeSat built by </a:t>
            </a:r>
            <a:r>
              <a:rPr lang="en-US" sz="1800" dirty="0" err="1"/>
              <a:t>NanoAvionics</a:t>
            </a:r>
            <a:r>
              <a:rPr lang="en-US" sz="1800" dirty="0"/>
              <a:t> to test a new composite boom made from flexible polymer and carbon fiber materials that are stiffer and lighter than previous boom designs</a:t>
            </a:r>
          </a:p>
          <a:p>
            <a:pPr lvl="2"/>
            <a:r>
              <a:rPr lang="en-US" sz="1800" dirty="0"/>
              <a:t>The mission’s primary objective is to successfully demonstrate new boom deployment, but once deployed, the team also hopes to prove the sail’s performance </a:t>
            </a:r>
          </a:p>
          <a:p>
            <a:pPr lvl="2"/>
            <a:r>
              <a:rPr lang="en-US" sz="1800" dirty="0"/>
              <a:t>Like a sailboat turning to capture the wind, the solar sail can adjust its orbit by angling its sail</a:t>
            </a:r>
          </a:p>
          <a:p>
            <a:pPr lvl="2"/>
            <a:r>
              <a:rPr lang="en-US" sz="1800" dirty="0"/>
              <a:t>After evaluating the boom deployment, the mission will test a series of maneuvers to change the spacecraft’s orbit and gather data for potential future missions with even larger sails</a:t>
            </a:r>
          </a:p>
          <a:p>
            <a:pPr lvl="2"/>
            <a:endParaRPr lang="en-US" sz="1800"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What is the future of Space Propulsion (7/x)?</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182</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Overview</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333927670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r>
              <a:rPr lang="en-US" dirty="0"/>
              <a:t>Non-rocket advancements </a:t>
            </a:r>
          </a:p>
          <a:p>
            <a:pPr lvl="1"/>
            <a:r>
              <a:rPr lang="en-US" sz="2000" dirty="0"/>
              <a:t>Tether – Plasma Brake</a:t>
            </a:r>
          </a:p>
          <a:p>
            <a:pPr lvl="2"/>
            <a:r>
              <a:rPr lang="en-US" sz="1800" dirty="0"/>
              <a:t>Plasma brake does not use any propellant, instead it utilizes the interaction of ionospheric plasma and a charged micro-tether to generate Coulomb drag</a:t>
            </a:r>
          </a:p>
          <a:p>
            <a:pPr lvl="2"/>
            <a:r>
              <a:rPr lang="en-US" sz="1800" dirty="0"/>
              <a:t>This is similar to atmospheric drag-based devices, but unlike them, micro-tether is safe to other spacecraft and the Coulomb drag is orders of magnitude stronger than atmospheric drag</a:t>
            </a:r>
          </a:p>
          <a:p>
            <a:pPr lvl="2"/>
            <a:r>
              <a:rPr lang="en-US" sz="1800" dirty="0"/>
              <a:t>This difference in deaccelerating forces is even larger as the orbital altitude increases</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What is the future of Space Propulsion (8/x)?</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183</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Overview</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394503658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r>
              <a:rPr lang="en-US" dirty="0"/>
              <a:t>Non-rocket advancements </a:t>
            </a:r>
          </a:p>
          <a:p>
            <a:pPr lvl="2"/>
            <a:endParaRPr lang="en-US" sz="1800"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What is the future of Space </a:t>
            </a:r>
            <a:r>
              <a:rPr lang="en-US"/>
              <a:t>Propulsion (9/</a:t>
            </a:r>
            <a:r>
              <a:rPr lang="en-US" dirty="0"/>
              <a:t>x)?</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184</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Overview</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11" name="Grafik 10">
            <a:extLst>
              <a:ext uri="{FF2B5EF4-FFF2-40B4-BE49-F238E27FC236}">
                <a16:creationId xmlns:a16="http://schemas.microsoft.com/office/drawing/2014/main" id="{961B3DFB-A37D-4328-BA3C-60AFFAC5F7DC}"/>
              </a:ext>
            </a:extLst>
          </p:cNvPr>
          <p:cNvPicPr>
            <a:picLocks noChangeAspect="1"/>
          </p:cNvPicPr>
          <p:nvPr/>
        </p:nvPicPr>
        <p:blipFill>
          <a:blip r:embed="rId2"/>
          <a:stretch>
            <a:fillRect/>
          </a:stretch>
        </p:blipFill>
        <p:spPr>
          <a:xfrm>
            <a:off x="2137727" y="1704763"/>
            <a:ext cx="8201025" cy="4895850"/>
          </a:xfrm>
          <a:prstGeom prst="rect">
            <a:avLst/>
          </a:prstGeom>
        </p:spPr>
      </p:pic>
    </p:spTree>
    <p:extLst>
      <p:ext uri="{BB962C8B-B14F-4D97-AF65-F5344CB8AC3E}">
        <p14:creationId xmlns:p14="http://schemas.microsoft.com/office/powerpoint/2010/main" val="259526360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a:t>
            </a:r>
            <a:r>
              <a:rPr lang="de-DE" dirty="0"/>
              <a:t>8 - Space </a:t>
            </a:r>
            <a:r>
              <a:rPr lang="de-DE" dirty="0" err="1"/>
              <a:t>Tethers</a:t>
            </a:r>
            <a:endParaRPr lang="de-DE" dirty="0"/>
          </a:p>
          <a:p>
            <a:pPr lvl="1">
              <a:lnSpc>
                <a:spcPct val="110000"/>
              </a:lnSpc>
            </a:pPr>
            <a:r>
              <a:rPr lang="en-US" sz="2000" dirty="0"/>
              <a:t>Space tethers are long, strong, charged cables which can be used for propulsive maneuvers in space thanks to their interaction with charged particles present in the high layers of the atmosphere and in the solar wind</a:t>
            </a:r>
          </a:p>
          <a:p>
            <a:pPr lvl="1">
              <a:lnSpc>
                <a:spcPct val="110000"/>
              </a:lnSpc>
            </a:pPr>
            <a:r>
              <a:rPr lang="en-US" sz="2000" dirty="0"/>
              <a:t>Their working principle allows for propellant-less orbital transfers or de-orbiting satellites at the end of their life</a:t>
            </a:r>
            <a:endParaRPr lang="de-DE" sz="2000" dirty="0"/>
          </a:p>
          <a:p>
            <a:pPr lvl="1">
              <a:lnSpc>
                <a:spcPct val="110000"/>
              </a:lnSpc>
            </a:pPr>
            <a:endParaRPr lang="en-US" sz="2000" dirty="0"/>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(32/54)?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185</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8" name="Grafik 7">
            <a:extLst>
              <a:ext uri="{FF2B5EF4-FFF2-40B4-BE49-F238E27FC236}">
                <a16:creationId xmlns:a16="http://schemas.microsoft.com/office/drawing/2014/main" id="{93230207-A73D-40A4-8758-795999F0647D}"/>
              </a:ext>
            </a:extLst>
          </p:cNvPr>
          <p:cNvPicPr>
            <a:picLocks noChangeAspect="1"/>
          </p:cNvPicPr>
          <p:nvPr/>
        </p:nvPicPr>
        <p:blipFill>
          <a:blip r:embed="rId2"/>
          <a:stretch>
            <a:fillRect/>
          </a:stretch>
        </p:blipFill>
        <p:spPr>
          <a:xfrm>
            <a:off x="2854960" y="4629467"/>
            <a:ext cx="1320800" cy="1400048"/>
          </a:xfrm>
          <a:prstGeom prst="rect">
            <a:avLst/>
          </a:prstGeom>
        </p:spPr>
      </p:pic>
    </p:spTree>
    <p:extLst>
      <p:ext uri="{BB962C8B-B14F-4D97-AF65-F5344CB8AC3E}">
        <p14:creationId xmlns:p14="http://schemas.microsoft.com/office/powerpoint/2010/main" val="102490873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Space Tethers</a:t>
            </a:r>
          </a:p>
          <a:p>
            <a:pPr algn="l"/>
            <a:r>
              <a:rPr lang="de-DE" sz="900" b="1" i="0" dirty="0">
                <a:solidFill>
                  <a:srgbClr val="CB6D04"/>
                </a:solidFill>
                <a:effectLst/>
                <a:latin typeface="Roboto Light" panose="02000000000000000000" pitchFamily="2" charset="0"/>
              </a:rPr>
              <a:t> Innovative </a:t>
            </a:r>
            <a:r>
              <a:rPr lang="de-DE" sz="900" b="1" i="0" dirty="0" err="1">
                <a:solidFill>
                  <a:srgbClr val="CB6D04"/>
                </a:solidFill>
                <a:effectLst/>
                <a:latin typeface="Roboto Light" panose="02000000000000000000" pitchFamily="2" charset="0"/>
              </a:rPr>
              <a:t>Aerodynamic</a:t>
            </a:r>
            <a:r>
              <a:rPr lang="de-DE" sz="900" b="1" i="0" dirty="0">
                <a:solidFill>
                  <a:srgbClr val="CB6D04"/>
                </a:solidFill>
                <a:effectLst/>
                <a:latin typeface="Roboto Light" panose="02000000000000000000" pitchFamily="2" charset="0"/>
              </a:rPr>
              <a:t> </a:t>
            </a:r>
            <a:r>
              <a:rPr lang="de-DE" sz="900" b="1" i="0" dirty="0" err="1">
                <a:solidFill>
                  <a:srgbClr val="CB6D04"/>
                </a:solidFill>
                <a:effectLst/>
                <a:latin typeface="Roboto Light" panose="02000000000000000000" pitchFamily="2" charset="0"/>
              </a:rPr>
              <a:t>Surfaces</a:t>
            </a:r>
            <a:endParaRPr lang="de-DE" sz="900" b="1" i="0" dirty="0">
              <a:solidFill>
                <a:srgbClr val="CB6D04"/>
              </a:solidFill>
              <a:effectLst/>
              <a:latin typeface="Roboto Light" panose="02000000000000000000" pitchFamily="2" charset="0"/>
            </a:endParaRPr>
          </a:p>
          <a:p>
            <a:pPr>
              <a:lnSpc>
                <a:spcPct val="110000"/>
              </a:lnSpc>
            </a:pPr>
            <a:endParaRPr lang="en-US" sz="2000" dirty="0"/>
          </a:p>
          <a:p>
            <a:pPr lvl="1">
              <a:lnSpc>
                <a:spcPct val="110000"/>
              </a:lnSpc>
            </a:pPr>
            <a:r>
              <a:rPr lang="en-US" sz="2000" dirty="0"/>
              <a:t>Atmospheric-breathing electric propulsion systems are defined by their capability to generate thrust using as propellant the gases of the atmosphere, which are collected by an intake installed on the same platform</a:t>
            </a:r>
          </a:p>
          <a:p>
            <a:pPr algn="l"/>
            <a:r>
              <a:rPr lang="en-US" sz="900" b="0" i="0" dirty="0">
                <a:solidFill>
                  <a:srgbClr val="777777"/>
                </a:solidFill>
                <a:effectLst/>
                <a:latin typeface="Roboto" panose="02000000000000000000" pitchFamily="2" charset="0"/>
              </a:rPr>
              <a:t>he topic of innovative aerodynamic surfaces comprises ailerons, elevons, flaps, rudders, or panels that modify the aerodynamic characteristics of a vehicle and produce lift and drag forces.</a:t>
            </a:r>
          </a:p>
          <a:p>
            <a:pPr algn="l"/>
            <a:r>
              <a:rPr lang="en-US" sz="900" b="0" i="0" dirty="0">
                <a:solidFill>
                  <a:srgbClr val="777777"/>
                </a:solidFill>
                <a:effectLst/>
                <a:latin typeface="Roboto" panose="02000000000000000000" pitchFamily="2" charset="0"/>
              </a:rPr>
              <a:t>Several categories of aerodynamic surfaces are envisaged, subdivided between primary surfaces and complementary surfaces. Primary surfaces are ailerons, elevators, and rudders. Ailerons are mounted on the trailing edge of the flying vehicle and move in opposite directions. Elevators are a moveable part of the horizontal stabilizers, hinged to the back of the tail of the flying vehicle. Rudders are mounted on the trailing edge of the vertical stabilizer, part of the empennage. Complementary surfaces are spoilers, flaps, slats, and airbrakes. Spoilers are used to disrupt the airflow and reduce the lift whereas flaps and slats are used to increase the lift of the flying vehicle. Airbrakes are used to increase drag.</a:t>
            </a:r>
          </a:p>
          <a:p>
            <a:pPr algn="l"/>
            <a:r>
              <a:rPr lang="en-US" sz="900" b="0" i="0" dirty="0">
                <a:solidFill>
                  <a:srgbClr val="777777"/>
                </a:solidFill>
                <a:effectLst/>
                <a:latin typeface="Roboto" panose="02000000000000000000" pitchFamily="2" charset="0"/>
              </a:rPr>
              <a:t>This topic focus on the conception, architecture design, technical analysis, development, and operations of Innovative Aerodynamic Surfaces as propulsive mean for a flight vehicle.</a:t>
            </a:r>
          </a:p>
          <a:p>
            <a:pPr lvl="1">
              <a:lnSpc>
                <a:spcPct val="110000"/>
              </a:lnSpc>
            </a:pPr>
            <a:endParaRPr lang="en-US" sz="2000"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Future Aspects are given for Propulsion (25/x)?</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186</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Introduction into Propulsion Future Development</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67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67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24578" name="Picture 2">
            <a:extLst>
              <a:ext uri="{FF2B5EF4-FFF2-40B4-BE49-F238E27FC236}">
                <a16:creationId xmlns:a16="http://schemas.microsoft.com/office/drawing/2014/main" id="{23C8ABA9-FB22-9002-5A97-27A8092E81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9775" y="3152775"/>
            <a:ext cx="552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1EE59967-D520-F03F-1029-93B33C3198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00" y="270000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a:extLst>
              <a:ext uri="{FF2B5EF4-FFF2-40B4-BE49-F238E27FC236}">
                <a16:creationId xmlns:a16="http://schemas.microsoft.com/office/drawing/2014/main" id="{0B41490F-DEF9-42F0-3A8A-B6F9ECC51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5117" y="706718"/>
            <a:ext cx="10287223" cy="578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35572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9 </a:t>
            </a:r>
            <a:r>
              <a:rPr lang="de-DE" dirty="0"/>
              <a:t>- </a:t>
            </a:r>
            <a:r>
              <a:rPr lang="de-DE" dirty="0" err="1"/>
              <a:t>Beamed</a:t>
            </a:r>
            <a:r>
              <a:rPr lang="de-DE" dirty="0"/>
              <a:t> Energy Propulsion</a:t>
            </a:r>
          </a:p>
          <a:p>
            <a:pPr lvl="1">
              <a:lnSpc>
                <a:spcPct val="110000"/>
              </a:lnSpc>
            </a:pPr>
            <a:r>
              <a:rPr lang="en-US" sz="2000" dirty="0"/>
              <a:t>A variety of different concepts for space transportation systems with Beamed Energy Propulsion (BEP) engines were proposed in past studies by several different authors</a:t>
            </a:r>
          </a:p>
          <a:p>
            <a:pPr lvl="1">
              <a:lnSpc>
                <a:spcPct val="110000"/>
              </a:lnSpc>
            </a:pPr>
            <a:r>
              <a:rPr lang="en-US" sz="2000" dirty="0"/>
              <a:t>They can be roughly grouped in the following categories:</a:t>
            </a:r>
          </a:p>
          <a:p>
            <a:pPr lvl="2">
              <a:lnSpc>
                <a:spcPct val="110000"/>
              </a:lnSpc>
            </a:pPr>
            <a:r>
              <a:rPr lang="en-US" sz="1800" dirty="0"/>
              <a:t>Plasma: The incoming beamed energy is focused by a mirror system. In the focal point on-board propellant or ambient air is converted into plasma</a:t>
            </a:r>
          </a:p>
          <a:p>
            <a:pPr lvl="2">
              <a:lnSpc>
                <a:spcPct val="110000"/>
              </a:lnSpc>
            </a:pPr>
            <a:r>
              <a:rPr lang="en-US" sz="1800" dirty="0"/>
              <a:t>The ejected plasma propels the vehicle by momentum exchange</a:t>
            </a:r>
          </a:p>
          <a:p>
            <a:pPr lvl="2">
              <a:lnSpc>
                <a:spcPct val="110000"/>
              </a:lnSpc>
            </a:pPr>
            <a:r>
              <a:rPr lang="en-US" sz="1800" dirty="0"/>
              <a:t>Laser ablative propulsion, where the target spacecraft or space debris is ablated to create an impulse, also falls in this category</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(33/54)?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187</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420580977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9 </a:t>
            </a:r>
            <a:r>
              <a:rPr lang="de-DE" dirty="0"/>
              <a:t>- </a:t>
            </a:r>
            <a:r>
              <a:rPr lang="de-DE" dirty="0" err="1"/>
              <a:t>Beamed</a:t>
            </a:r>
            <a:r>
              <a:rPr lang="de-DE" dirty="0"/>
              <a:t> Energy Propulsion</a:t>
            </a:r>
          </a:p>
          <a:p>
            <a:pPr lvl="1">
              <a:lnSpc>
                <a:spcPct val="110000"/>
              </a:lnSpc>
            </a:pPr>
            <a:r>
              <a:rPr lang="en-US" sz="2000" dirty="0"/>
              <a:t>They can be roughly grouped in the following categories:</a:t>
            </a:r>
          </a:p>
          <a:p>
            <a:pPr lvl="2">
              <a:lnSpc>
                <a:spcPct val="110000"/>
              </a:lnSpc>
            </a:pPr>
            <a:r>
              <a:rPr lang="en-US" sz="1800" dirty="0"/>
              <a:t>Thermal: A heat exchanger in the vehicle is heated by beamed energy</a:t>
            </a:r>
          </a:p>
          <a:p>
            <a:pPr lvl="2">
              <a:lnSpc>
                <a:spcPct val="110000"/>
              </a:lnSpc>
            </a:pPr>
            <a:r>
              <a:rPr lang="en-US" sz="1800" dirty="0"/>
              <a:t>The heat is transferred to on-board propellant, which is ejected in a classical convergent-divergent nozzle</a:t>
            </a:r>
          </a:p>
          <a:p>
            <a:pPr lvl="2">
              <a:lnSpc>
                <a:spcPct val="110000"/>
              </a:lnSpc>
            </a:pPr>
            <a:r>
              <a:rPr lang="en-US" sz="1800" dirty="0"/>
              <a:t>A special form of thermal beamed energy propulsion is the solar thermal propulsion stage, where the beam source is the sun</a:t>
            </a:r>
          </a:p>
          <a:p>
            <a:pPr lvl="2">
              <a:lnSpc>
                <a:spcPct val="110000"/>
              </a:lnSpc>
            </a:pPr>
            <a:r>
              <a:rPr lang="en-US" sz="1800" dirty="0"/>
              <a:t>Sail: The beamed energy is reflected by a sail</a:t>
            </a:r>
          </a:p>
          <a:p>
            <a:pPr lvl="2">
              <a:lnSpc>
                <a:spcPct val="110000"/>
              </a:lnSpc>
            </a:pPr>
            <a:r>
              <a:rPr lang="en-US" sz="1800" dirty="0"/>
              <a:t>The resulting radiation pressure exacts a force on the vehicle</a:t>
            </a:r>
          </a:p>
          <a:p>
            <a:pPr lvl="2">
              <a:lnSpc>
                <a:spcPct val="110000"/>
              </a:lnSpc>
            </a:pPr>
            <a:r>
              <a:rPr lang="en-US" sz="1800" dirty="0"/>
              <a:t>The Solar Sail is a specific concept of this category, using the pressure of the solar light for propellant less propulsion</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(34/54)?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188</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134053478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9 </a:t>
            </a:r>
            <a:r>
              <a:rPr lang="de-DE" dirty="0"/>
              <a:t>- </a:t>
            </a:r>
            <a:r>
              <a:rPr lang="de-DE" dirty="0" err="1"/>
              <a:t>Beamed</a:t>
            </a:r>
            <a:r>
              <a:rPr lang="de-DE" dirty="0"/>
              <a:t> Energy Propulsion</a:t>
            </a:r>
          </a:p>
          <a:p>
            <a:pPr lvl="1">
              <a:lnSpc>
                <a:spcPct val="110000"/>
              </a:lnSpc>
            </a:pPr>
            <a:r>
              <a:rPr lang="en-US" sz="2000" dirty="0"/>
              <a:t>They can be roughly grouped in the following categories:</a:t>
            </a:r>
          </a:p>
          <a:p>
            <a:pPr lvl="2">
              <a:lnSpc>
                <a:spcPct val="110000"/>
              </a:lnSpc>
            </a:pPr>
            <a:r>
              <a:rPr lang="en-US" sz="1800" dirty="0"/>
              <a:t>Climber: The climber type is a vehicle for a space elevator type transportation system</a:t>
            </a:r>
          </a:p>
          <a:p>
            <a:pPr lvl="2">
              <a:lnSpc>
                <a:spcPct val="110000"/>
              </a:lnSpc>
            </a:pPr>
            <a:r>
              <a:rPr lang="en-US" sz="1800" dirty="0"/>
              <a:t>The climber will convert beamed energy into mechanical energy used for climbing the tether to the orbital destination station</a:t>
            </a:r>
          </a:p>
          <a:p>
            <a:pPr lvl="1">
              <a:lnSpc>
                <a:spcPct val="110000"/>
              </a:lnSpc>
            </a:pPr>
            <a:r>
              <a:rPr lang="en-US" sz="2000" dirty="0"/>
              <a:t>While the Sail is a feasible approach for in-space applications only, the Climber is a radically different concept and difficult to compare with other propulsion systems</a:t>
            </a:r>
          </a:p>
          <a:p>
            <a:pPr lvl="1">
              <a:lnSpc>
                <a:spcPct val="110000"/>
              </a:lnSpc>
            </a:pPr>
            <a:r>
              <a:rPr lang="en-US" sz="2000" dirty="0"/>
              <a:t>And now the pellet beam…out of NASA Innovative Advanced Concepts (NIAC)</a:t>
            </a:r>
          </a:p>
          <a:p>
            <a:pPr lvl="1">
              <a:lnSpc>
                <a:spcPct val="110000"/>
              </a:lnSpc>
            </a:pPr>
            <a:endParaRPr lang="en-US" sz="2000" dirty="0"/>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(35/54)?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189</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1432527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buSzPct val="100000"/>
            </a:pPr>
            <a:r>
              <a:rPr lang="en-US" sz="1999" dirty="0"/>
              <a:t>Cooling of engine (Combustion Chamber, Throat, Nozzle Extension)</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Vortex cooling</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19</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20873526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9 </a:t>
            </a:r>
            <a:r>
              <a:rPr lang="de-DE" dirty="0"/>
              <a:t>- </a:t>
            </a:r>
            <a:r>
              <a:rPr lang="de-DE" dirty="0" err="1"/>
              <a:t>Beamed</a:t>
            </a:r>
            <a:r>
              <a:rPr lang="de-DE" dirty="0"/>
              <a:t> Energy Propulsion</a:t>
            </a:r>
          </a:p>
          <a:p>
            <a:pPr lvl="1">
              <a:lnSpc>
                <a:spcPct val="110000"/>
              </a:lnSpc>
            </a:pPr>
            <a:r>
              <a:rPr lang="en-US" sz="2000" dirty="0"/>
              <a:t>They can be roughly grouped in the following categories:</a:t>
            </a:r>
          </a:p>
          <a:p>
            <a:pPr lvl="2">
              <a:lnSpc>
                <a:spcPct val="110000"/>
              </a:lnSpc>
            </a:pPr>
            <a:r>
              <a:rPr lang="en-US" sz="1800" dirty="0"/>
              <a:t>Pellet beam: </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(36/54)?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190</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4098" name="Picture 2">
            <a:extLst>
              <a:ext uri="{FF2B5EF4-FFF2-40B4-BE49-F238E27FC236}">
                <a16:creationId xmlns:a16="http://schemas.microsoft.com/office/drawing/2014/main" id="{6C2904F6-68B7-4C77-8D6E-5F9554FFDE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119570"/>
            <a:ext cx="4667250" cy="290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46197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9 </a:t>
            </a:r>
            <a:r>
              <a:rPr lang="de-DE" dirty="0"/>
              <a:t>- </a:t>
            </a:r>
            <a:r>
              <a:rPr lang="de-DE" dirty="0" err="1"/>
              <a:t>Beamed</a:t>
            </a:r>
            <a:r>
              <a:rPr lang="de-DE" dirty="0"/>
              <a:t> Energy Propulsion</a:t>
            </a:r>
          </a:p>
          <a:p>
            <a:pPr lvl="1">
              <a:lnSpc>
                <a:spcPct val="110000"/>
              </a:lnSpc>
            </a:pPr>
            <a:r>
              <a:rPr lang="en-US" sz="2000" dirty="0"/>
              <a:t>They can be roughly grouped in the following categories:</a:t>
            </a:r>
          </a:p>
          <a:p>
            <a:pPr lvl="2">
              <a:lnSpc>
                <a:spcPct val="110000"/>
              </a:lnSpc>
            </a:pPr>
            <a:r>
              <a:rPr lang="en-US" sz="1800" dirty="0"/>
              <a:t>Pellet beam: The pellet-beam concept requires two spacecraft – one that sets off for interstellar space, and one that goes into orbit around Earth</a:t>
            </a:r>
          </a:p>
          <a:p>
            <a:pPr lvl="2">
              <a:lnSpc>
                <a:spcPct val="110000"/>
              </a:lnSpc>
            </a:pPr>
            <a:r>
              <a:rPr lang="en-US" sz="1800" dirty="0"/>
              <a:t>The spacecraft orbiting Earth would shoot a beam of tiny microscopic particles at the interstellar spacecraft</a:t>
            </a:r>
          </a:p>
          <a:p>
            <a:pPr lvl="2">
              <a:lnSpc>
                <a:spcPct val="110000"/>
              </a:lnSpc>
            </a:pPr>
            <a:r>
              <a:rPr lang="en-US" sz="1800" dirty="0"/>
              <a:t>Those particles would be heated up by lasers, causing part of them to melt into plasma that accelerates the pellets further, a process known as laser ablation</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(37/54)?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191</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288227248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9 </a:t>
            </a:r>
            <a:r>
              <a:rPr lang="de-DE" dirty="0"/>
              <a:t>- </a:t>
            </a:r>
            <a:r>
              <a:rPr lang="de-DE" dirty="0" err="1"/>
              <a:t>Beamed</a:t>
            </a:r>
            <a:r>
              <a:rPr lang="de-DE" dirty="0"/>
              <a:t> Energy Propulsion</a:t>
            </a:r>
          </a:p>
          <a:p>
            <a:pPr lvl="1">
              <a:lnSpc>
                <a:spcPct val="110000"/>
              </a:lnSpc>
            </a:pPr>
            <a:r>
              <a:rPr lang="en-US" sz="2000" dirty="0"/>
              <a:t>They can be roughly grouped in the following categories:</a:t>
            </a:r>
          </a:p>
          <a:p>
            <a:pPr lvl="2">
              <a:lnSpc>
                <a:spcPct val="110000"/>
              </a:lnSpc>
            </a:pPr>
            <a:r>
              <a:rPr lang="en-US" sz="1800" dirty="0"/>
              <a:t>Those pellets could reach 120 km / s and either hit the sail of the interstellar spacecraft or repel a magnet within it, helping to propel the spacecraft to huge speeds that would let it whizz out of our heliosphere – the bubble of the solar wind around our Solar System</a:t>
            </a:r>
          </a:p>
          <a:p>
            <a:pPr lvl="2">
              <a:lnSpc>
                <a:spcPct val="110000"/>
              </a:lnSpc>
            </a:pPr>
            <a:r>
              <a:rPr lang="en-US" sz="1800" dirty="0"/>
              <a:t>The NIAC proposal examines a new propulsion architecture for fast transit of heavy (1 ton and more) payloads across the Solar System and to the interstellar medium</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(38/54)?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192</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221750232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Beamed Energy Propulsion</a:t>
            </a:r>
          </a:p>
          <a:p>
            <a:pPr lvl="1">
              <a:lnSpc>
                <a:spcPct val="110000"/>
              </a:lnSpc>
            </a:pPr>
            <a:r>
              <a:rPr lang="en-US" sz="2000" dirty="0"/>
              <a:t>A variety of different concepts for space transportation systems with Beamed Energy Propulsion (BEP) engines were proposed in past studies by several different authors</a:t>
            </a:r>
          </a:p>
          <a:p>
            <a:pPr lvl="1">
              <a:lnSpc>
                <a:spcPct val="110000"/>
              </a:lnSpc>
            </a:pPr>
            <a:r>
              <a:rPr lang="en-US" sz="2000" dirty="0"/>
              <a:t>They can be roughly grouped in the following categories</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Future Aspects are given for Propulsion (26/x)?</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193</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Introduction into Propulsion Future Development</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67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67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26626" name="Picture 2">
            <a:extLst>
              <a:ext uri="{FF2B5EF4-FFF2-40B4-BE49-F238E27FC236}">
                <a16:creationId xmlns:a16="http://schemas.microsoft.com/office/drawing/2014/main" id="{3628F405-D90F-AEF0-DEE8-052C00232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00" y="2700000"/>
            <a:ext cx="1800000"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5676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Beamed Energy Propulsion</a:t>
            </a:r>
          </a:p>
          <a:p>
            <a:pPr lvl="1">
              <a:lnSpc>
                <a:spcPct val="110000"/>
              </a:lnSpc>
            </a:pPr>
            <a:r>
              <a:rPr lang="en-US" sz="2000" dirty="0"/>
              <a:t>Plasma: </a:t>
            </a:r>
          </a:p>
          <a:p>
            <a:pPr lvl="2">
              <a:lnSpc>
                <a:spcPct val="110000"/>
              </a:lnSpc>
            </a:pPr>
            <a:r>
              <a:rPr lang="en-US" sz="1800" dirty="0"/>
              <a:t>The incoming beamed energy is focused by a mirror system</a:t>
            </a:r>
          </a:p>
          <a:p>
            <a:pPr lvl="2">
              <a:lnSpc>
                <a:spcPct val="110000"/>
              </a:lnSpc>
            </a:pPr>
            <a:r>
              <a:rPr lang="en-US" sz="1800" dirty="0"/>
              <a:t>In the focal point on-board propellant or ambient air is converted into plasma</a:t>
            </a:r>
          </a:p>
          <a:p>
            <a:pPr lvl="2">
              <a:lnSpc>
                <a:spcPct val="110000"/>
              </a:lnSpc>
            </a:pPr>
            <a:r>
              <a:rPr lang="en-US" sz="1800" dirty="0"/>
              <a:t>The ejected plasma propels the vehicle by momentum exchange</a:t>
            </a:r>
          </a:p>
          <a:p>
            <a:pPr lvl="2">
              <a:lnSpc>
                <a:spcPct val="110000"/>
              </a:lnSpc>
            </a:pPr>
            <a:r>
              <a:rPr lang="en-US" sz="1800" dirty="0"/>
              <a:t>Laser ablative propulsion, where the target spacecraft or space debris is ablated to create an impulse, also falls in this category</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Future Aspects are given for Propulsion (27/x)?</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194</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Introduction into Propulsion Future Development</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67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67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26626" name="Picture 2">
            <a:extLst>
              <a:ext uri="{FF2B5EF4-FFF2-40B4-BE49-F238E27FC236}">
                <a16:creationId xmlns:a16="http://schemas.microsoft.com/office/drawing/2014/main" id="{3628F405-D90F-AEF0-DEE8-052C00232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00" y="2700000"/>
            <a:ext cx="1800000"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36020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Beamed Energy Propulsion</a:t>
            </a:r>
          </a:p>
          <a:p>
            <a:pPr lvl="1">
              <a:lnSpc>
                <a:spcPct val="110000"/>
              </a:lnSpc>
            </a:pPr>
            <a:r>
              <a:rPr lang="en-US" sz="2000" dirty="0"/>
              <a:t>Thermal:</a:t>
            </a:r>
          </a:p>
          <a:p>
            <a:pPr lvl="2">
              <a:lnSpc>
                <a:spcPct val="110000"/>
              </a:lnSpc>
            </a:pPr>
            <a:r>
              <a:rPr lang="en-US" sz="1800" dirty="0"/>
              <a:t>A heat exchanger in the vehicle is heated by beamed energy</a:t>
            </a:r>
          </a:p>
          <a:p>
            <a:pPr lvl="2">
              <a:lnSpc>
                <a:spcPct val="110000"/>
              </a:lnSpc>
            </a:pPr>
            <a:r>
              <a:rPr lang="en-US" sz="1800" dirty="0"/>
              <a:t>The heat is transferred to on-board propellant, which is ejected in a classical convergent-divergent nozzle</a:t>
            </a:r>
          </a:p>
          <a:p>
            <a:pPr lvl="2">
              <a:lnSpc>
                <a:spcPct val="110000"/>
              </a:lnSpc>
            </a:pPr>
            <a:r>
              <a:rPr lang="en-US" sz="1800" dirty="0"/>
              <a:t>A special form of thermal beamed energy propulsion is the solar thermal propulsion stage, where the beam source is the sun</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Future Aspects are given for Propulsion (28/x)?</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195</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Introduction into Propulsion Future Development</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67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67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26626" name="Picture 2">
            <a:extLst>
              <a:ext uri="{FF2B5EF4-FFF2-40B4-BE49-F238E27FC236}">
                <a16:creationId xmlns:a16="http://schemas.microsoft.com/office/drawing/2014/main" id="{3628F405-D90F-AEF0-DEE8-052C00232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00" y="2700000"/>
            <a:ext cx="1800000"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78994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Beamed Energy Propulsion</a:t>
            </a:r>
          </a:p>
          <a:p>
            <a:pPr lvl="1">
              <a:lnSpc>
                <a:spcPct val="110000"/>
              </a:lnSpc>
            </a:pPr>
            <a:r>
              <a:rPr lang="en-US" sz="2000" dirty="0"/>
              <a:t>Sail:</a:t>
            </a:r>
          </a:p>
          <a:p>
            <a:pPr lvl="2">
              <a:lnSpc>
                <a:spcPct val="110000"/>
              </a:lnSpc>
            </a:pPr>
            <a:r>
              <a:rPr lang="en-US" sz="1800" dirty="0"/>
              <a:t>The beamed energy is reflected by a sail</a:t>
            </a:r>
          </a:p>
          <a:p>
            <a:pPr lvl="2">
              <a:lnSpc>
                <a:spcPct val="110000"/>
              </a:lnSpc>
            </a:pPr>
            <a:r>
              <a:rPr lang="en-US" sz="1800" dirty="0"/>
              <a:t>The resulting radiation pressure exacts a force on the vehicle</a:t>
            </a:r>
          </a:p>
          <a:p>
            <a:pPr lvl="2">
              <a:lnSpc>
                <a:spcPct val="110000"/>
              </a:lnSpc>
            </a:pPr>
            <a:r>
              <a:rPr lang="en-US" sz="1800" dirty="0"/>
              <a:t>The Solar Sail is a specific concept of this category, using the pressure of the solar light for </a:t>
            </a:r>
            <a:r>
              <a:rPr lang="en-US" sz="1800" dirty="0" err="1"/>
              <a:t>propellantless</a:t>
            </a:r>
            <a:r>
              <a:rPr lang="en-US" sz="1800" dirty="0"/>
              <a:t> propulsion</a:t>
            </a:r>
          </a:p>
          <a:p>
            <a:pPr lvl="1">
              <a:lnSpc>
                <a:spcPct val="110000"/>
              </a:lnSpc>
            </a:pPr>
            <a:r>
              <a:rPr lang="en-US" sz="2000" dirty="0"/>
              <a:t>Climber:</a:t>
            </a:r>
          </a:p>
          <a:p>
            <a:pPr lvl="2">
              <a:lnSpc>
                <a:spcPct val="110000"/>
              </a:lnSpc>
            </a:pPr>
            <a:r>
              <a:rPr lang="en-US" sz="1800" dirty="0"/>
              <a:t>The climber type is a vehicle for a space elevator type transportation system</a:t>
            </a:r>
          </a:p>
          <a:p>
            <a:pPr lvl="2">
              <a:lnSpc>
                <a:spcPct val="110000"/>
              </a:lnSpc>
            </a:pPr>
            <a:r>
              <a:rPr lang="en-US" sz="1800" dirty="0"/>
              <a:t>The climber will convert beamed energy into mechanical energy used for climbing the tether to the orbital destination station</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Future Aspects are given for Propulsion (29/x)?</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196</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Introduction into Propulsion Future Development</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67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67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26626" name="Picture 2">
            <a:extLst>
              <a:ext uri="{FF2B5EF4-FFF2-40B4-BE49-F238E27FC236}">
                <a16:creationId xmlns:a16="http://schemas.microsoft.com/office/drawing/2014/main" id="{3628F405-D90F-AEF0-DEE8-052C00232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00" y="2700000"/>
            <a:ext cx="1800000"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61400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Beamed Energy Propulsion</a:t>
            </a:r>
          </a:p>
          <a:p>
            <a:pPr lvl="1">
              <a:lnSpc>
                <a:spcPct val="110000"/>
              </a:lnSpc>
            </a:pPr>
            <a:r>
              <a:rPr lang="en-US" sz="2000" dirty="0"/>
              <a:t>While the Sail is a feasible approach for in-space applications only, the Climber is a radically different concept and difficult to compare with other propulsion systems</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Future Aspects are given for Propulsion (30/x)?</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197</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Introduction into Propulsion Future Development</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67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67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26626" name="Picture 2">
            <a:extLst>
              <a:ext uri="{FF2B5EF4-FFF2-40B4-BE49-F238E27FC236}">
                <a16:creationId xmlns:a16="http://schemas.microsoft.com/office/drawing/2014/main" id="{3628F405-D90F-AEF0-DEE8-052C00232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00" y="2700000"/>
            <a:ext cx="1800000"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90614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F1AB-8F06-4DFE-A73A-556DB6555115}"/>
              </a:ext>
            </a:extLst>
          </p:cNvPr>
          <p:cNvSpPr>
            <a:spLocks noGrp="1"/>
          </p:cNvSpPr>
          <p:nvPr>
            <p:ph type="title"/>
          </p:nvPr>
        </p:nvSpPr>
        <p:spPr/>
        <p:txBody>
          <a:bodyPr>
            <a:noAutofit/>
          </a:bodyPr>
          <a:lstStyle/>
          <a:p>
            <a:r>
              <a:rPr lang="en-US" dirty="0"/>
              <a:t>Back-up 3</a:t>
            </a:r>
          </a:p>
        </p:txBody>
      </p:sp>
      <p:sp>
        <p:nvSpPr>
          <p:cNvPr id="3" name="Text Placeholder 2">
            <a:extLst>
              <a:ext uri="{FF2B5EF4-FFF2-40B4-BE49-F238E27FC236}">
                <a16:creationId xmlns:a16="http://schemas.microsoft.com/office/drawing/2014/main" id="{1EFB4A26-1E15-421F-909D-81D6FA4DF496}"/>
              </a:ext>
            </a:extLst>
          </p:cNvPr>
          <p:cNvSpPr>
            <a:spLocks noGrp="1"/>
          </p:cNvSpPr>
          <p:nvPr>
            <p:ph type="body" idx="1"/>
          </p:nvPr>
        </p:nvSpPr>
        <p:spPr/>
        <p:txBody>
          <a:bodyPr/>
          <a:lstStyle/>
          <a:p>
            <a:r>
              <a:rPr lang="en-US" dirty="0"/>
              <a:t>	Brief overview on all space propulsion systems</a:t>
            </a:r>
          </a:p>
        </p:txBody>
      </p:sp>
      <p:pic>
        <p:nvPicPr>
          <p:cNvPr id="5" name="Grafik 4">
            <a:extLst>
              <a:ext uri="{FF2B5EF4-FFF2-40B4-BE49-F238E27FC236}">
                <a16:creationId xmlns:a16="http://schemas.microsoft.com/office/drawing/2014/main" id="{EB256422-6666-4E3D-959D-D80804DD45EA}"/>
              </a:ext>
            </a:extLst>
          </p:cNvPr>
          <p:cNvPicPr>
            <a:picLocks noChangeAspect="1"/>
          </p:cNvPicPr>
          <p:nvPr/>
        </p:nvPicPr>
        <p:blipFill>
          <a:blip r:embed="rId2"/>
          <a:stretch>
            <a:fillRect/>
          </a:stretch>
        </p:blipFill>
        <p:spPr>
          <a:xfrm>
            <a:off x="1219628" y="914395"/>
            <a:ext cx="4876374" cy="4946754"/>
          </a:xfrm>
          <a:prstGeom prst="rect">
            <a:avLst/>
          </a:prstGeom>
        </p:spPr>
      </p:pic>
    </p:spTree>
    <p:extLst>
      <p:ext uri="{BB962C8B-B14F-4D97-AF65-F5344CB8AC3E}">
        <p14:creationId xmlns:p14="http://schemas.microsoft.com/office/powerpoint/2010/main" val="249874446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F1AB-8F06-4DFE-A73A-556DB6555115}"/>
              </a:ext>
            </a:extLst>
          </p:cNvPr>
          <p:cNvSpPr>
            <a:spLocks noGrp="1"/>
          </p:cNvSpPr>
          <p:nvPr>
            <p:ph type="title"/>
          </p:nvPr>
        </p:nvSpPr>
        <p:spPr>
          <a:xfrm>
            <a:off x="6096000" y="1037168"/>
            <a:ext cx="5881141" cy="2391833"/>
          </a:xfrm>
        </p:spPr>
        <p:txBody>
          <a:bodyPr>
            <a:noAutofit/>
          </a:bodyPr>
          <a:lstStyle/>
          <a:p>
            <a:r>
              <a:rPr lang="en-US" dirty="0"/>
              <a:t>Lecture # 6</a:t>
            </a:r>
            <a:br>
              <a:rPr lang="en-US" dirty="0"/>
            </a:br>
            <a:r>
              <a:rPr lang="en-US" b="1" dirty="0"/>
              <a:t>Cross Cutting Initiative – Innovative Propulsion </a:t>
            </a:r>
            <a:endParaRPr lang="en-US" dirty="0"/>
          </a:p>
        </p:txBody>
      </p:sp>
      <p:sp>
        <p:nvSpPr>
          <p:cNvPr id="3" name="Text Placeholder 2">
            <a:extLst>
              <a:ext uri="{FF2B5EF4-FFF2-40B4-BE49-F238E27FC236}">
                <a16:creationId xmlns:a16="http://schemas.microsoft.com/office/drawing/2014/main" id="{1EFB4A26-1E15-421F-909D-81D6FA4DF496}"/>
              </a:ext>
            </a:extLst>
          </p:cNvPr>
          <p:cNvSpPr>
            <a:spLocks noGrp="1"/>
          </p:cNvSpPr>
          <p:nvPr>
            <p:ph type="body" idx="1"/>
          </p:nvPr>
        </p:nvSpPr>
        <p:spPr/>
        <p:txBody>
          <a:bodyPr/>
          <a:lstStyle/>
          <a:p>
            <a:r>
              <a:rPr lang="en-US" dirty="0"/>
              <a:t>	Describe objectives of ESA cross cutting initiative linked to propulsion</a:t>
            </a:r>
          </a:p>
        </p:txBody>
      </p:sp>
      <p:pic>
        <p:nvPicPr>
          <p:cNvPr id="23" name="Picture Placeholder 22">
            <a:extLst>
              <a:ext uri="{FF2B5EF4-FFF2-40B4-BE49-F238E27FC236}">
                <a16:creationId xmlns:a16="http://schemas.microsoft.com/office/drawing/2014/main" id="{EDD154F1-C6D9-478D-A8EE-8D407B8F608D}"/>
              </a:ext>
            </a:extLst>
          </p:cNvPr>
          <p:cNvPicPr>
            <a:picLocks noGrp="1" noChangeAspect="1"/>
          </p:cNvPicPr>
          <p:nvPr>
            <p:ph type="pic" idx="2"/>
          </p:nvPr>
        </p:nvPicPr>
        <p:blipFill>
          <a:blip r:embed="rId2"/>
          <a:srcRect l="29948" r="29948"/>
          <a:stretch>
            <a:fillRect/>
          </a:stretch>
        </p:blipFill>
        <p:spPr>
          <a:prstGeom prst="rect">
            <a:avLst/>
          </a:prstGeom>
        </p:spPr>
      </p:pic>
      <p:pic>
        <p:nvPicPr>
          <p:cNvPr id="5" name="Grafik 4">
            <a:extLst>
              <a:ext uri="{FF2B5EF4-FFF2-40B4-BE49-F238E27FC236}">
                <a16:creationId xmlns:a16="http://schemas.microsoft.com/office/drawing/2014/main" id="{FFEAC1AA-2F0F-4259-A5A1-8B8AD5E8B147}"/>
              </a:ext>
            </a:extLst>
          </p:cNvPr>
          <p:cNvPicPr>
            <a:picLocks noChangeAspect="1"/>
          </p:cNvPicPr>
          <p:nvPr/>
        </p:nvPicPr>
        <p:blipFill>
          <a:blip r:embed="rId3"/>
          <a:stretch>
            <a:fillRect/>
          </a:stretch>
        </p:blipFill>
        <p:spPr>
          <a:xfrm>
            <a:off x="1219628" y="914395"/>
            <a:ext cx="4876374" cy="4946754"/>
          </a:xfrm>
          <a:prstGeom prst="rect">
            <a:avLst/>
          </a:prstGeom>
        </p:spPr>
      </p:pic>
    </p:spTree>
    <p:extLst>
      <p:ext uri="{BB962C8B-B14F-4D97-AF65-F5344CB8AC3E}">
        <p14:creationId xmlns:p14="http://schemas.microsoft.com/office/powerpoint/2010/main" val="2343556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8423726-5812-4EB5-BE6F-7D8A4153E05D}"/>
              </a:ext>
            </a:extLst>
          </p:cNvPr>
          <p:cNvPicPr>
            <a:picLocks noChangeAspect="1"/>
          </p:cNvPicPr>
          <p:nvPr/>
        </p:nvPicPr>
        <p:blipFill>
          <a:blip r:embed="rId2"/>
          <a:stretch>
            <a:fillRect/>
          </a:stretch>
        </p:blipFill>
        <p:spPr>
          <a:xfrm>
            <a:off x="1206500" y="-1"/>
            <a:ext cx="4889499" cy="6858001"/>
          </a:xfrm>
          <a:prstGeom prst="rect">
            <a:avLst/>
          </a:prstGeom>
        </p:spPr>
      </p:pic>
      <p:sp>
        <p:nvSpPr>
          <p:cNvPr id="2" name="Titel 1">
            <a:extLst>
              <a:ext uri="{FF2B5EF4-FFF2-40B4-BE49-F238E27FC236}">
                <a16:creationId xmlns:a16="http://schemas.microsoft.com/office/drawing/2014/main" id="{7AC0A605-84BD-40F9-B5DC-C77EF1DFA030}"/>
              </a:ext>
            </a:extLst>
          </p:cNvPr>
          <p:cNvSpPr>
            <a:spLocks noGrp="1"/>
          </p:cNvSpPr>
          <p:nvPr>
            <p:ph type="title"/>
          </p:nvPr>
        </p:nvSpPr>
        <p:spPr/>
        <p:txBody>
          <a:bodyPr/>
          <a:lstStyle/>
          <a:p>
            <a:r>
              <a:rPr lang="de-DE" dirty="0" err="1"/>
              <a:t>Lecture</a:t>
            </a:r>
            <a:r>
              <a:rPr lang="de-DE" dirty="0"/>
              <a:t> # 6</a:t>
            </a:r>
            <a:br>
              <a:rPr lang="de-DE" dirty="0"/>
            </a:br>
            <a:r>
              <a:rPr lang="de-DE" dirty="0" err="1"/>
              <a:t>Introduction</a:t>
            </a:r>
            <a:r>
              <a:rPr lang="de-DE" dirty="0"/>
              <a:t> &amp; General Course Information</a:t>
            </a:r>
          </a:p>
        </p:txBody>
      </p:sp>
      <p:sp>
        <p:nvSpPr>
          <p:cNvPr id="3" name="Textplatzhalter 2">
            <a:extLst>
              <a:ext uri="{FF2B5EF4-FFF2-40B4-BE49-F238E27FC236}">
                <a16:creationId xmlns:a16="http://schemas.microsoft.com/office/drawing/2014/main" id="{8E0C960A-F12F-470F-87B1-D8DC0788B966}"/>
              </a:ext>
            </a:extLst>
          </p:cNvPr>
          <p:cNvSpPr>
            <a:spLocks noGrp="1"/>
          </p:cNvSpPr>
          <p:nvPr>
            <p:ph type="body" idx="1"/>
          </p:nvPr>
        </p:nvSpPr>
        <p:spPr/>
        <p:txBody>
          <a:bodyPr>
            <a:noAutofit/>
          </a:bodyPr>
          <a:lstStyle/>
          <a:p>
            <a:pPr marL="230400" indent="0"/>
            <a:r>
              <a:rPr lang="de-DE" dirty="0">
                <a:solidFill>
                  <a:schemeClr val="bg1"/>
                </a:solidFill>
              </a:rPr>
              <a:t>Brief update on </a:t>
            </a:r>
            <a:r>
              <a:rPr lang="de-DE" dirty="0" err="1">
                <a:solidFill>
                  <a:schemeClr val="bg1"/>
                </a:solidFill>
              </a:rPr>
              <a:t>space</a:t>
            </a:r>
            <a:r>
              <a:rPr lang="de-DE" dirty="0">
                <a:solidFill>
                  <a:schemeClr val="bg1"/>
                </a:solidFill>
              </a:rPr>
              <a:t> </a:t>
            </a:r>
            <a:r>
              <a:rPr lang="de-DE" dirty="0" err="1">
                <a:solidFill>
                  <a:schemeClr val="bg1"/>
                </a:solidFill>
              </a:rPr>
              <a:t>propulsion</a:t>
            </a:r>
            <a:r>
              <a:rPr lang="de-DE" dirty="0">
                <a:solidFill>
                  <a:schemeClr val="bg1"/>
                </a:solidFill>
              </a:rPr>
              <a:t> </a:t>
            </a:r>
            <a:r>
              <a:rPr lang="de-DE" dirty="0" err="1">
                <a:solidFill>
                  <a:schemeClr val="bg1"/>
                </a:solidFill>
              </a:rPr>
              <a:t>course</a:t>
            </a:r>
            <a:endParaRPr lang="de-DE" dirty="0"/>
          </a:p>
        </p:txBody>
      </p:sp>
      <p:sp>
        <p:nvSpPr>
          <p:cNvPr id="4" name="Bildplatzhalter 3">
            <a:extLst>
              <a:ext uri="{FF2B5EF4-FFF2-40B4-BE49-F238E27FC236}">
                <a16:creationId xmlns:a16="http://schemas.microsoft.com/office/drawing/2014/main" id="{D0C05689-07D6-49DA-BFCD-F4316DB4D236}"/>
              </a:ext>
            </a:extLst>
          </p:cNvPr>
          <p:cNvSpPr>
            <a:spLocks noGrp="1"/>
          </p:cNvSpPr>
          <p:nvPr>
            <p:ph type="pic" idx="2"/>
          </p:nvPr>
        </p:nvSpPr>
        <p:spPr/>
        <p:txBody>
          <a:bodyPr/>
          <a:lstStyle/>
          <a:p>
            <a:endParaRPr lang="de-DE"/>
          </a:p>
        </p:txBody>
      </p:sp>
      <p:pic>
        <p:nvPicPr>
          <p:cNvPr id="2052" name="Picture 4" descr="Projeto Millenium Falcon Completo P/ Montar - R$ 10,99 em Mercado Livre |  Millennium falcon, Star wars, Millenium falcon">
            <a:extLst>
              <a:ext uri="{FF2B5EF4-FFF2-40B4-BE49-F238E27FC236}">
                <a16:creationId xmlns:a16="http://schemas.microsoft.com/office/drawing/2014/main" id="{B2316697-94C2-4CEF-8E8D-A0B524038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34913" y="971588"/>
            <a:ext cx="6858000" cy="4914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124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20</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Picture 2" descr="Vortex rocket engine">
            <a:extLst>
              <a:ext uri="{FF2B5EF4-FFF2-40B4-BE49-F238E27FC236}">
                <a16:creationId xmlns:a16="http://schemas.microsoft.com/office/drawing/2014/main" id="{412B461F-D726-4C0A-B040-AA94B45AE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9993" y="2240871"/>
            <a:ext cx="5949527" cy="4203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54047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The Innovative Propulsion Cross Cutting Initiative (IP-CCI) follows past and ongoing cross cutting initiatives at ESA by focusing on particular topics of interest in breakthrough technologies, taking into account the needs of user programs and industry and exploiting the potential of propulsion technologies across the complete R&amp;D life cycle </a:t>
            </a:r>
          </a:p>
          <a:p>
            <a:pPr marL="125730" indent="0">
              <a:lnSpc>
                <a:spcPct val="110000"/>
              </a:lnSpc>
              <a:buNone/>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(1/54)?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200</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objectives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8" name="Grafik 7">
            <a:extLst>
              <a:ext uri="{FF2B5EF4-FFF2-40B4-BE49-F238E27FC236}">
                <a16:creationId xmlns:a16="http://schemas.microsoft.com/office/drawing/2014/main" id="{D1FC6922-9F4D-9B1D-722A-59E6C998AB5D}"/>
              </a:ext>
            </a:extLst>
          </p:cNvPr>
          <p:cNvPicPr>
            <a:picLocks noChangeAspect="1"/>
          </p:cNvPicPr>
          <p:nvPr/>
        </p:nvPicPr>
        <p:blipFill>
          <a:blip r:embed="rId2"/>
          <a:stretch>
            <a:fillRect/>
          </a:stretch>
        </p:blipFill>
        <p:spPr>
          <a:xfrm>
            <a:off x="451650" y="1696192"/>
            <a:ext cx="11288700" cy="4934639"/>
          </a:xfrm>
          <a:prstGeom prst="rect">
            <a:avLst/>
          </a:prstGeom>
        </p:spPr>
      </p:pic>
    </p:spTree>
    <p:extLst>
      <p:ext uri="{BB962C8B-B14F-4D97-AF65-F5344CB8AC3E}">
        <p14:creationId xmlns:p14="http://schemas.microsoft.com/office/powerpoint/2010/main" val="50760161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Innovative Propulsion, by definition, shall: </a:t>
            </a:r>
          </a:p>
          <a:p>
            <a:pPr lvl="1">
              <a:lnSpc>
                <a:spcPct val="110000"/>
              </a:lnSpc>
            </a:pPr>
            <a:r>
              <a:rPr lang="en-US" sz="2000" dirty="0"/>
              <a:t>Bring significant positive benefit in terms of mass, performance, cost and flexibility</a:t>
            </a:r>
          </a:p>
          <a:p>
            <a:pPr lvl="1">
              <a:lnSpc>
                <a:spcPct val="110000"/>
              </a:lnSpc>
            </a:pPr>
            <a:r>
              <a:rPr lang="en-US" sz="2000" dirty="0"/>
              <a:t>Be at low TRL yet enough (&gt; TRL 2) to be engineered and demonstrated in a medium term</a:t>
            </a:r>
          </a:p>
          <a:p>
            <a:pPr lvl="1">
              <a:lnSpc>
                <a:spcPct val="110000"/>
              </a:lnSpc>
            </a:pPr>
            <a:r>
              <a:rPr lang="en-US" sz="2000" dirty="0"/>
              <a:t>Enable new missions or applications</a:t>
            </a:r>
          </a:p>
          <a:p>
            <a:pPr lvl="1">
              <a:lnSpc>
                <a:spcPct val="110000"/>
              </a:lnSpc>
            </a:pPr>
            <a:r>
              <a:rPr lang="en-US" sz="2000" dirty="0"/>
              <a:t>Facilitate the creation of new markets</a:t>
            </a:r>
          </a:p>
          <a:p>
            <a:pPr lvl="1">
              <a:lnSpc>
                <a:spcPct val="110000"/>
              </a:lnSpc>
            </a:pPr>
            <a:r>
              <a:rPr lang="en-US" sz="2000" dirty="0"/>
              <a:t>Enhance reliability and competitiveness</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(2/54)?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201</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261782784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The objectives of the IP–CCI are: </a:t>
            </a:r>
          </a:p>
          <a:p>
            <a:pPr lvl="1">
              <a:lnSpc>
                <a:spcPct val="110000"/>
              </a:lnSpc>
            </a:pPr>
            <a:r>
              <a:rPr lang="en-US" sz="2000" dirty="0"/>
              <a:t>To identify and support the strategic interest of ESA member states, industry and academia</a:t>
            </a:r>
          </a:p>
          <a:p>
            <a:pPr lvl="1">
              <a:lnSpc>
                <a:spcPct val="110000"/>
              </a:lnSpc>
            </a:pPr>
            <a:r>
              <a:rPr lang="en-US" sz="2000" dirty="0"/>
              <a:t>To stimulate the propulsion ecosystem of the ESA member states</a:t>
            </a:r>
          </a:p>
          <a:p>
            <a:pPr lvl="1">
              <a:lnSpc>
                <a:spcPct val="110000"/>
              </a:lnSpc>
            </a:pPr>
            <a:r>
              <a:rPr lang="en-US" sz="2000" dirty="0"/>
              <a:t>To increase the technology readiness, implement IOV / IOD missions, foster the research, development and testing capabilities and demonstrate the applications and services</a:t>
            </a:r>
          </a:p>
          <a:p>
            <a:pPr lvl="1">
              <a:lnSpc>
                <a:spcPct val="110000"/>
              </a:lnSpc>
            </a:pPr>
            <a:r>
              <a:rPr lang="en-US" sz="2000" dirty="0"/>
              <a:t>To provide an increased visibility of innovative propulsion activities for space</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(3/54)?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202</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246333848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Objective of the Workshops:</a:t>
            </a:r>
          </a:p>
          <a:p>
            <a:pPr lvl="1">
              <a:lnSpc>
                <a:spcPct val="110000"/>
              </a:lnSpc>
            </a:pPr>
            <a:r>
              <a:rPr lang="en-US" sz="2000" dirty="0"/>
              <a:t>The workshops are organized by the Propulsion, Aerothermodynamics, and Flight Vehicles Engineering Division of ESA</a:t>
            </a:r>
          </a:p>
          <a:p>
            <a:pPr>
              <a:lnSpc>
                <a:spcPct val="110000"/>
              </a:lnSpc>
            </a:pPr>
            <a:r>
              <a:rPr lang="en-US" dirty="0"/>
              <a:t>The workshops will serve to the collection of future vision, needs and requirements for the development of Innovative Propulsion systems and technologies in order to consolidate the ESA Innovative Propulsion roadmap</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(4/54)?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203</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45894302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1 - High Efficiency Atmospheric-Breathing Electric Propulsion</a:t>
            </a:r>
          </a:p>
          <a:p>
            <a:pPr lvl="1">
              <a:lnSpc>
                <a:spcPct val="110000"/>
              </a:lnSpc>
            </a:pPr>
            <a:r>
              <a:rPr lang="en-US" sz="2000" dirty="0"/>
              <a:t>Atmospheric-breathing electric propulsion systems are defined by their capability to generate thrust using as propellant the gases of the atmosphere, which are collected by an intake installed on the same platform</a:t>
            </a:r>
          </a:p>
          <a:p>
            <a:pPr lvl="1">
              <a:lnSpc>
                <a:spcPct val="110000"/>
              </a:lnSpc>
            </a:pPr>
            <a:r>
              <a:rPr lang="en-US" sz="2000" dirty="0"/>
              <a:t>They are capable of operating with variable atmospheric gas mixtures and densities, and resilient to long term operation in a challenging environment</a:t>
            </a:r>
          </a:p>
          <a:p>
            <a:pPr lvl="1">
              <a:lnSpc>
                <a:spcPct val="110000"/>
              </a:lnSpc>
            </a:pPr>
            <a:r>
              <a:rPr lang="en-US" sz="2000" dirty="0"/>
              <a:t>This topic targets innovative electric propulsion systems with high thrust-to-power and high-specific-impulse capability</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(5/54)?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204</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8" name="Grafik 7">
            <a:extLst>
              <a:ext uri="{FF2B5EF4-FFF2-40B4-BE49-F238E27FC236}">
                <a16:creationId xmlns:a16="http://schemas.microsoft.com/office/drawing/2014/main" id="{E36CB6A0-86B6-4924-937A-0D15C5E78CF3}"/>
              </a:ext>
            </a:extLst>
          </p:cNvPr>
          <p:cNvPicPr>
            <a:picLocks noChangeAspect="1"/>
          </p:cNvPicPr>
          <p:nvPr/>
        </p:nvPicPr>
        <p:blipFill>
          <a:blip r:embed="rId2"/>
          <a:stretch>
            <a:fillRect/>
          </a:stretch>
        </p:blipFill>
        <p:spPr>
          <a:xfrm>
            <a:off x="7212292" y="5046413"/>
            <a:ext cx="1554200" cy="1554200"/>
          </a:xfrm>
          <a:prstGeom prst="rect">
            <a:avLst/>
          </a:prstGeom>
        </p:spPr>
      </p:pic>
    </p:spTree>
    <p:extLst>
      <p:ext uri="{BB962C8B-B14F-4D97-AF65-F5344CB8AC3E}">
        <p14:creationId xmlns:p14="http://schemas.microsoft.com/office/powerpoint/2010/main" val="426033769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a:t>
            </a:r>
            <a:r>
              <a:rPr lang="de-DE" dirty="0"/>
              <a:t>2 - </a:t>
            </a:r>
            <a:r>
              <a:rPr lang="de-DE" dirty="0" err="1"/>
              <a:t>Advanced</a:t>
            </a:r>
            <a:r>
              <a:rPr lang="de-DE" dirty="0"/>
              <a:t> </a:t>
            </a:r>
            <a:r>
              <a:rPr lang="de-DE" dirty="0" err="1"/>
              <a:t>Airbreathing</a:t>
            </a:r>
            <a:r>
              <a:rPr lang="de-DE" dirty="0"/>
              <a:t> Propulsion</a:t>
            </a:r>
          </a:p>
          <a:p>
            <a:pPr lvl="1">
              <a:lnSpc>
                <a:spcPct val="110000"/>
              </a:lnSpc>
            </a:pPr>
            <a:r>
              <a:rPr lang="en-US" sz="2000" dirty="0"/>
              <a:t>Generating lift by means of atmospheric flight while ingesting the atmospheric oxidizer into the airbreathing engine results into an overall lighter flight vehicle: there is no need to carry the oxidizer and the related storage system on board and the high aerodynamic efficiency L/D &gt; 1 lowers further the required thrust with respect to classical non-lifting vehicles</a:t>
            </a:r>
          </a:p>
          <a:p>
            <a:pPr lvl="1">
              <a:lnSpc>
                <a:spcPct val="110000"/>
              </a:lnSpc>
            </a:pPr>
            <a:r>
              <a:rPr lang="en-US" sz="2000" dirty="0"/>
              <a:t>The main applications are to first stages of launchers, replacing the booster function and potentially performing some of the duty of subsequent stages, or suborbital point-to-point transports</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(6/54)?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205</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374959088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a:t>
            </a:r>
            <a:r>
              <a:rPr lang="de-DE" dirty="0"/>
              <a:t>2 - </a:t>
            </a:r>
            <a:r>
              <a:rPr lang="de-DE" dirty="0" err="1"/>
              <a:t>Advanced</a:t>
            </a:r>
            <a:r>
              <a:rPr lang="de-DE" dirty="0"/>
              <a:t> </a:t>
            </a:r>
            <a:r>
              <a:rPr lang="de-DE" dirty="0" err="1"/>
              <a:t>Airbreathing</a:t>
            </a:r>
            <a:r>
              <a:rPr lang="de-DE" dirty="0"/>
              <a:t> Propulsion</a:t>
            </a:r>
          </a:p>
          <a:p>
            <a:pPr lvl="1">
              <a:lnSpc>
                <a:spcPct val="110000"/>
              </a:lnSpc>
            </a:pPr>
            <a:r>
              <a:rPr lang="en-US" sz="2000" dirty="0"/>
              <a:t>Owing to a wide flight regime, potentially from Mach 0 to about 12, the vehicle and its propulsion must perform in an ample operational range</a:t>
            </a:r>
          </a:p>
          <a:p>
            <a:pPr lvl="1">
              <a:lnSpc>
                <a:spcPct val="110000"/>
              </a:lnSpc>
            </a:pPr>
            <a:r>
              <a:rPr lang="en-US" sz="2000" dirty="0"/>
              <a:t>This challenges the design of the propulsion system, which may incorporate variable geometry elements to enlarge the operational regime of the:</a:t>
            </a:r>
          </a:p>
          <a:p>
            <a:pPr lvl="2">
              <a:lnSpc>
                <a:spcPct val="110000"/>
              </a:lnSpc>
            </a:pPr>
            <a:r>
              <a:rPr lang="en-US" sz="1800" dirty="0"/>
              <a:t>Air intake and isolator</a:t>
            </a:r>
          </a:p>
          <a:p>
            <a:pPr lvl="2">
              <a:lnSpc>
                <a:spcPct val="110000"/>
              </a:lnSpc>
            </a:pPr>
            <a:r>
              <a:rPr lang="en-US" sz="1800" dirty="0"/>
              <a:t>Compressor: ram- or turbo based</a:t>
            </a:r>
          </a:p>
          <a:p>
            <a:pPr lvl="2">
              <a:lnSpc>
                <a:spcPct val="110000"/>
              </a:lnSpc>
            </a:pPr>
            <a:r>
              <a:rPr lang="en-US" sz="1800" dirty="0"/>
              <a:t>Combustor and injectors</a:t>
            </a:r>
          </a:p>
          <a:p>
            <a:pPr lvl="2">
              <a:lnSpc>
                <a:spcPct val="110000"/>
              </a:lnSpc>
            </a:pPr>
            <a:r>
              <a:rPr lang="en-US" sz="1800" dirty="0"/>
              <a:t>Nozzle and thrust vectoring</a:t>
            </a: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(7/54)?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206</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356432288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a:t>
            </a:r>
            <a:r>
              <a:rPr lang="de-DE" dirty="0"/>
              <a:t>2 - </a:t>
            </a:r>
            <a:r>
              <a:rPr lang="de-DE" dirty="0" err="1"/>
              <a:t>Advanced</a:t>
            </a:r>
            <a:r>
              <a:rPr lang="de-DE" dirty="0"/>
              <a:t> </a:t>
            </a:r>
            <a:r>
              <a:rPr lang="de-DE" dirty="0" err="1"/>
              <a:t>Airbreathing</a:t>
            </a:r>
            <a:r>
              <a:rPr lang="de-DE" dirty="0"/>
              <a:t> Propulsion</a:t>
            </a:r>
          </a:p>
          <a:p>
            <a:pPr lvl="1">
              <a:lnSpc>
                <a:spcPct val="110000"/>
              </a:lnSpc>
            </a:pPr>
            <a:r>
              <a:rPr lang="en-US" sz="2000" dirty="0"/>
              <a:t>As an alternative to the multi-mode variable cycle engine, an engine integrating different propulsion elements can also be considered, e.g. a turbine- or rocket- based combined cycle engine and a (</a:t>
            </a:r>
            <a:r>
              <a:rPr lang="en-US" sz="2000" dirty="0" err="1"/>
              <a:t>sc</a:t>
            </a:r>
            <a:r>
              <a:rPr lang="en-US" sz="2000" dirty="0"/>
              <a:t>)ramjet which provides the required operational range</a:t>
            </a:r>
          </a:p>
          <a:p>
            <a:pPr lvl="1">
              <a:lnSpc>
                <a:spcPct val="110000"/>
              </a:lnSpc>
            </a:pPr>
            <a:r>
              <a:rPr lang="en-US" sz="2000" dirty="0"/>
              <a:t>In either case of a variable cycle engine or a combination of propulsion systems, the following design aspects have a critical impact in the overall performance of the vehicle:</a:t>
            </a:r>
          </a:p>
          <a:p>
            <a:pPr lvl="2">
              <a:lnSpc>
                <a:spcPct val="110000"/>
              </a:lnSpc>
            </a:pPr>
            <a:r>
              <a:rPr lang="en-US" sz="1800" dirty="0"/>
              <a:t>The transition between modes of operation, e.g. turbo to ramjet or ram to scramjet</a:t>
            </a:r>
          </a:p>
          <a:p>
            <a:pPr lvl="2">
              <a:lnSpc>
                <a:spcPct val="110000"/>
              </a:lnSpc>
            </a:pPr>
            <a:r>
              <a:rPr lang="en-US" sz="1800" dirty="0"/>
              <a:t>The overall integration of the propulsion system in the vehicle</a:t>
            </a:r>
          </a:p>
          <a:p>
            <a:pPr lvl="2">
              <a:lnSpc>
                <a:spcPct val="110000"/>
              </a:lnSpc>
            </a:pPr>
            <a:r>
              <a:rPr lang="en-US" sz="1800" dirty="0"/>
              <a:t>The combined aerothermal and aerodynamic loads throughout the mission</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(8/54)?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207</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73420675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a:t>
            </a:r>
            <a:r>
              <a:rPr lang="de-DE" dirty="0"/>
              <a:t>2 - </a:t>
            </a:r>
            <a:r>
              <a:rPr lang="de-DE" dirty="0" err="1"/>
              <a:t>Advanced</a:t>
            </a:r>
            <a:r>
              <a:rPr lang="de-DE" dirty="0"/>
              <a:t> </a:t>
            </a:r>
            <a:r>
              <a:rPr lang="de-DE" dirty="0" err="1"/>
              <a:t>Airbreathing</a:t>
            </a:r>
            <a:r>
              <a:rPr lang="de-DE" dirty="0"/>
              <a:t> Propulsion</a:t>
            </a:r>
          </a:p>
          <a:p>
            <a:pPr lvl="1">
              <a:lnSpc>
                <a:spcPct val="110000"/>
              </a:lnSpc>
            </a:pPr>
            <a:r>
              <a:rPr lang="en-US" sz="2000" dirty="0"/>
              <a:t>In either case of a variable cycle engine or a combination of propulsion systems, the following design aspects have a critical impact in the overall performance of the vehicle:</a:t>
            </a:r>
          </a:p>
          <a:p>
            <a:pPr lvl="2">
              <a:lnSpc>
                <a:spcPct val="110000"/>
              </a:lnSpc>
            </a:pPr>
            <a:r>
              <a:rPr lang="en-US" sz="1800" dirty="0"/>
              <a:t>The overall thrust-to-drag (aero-propulsive) balance to assure net thrust and acceleration</a:t>
            </a:r>
          </a:p>
          <a:p>
            <a:pPr lvl="2">
              <a:lnSpc>
                <a:spcPct val="110000"/>
              </a:lnSpc>
            </a:pPr>
            <a:r>
              <a:rPr lang="en-US" sz="1800" dirty="0"/>
              <a:t>The various combustion regimes</a:t>
            </a:r>
          </a:p>
          <a:p>
            <a:pPr lvl="2">
              <a:lnSpc>
                <a:spcPct val="110000"/>
              </a:lnSpc>
            </a:pPr>
            <a:r>
              <a:rPr lang="en-US" sz="1800" dirty="0"/>
              <a:t>The internal flow path design from an aero-thermo-mechanical-structural point of view</a:t>
            </a:r>
          </a:p>
          <a:p>
            <a:pPr lvl="2">
              <a:lnSpc>
                <a:spcPct val="110000"/>
              </a:lnSpc>
            </a:pPr>
            <a:r>
              <a:rPr lang="en-US" sz="1800" dirty="0"/>
              <a:t>The design and integration of the variable geometry components, e.g. intakes, throats and nozzles, by translation, deflection or morphing of the structural elements</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(9/54)?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208</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383121978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a:t>
            </a:r>
            <a:r>
              <a:rPr lang="de-DE" dirty="0"/>
              <a:t>2 - </a:t>
            </a:r>
            <a:r>
              <a:rPr lang="de-DE" dirty="0" err="1"/>
              <a:t>Advanced</a:t>
            </a:r>
            <a:r>
              <a:rPr lang="de-DE" dirty="0"/>
              <a:t> </a:t>
            </a:r>
            <a:r>
              <a:rPr lang="de-DE" dirty="0" err="1"/>
              <a:t>Airbreathing</a:t>
            </a:r>
            <a:r>
              <a:rPr lang="de-DE" dirty="0"/>
              <a:t> Propulsion</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(10/54)?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209</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8" name="Grafik 7">
            <a:extLst>
              <a:ext uri="{FF2B5EF4-FFF2-40B4-BE49-F238E27FC236}">
                <a16:creationId xmlns:a16="http://schemas.microsoft.com/office/drawing/2014/main" id="{B3D650B0-54ED-4FA9-985D-117FC62E3A79}"/>
              </a:ext>
            </a:extLst>
          </p:cNvPr>
          <p:cNvPicPr>
            <a:picLocks noChangeAspect="1"/>
          </p:cNvPicPr>
          <p:nvPr/>
        </p:nvPicPr>
        <p:blipFill>
          <a:blip r:embed="rId2"/>
          <a:stretch>
            <a:fillRect/>
          </a:stretch>
        </p:blipFill>
        <p:spPr>
          <a:xfrm>
            <a:off x="4583611" y="2698288"/>
            <a:ext cx="3266259" cy="3362325"/>
          </a:xfrm>
          <a:prstGeom prst="rect">
            <a:avLst/>
          </a:prstGeom>
        </p:spPr>
      </p:pic>
    </p:spTree>
    <p:extLst>
      <p:ext uri="{BB962C8B-B14F-4D97-AF65-F5344CB8AC3E}">
        <p14:creationId xmlns:p14="http://schemas.microsoft.com/office/powerpoint/2010/main" val="3202994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buSzPct val="100000"/>
            </a:pPr>
            <a:r>
              <a:rPr lang="en-US" sz="1999" dirty="0"/>
              <a:t>Cooling of engine (Combustion Chamber, Throat, Nozzle Extension)</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Ablative cooling – Heat from combustion degrades / ablates combustion chamber material over time and ablated material is then exhausted through nozzle extension</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Transpiration cooling – Combustion chamber is made out of porous material and cooling liquid is injected into the combustion chamber through the porous material so that the complete inner wall of the combustion chamber is covered by cooling liquid which is then immediately evaporated by the hot combustion chamber and such cooling down the wall material (similar to human boy with skin + sweat)</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21</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00632600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3 - Rotating and Pulse Detonation Propulsion</a:t>
            </a:r>
          </a:p>
          <a:p>
            <a:pPr lvl="1">
              <a:lnSpc>
                <a:spcPct val="110000"/>
              </a:lnSpc>
            </a:pPr>
            <a:r>
              <a:rPr lang="en-US" sz="2000" dirty="0"/>
              <a:t>Detonative propulsion engines exhibit superior performance in terms of specific impulse than conventional liquid, hybrid or solid rocket engines</a:t>
            </a:r>
          </a:p>
          <a:p>
            <a:pPr lvl="1">
              <a:lnSpc>
                <a:spcPct val="110000"/>
              </a:lnSpc>
            </a:pPr>
            <a:r>
              <a:rPr lang="en-US" sz="2000" dirty="0"/>
              <a:t>In addition, the pressure gain combustion offers the advantage of lowering the required injection pressure, thus potentially benefiting from an overall reduction in system mass</a:t>
            </a:r>
          </a:p>
          <a:p>
            <a:pPr lvl="1">
              <a:lnSpc>
                <a:spcPct val="110000"/>
              </a:lnSpc>
            </a:pPr>
            <a:r>
              <a:rPr lang="en-US" sz="2000" dirty="0"/>
              <a:t>There are two approaches to realize detonative combustion in a propulsive system: pulse detonation and rotating detonation</a:t>
            </a:r>
          </a:p>
          <a:p>
            <a:pPr lvl="1">
              <a:lnSpc>
                <a:spcPct val="110000"/>
              </a:lnSpc>
            </a:pPr>
            <a:r>
              <a:rPr lang="en-US" sz="2000" dirty="0"/>
              <a:t>Both concepts have the potential of simplifying and reducing the weight of the current propulsion systems</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(11/54)?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210</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125279402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3 - Rotating and Pulse Detonation Propulsion</a:t>
            </a:r>
          </a:p>
          <a:p>
            <a:pPr lvl="1">
              <a:lnSpc>
                <a:spcPct val="110000"/>
              </a:lnSpc>
            </a:pPr>
            <a:r>
              <a:rPr lang="en-US" sz="2000" dirty="0"/>
              <a:t>Although the research on detonative combustion started more than half a century ago, the needs of more affordable and efficient propulsion system justify this breakthrough</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(12/54)?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211</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8" name="Grafik 7">
            <a:extLst>
              <a:ext uri="{FF2B5EF4-FFF2-40B4-BE49-F238E27FC236}">
                <a16:creationId xmlns:a16="http://schemas.microsoft.com/office/drawing/2014/main" id="{F95FC143-45F6-41C9-B5FD-68FBB2010106}"/>
              </a:ext>
            </a:extLst>
          </p:cNvPr>
          <p:cNvPicPr>
            <a:picLocks noChangeAspect="1"/>
          </p:cNvPicPr>
          <p:nvPr/>
        </p:nvPicPr>
        <p:blipFill>
          <a:blip r:embed="rId2"/>
          <a:stretch>
            <a:fillRect/>
          </a:stretch>
        </p:blipFill>
        <p:spPr>
          <a:xfrm>
            <a:off x="5535718" y="3622357"/>
            <a:ext cx="3212042" cy="3134017"/>
          </a:xfrm>
          <a:prstGeom prst="rect">
            <a:avLst/>
          </a:prstGeom>
        </p:spPr>
      </p:pic>
      <p:pic>
        <p:nvPicPr>
          <p:cNvPr id="10" name="Grafik 9">
            <a:extLst>
              <a:ext uri="{FF2B5EF4-FFF2-40B4-BE49-F238E27FC236}">
                <a16:creationId xmlns:a16="http://schemas.microsoft.com/office/drawing/2014/main" id="{A23F404F-2F41-4D8F-BAB0-BDBAC7EB7BAA}"/>
              </a:ext>
            </a:extLst>
          </p:cNvPr>
          <p:cNvPicPr>
            <a:picLocks noChangeAspect="1"/>
          </p:cNvPicPr>
          <p:nvPr/>
        </p:nvPicPr>
        <p:blipFill>
          <a:blip r:embed="rId3"/>
          <a:stretch>
            <a:fillRect/>
          </a:stretch>
        </p:blipFill>
        <p:spPr>
          <a:xfrm>
            <a:off x="2782569" y="3972136"/>
            <a:ext cx="2186593" cy="2088477"/>
          </a:xfrm>
          <a:prstGeom prst="rect">
            <a:avLst/>
          </a:prstGeom>
        </p:spPr>
      </p:pic>
    </p:spTree>
    <p:extLst>
      <p:ext uri="{BB962C8B-B14F-4D97-AF65-F5344CB8AC3E}">
        <p14:creationId xmlns:p14="http://schemas.microsoft.com/office/powerpoint/2010/main" val="16798777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3 - Rotating and Pulse Detonation Propulsion</a:t>
            </a:r>
          </a:p>
          <a:p>
            <a:pPr lvl="1">
              <a:lnSpc>
                <a:spcPct val="110000"/>
              </a:lnSpc>
            </a:pPr>
            <a:r>
              <a:rPr lang="en-US" sz="2000" dirty="0"/>
              <a:t>RTE (Rotating Detonation Engine)</a:t>
            </a:r>
          </a:p>
          <a:p>
            <a:pPr lvl="2">
              <a:lnSpc>
                <a:spcPct val="110000"/>
              </a:lnSpc>
            </a:pPr>
            <a:r>
              <a:rPr lang="en-US" sz="1800" dirty="0"/>
              <a:t>A rotating detonation engine (RDE) uses a form of pressure gain combustion, where one or more detonations continuously travel around an annular channel</a:t>
            </a:r>
          </a:p>
          <a:p>
            <a:pPr lvl="2">
              <a:lnSpc>
                <a:spcPct val="110000"/>
              </a:lnSpc>
            </a:pPr>
            <a:r>
              <a:rPr lang="en-US" sz="1800" dirty="0"/>
              <a:t>Computational simulations and experimental results have shown that the RDE has potential in transport and other applications</a:t>
            </a:r>
          </a:p>
          <a:p>
            <a:pPr lvl="2">
              <a:lnSpc>
                <a:spcPct val="110000"/>
              </a:lnSpc>
            </a:pPr>
            <a:r>
              <a:rPr lang="en-US" sz="1800" dirty="0"/>
              <a:t>In a detonative combustion, the flame front expands at supersonic speed</a:t>
            </a:r>
          </a:p>
          <a:p>
            <a:pPr lvl="2">
              <a:lnSpc>
                <a:spcPct val="110000"/>
              </a:lnSpc>
            </a:pPr>
            <a:r>
              <a:rPr lang="en-US" sz="1800" dirty="0"/>
              <a:t>It is theoretically more efficient than conventional deflagrative combustion by as much as 25% which would provide major fuel savings</a:t>
            </a:r>
          </a:p>
          <a:p>
            <a:pPr lvl="2">
              <a:lnSpc>
                <a:spcPct val="110000"/>
              </a:lnSpc>
            </a:pPr>
            <a:r>
              <a:rPr lang="en-US" sz="1800" dirty="0"/>
              <a:t>Disadvantages include instability and noise</a:t>
            </a:r>
          </a:p>
          <a:p>
            <a:pPr lvl="2">
              <a:lnSpc>
                <a:spcPct val="110000"/>
              </a:lnSpc>
            </a:pPr>
            <a:endParaRPr lang="en-US" sz="1800" dirty="0"/>
          </a:p>
          <a:p>
            <a:pPr lvl="1">
              <a:lnSpc>
                <a:spcPct val="110000"/>
              </a:lnSpc>
            </a:pPr>
            <a:endParaRPr lang="en-US" sz="2000" dirty="0"/>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(13/54)?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212</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237261586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3 - Rotating and Pulse Detonation Propulsion</a:t>
            </a:r>
          </a:p>
          <a:p>
            <a:pPr lvl="1">
              <a:lnSpc>
                <a:spcPct val="110000"/>
              </a:lnSpc>
            </a:pPr>
            <a:r>
              <a:rPr lang="en-US" sz="2000" dirty="0"/>
              <a:t>RTE (Rotating Detonation Engine)</a:t>
            </a:r>
          </a:p>
          <a:p>
            <a:pPr lvl="2">
              <a:lnSpc>
                <a:spcPct val="110000"/>
              </a:lnSpc>
            </a:pPr>
            <a:r>
              <a:rPr lang="en-US" sz="1800" dirty="0"/>
              <a:t>The basic concept of an RDE is a detonation wave that travels around a circular channel (annulus)</a:t>
            </a:r>
          </a:p>
          <a:p>
            <a:pPr lvl="2">
              <a:lnSpc>
                <a:spcPct val="110000"/>
              </a:lnSpc>
            </a:pPr>
            <a:r>
              <a:rPr lang="en-US" sz="1800" dirty="0"/>
              <a:t>Fuel and oxidizer are injected into the channel, normally through small holes or slits</a:t>
            </a:r>
          </a:p>
          <a:p>
            <a:pPr lvl="2">
              <a:lnSpc>
                <a:spcPct val="110000"/>
              </a:lnSpc>
            </a:pPr>
            <a:r>
              <a:rPr lang="en-US" sz="1800" dirty="0"/>
              <a:t>A detonation is initiated in the fuel / oxidizer mixture by some form of igniter</a:t>
            </a:r>
          </a:p>
          <a:p>
            <a:pPr lvl="2">
              <a:lnSpc>
                <a:spcPct val="110000"/>
              </a:lnSpc>
            </a:pPr>
            <a:r>
              <a:rPr lang="en-US" sz="1800" dirty="0"/>
              <a:t>After the engine is started, the detonations are self-sustaining</a:t>
            </a:r>
          </a:p>
          <a:p>
            <a:pPr lvl="2">
              <a:lnSpc>
                <a:spcPct val="110000"/>
              </a:lnSpc>
            </a:pPr>
            <a:r>
              <a:rPr lang="en-US" sz="1800" dirty="0"/>
              <a:t>One detonation ignites the fuel / oxidizer mixture, which releases the energy necessary to sustain the detonation</a:t>
            </a:r>
          </a:p>
          <a:p>
            <a:pPr lvl="2">
              <a:lnSpc>
                <a:spcPct val="110000"/>
              </a:lnSpc>
            </a:pPr>
            <a:r>
              <a:rPr lang="en-US" sz="1800" dirty="0"/>
              <a:t>The combustion products expand out of the channel and are pushed out of the channel by the incoming fuel and oxidizer</a:t>
            </a:r>
          </a:p>
          <a:p>
            <a:pPr lvl="2">
              <a:lnSpc>
                <a:spcPct val="110000"/>
              </a:lnSpc>
            </a:pPr>
            <a:endParaRPr lang="en-US" sz="1800" dirty="0"/>
          </a:p>
          <a:p>
            <a:pPr lvl="1">
              <a:lnSpc>
                <a:spcPct val="110000"/>
              </a:lnSpc>
            </a:pPr>
            <a:endParaRPr lang="en-US" sz="2000" dirty="0"/>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(14/54)?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213</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373794940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3 - Rotating and Pulse Detonation Propulsion</a:t>
            </a:r>
          </a:p>
          <a:p>
            <a:pPr lvl="1">
              <a:lnSpc>
                <a:spcPct val="110000"/>
              </a:lnSpc>
            </a:pPr>
            <a:r>
              <a:rPr lang="en-US" sz="2000" dirty="0"/>
              <a:t>RTE (Rotating Detonation Engine)</a:t>
            </a:r>
          </a:p>
          <a:p>
            <a:pPr lvl="2">
              <a:lnSpc>
                <a:spcPct val="110000"/>
              </a:lnSpc>
            </a:pPr>
            <a:r>
              <a:rPr lang="en-US" sz="1800" dirty="0"/>
              <a:t>Although the RDE's design is similar to the pulse detonation engine (PDE), the RDE is superior because the waves cycle around the chamber, while the PDE requires the chambers to be purged after each pulse</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(15/54)?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214</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172600907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3 - Rotating and Pulse Detonation Propulsion</a:t>
            </a:r>
          </a:p>
          <a:p>
            <a:pPr lvl="1">
              <a:lnSpc>
                <a:spcPct val="110000"/>
              </a:lnSpc>
            </a:pPr>
            <a:r>
              <a:rPr lang="en-US" sz="2000" dirty="0"/>
              <a:t>PTE (Pulse Detonation Engine)</a:t>
            </a:r>
          </a:p>
          <a:p>
            <a:pPr lvl="2">
              <a:lnSpc>
                <a:spcPct val="110000"/>
              </a:lnSpc>
            </a:pPr>
            <a:r>
              <a:rPr lang="en-US" sz="1800" dirty="0"/>
              <a:t>A pulse detonation engine (PDE) is a type of propulsion system that uses detonation waves to combust the fuel and oxidizer mixture</a:t>
            </a:r>
          </a:p>
          <a:p>
            <a:pPr lvl="2">
              <a:lnSpc>
                <a:spcPct val="110000"/>
              </a:lnSpc>
            </a:pPr>
            <a:r>
              <a:rPr lang="en-US" sz="1800" dirty="0"/>
              <a:t>The engine is pulsed because the mixture must be renewed in the combustion chamber between each detonation wave and the next</a:t>
            </a:r>
          </a:p>
          <a:p>
            <a:pPr lvl="2">
              <a:lnSpc>
                <a:spcPct val="110000"/>
              </a:lnSpc>
            </a:pPr>
            <a:r>
              <a:rPr lang="en-US" sz="1800" dirty="0"/>
              <a:t>Theoretically, a PDE can operate from subsonic up to a hypersonic flight speed of roughly Mach 5</a:t>
            </a:r>
          </a:p>
          <a:p>
            <a:pPr lvl="2">
              <a:lnSpc>
                <a:spcPct val="110000"/>
              </a:lnSpc>
            </a:pPr>
            <a:r>
              <a:rPr lang="en-US" sz="1800" dirty="0"/>
              <a:t>Key issues for further development include fast and efficient mixing of the fuel and oxidizer, the prevention of autoignition, and integration with an inlet and nozzle</a:t>
            </a:r>
          </a:p>
          <a:p>
            <a:pPr lvl="2">
              <a:lnSpc>
                <a:spcPct val="110000"/>
              </a:lnSpc>
            </a:pPr>
            <a:endParaRPr lang="en-US" sz="1800" dirty="0"/>
          </a:p>
          <a:p>
            <a:pPr lvl="2">
              <a:lnSpc>
                <a:spcPct val="110000"/>
              </a:lnSpc>
            </a:pPr>
            <a:endParaRPr lang="en-US" sz="1800" dirty="0"/>
          </a:p>
          <a:p>
            <a:pPr lvl="1">
              <a:lnSpc>
                <a:spcPct val="110000"/>
              </a:lnSpc>
            </a:pPr>
            <a:endParaRPr lang="en-US" sz="2000" dirty="0"/>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(16/54)?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215</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318253460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4</a:t>
            </a:r>
            <a:r>
              <a:rPr lang="de-DE" dirty="0"/>
              <a:t> - </a:t>
            </a:r>
            <a:r>
              <a:rPr lang="de-DE" dirty="0" err="1"/>
              <a:t>Water</a:t>
            </a:r>
            <a:r>
              <a:rPr lang="de-DE" dirty="0"/>
              <a:t> Propulsion</a:t>
            </a:r>
          </a:p>
          <a:p>
            <a:pPr lvl="1">
              <a:lnSpc>
                <a:spcPct val="110000"/>
              </a:lnSpc>
            </a:pPr>
            <a:r>
              <a:rPr lang="en-US" sz="2000" dirty="0"/>
              <a:t>Water propulsion systems are currently being developed for various applications</a:t>
            </a:r>
          </a:p>
          <a:p>
            <a:pPr lvl="1">
              <a:lnSpc>
                <a:spcPct val="110000"/>
              </a:lnSpc>
            </a:pPr>
            <a:r>
              <a:rPr lang="en-US" sz="2000" dirty="0"/>
              <a:t>In the search for non-toxic, non-carcinogenic and in general non-hazardous replacements of hydrazine, water is the ultimate green propellant</a:t>
            </a:r>
          </a:p>
          <a:p>
            <a:pPr lvl="1">
              <a:lnSpc>
                <a:spcPct val="110000"/>
              </a:lnSpc>
            </a:pPr>
            <a:r>
              <a:rPr lang="en-US" sz="2000" dirty="0"/>
              <a:t>While the specific impulse can be better than that of other monopropellants, the main advantage is the removal of hazards, such as toxicity and adiabatic decomposition of hydrazine</a:t>
            </a:r>
          </a:p>
          <a:p>
            <a:pPr lvl="1">
              <a:lnSpc>
                <a:spcPct val="110000"/>
              </a:lnSpc>
            </a:pPr>
            <a:r>
              <a:rPr lang="en-US" sz="2000" dirty="0"/>
              <a:t>The water is not toxic nor carcinogenic and therefore handling is by definition as safe as, or even safer, than that of any other conceivable green propellant</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(17/54)?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216</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225040745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4</a:t>
            </a:r>
            <a:r>
              <a:rPr lang="de-DE" dirty="0"/>
              <a:t> - </a:t>
            </a:r>
            <a:r>
              <a:rPr lang="de-DE" dirty="0" err="1"/>
              <a:t>Water</a:t>
            </a:r>
            <a:r>
              <a:rPr lang="de-DE" dirty="0"/>
              <a:t> Propulsion</a:t>
            </a:r>
          </a:p>
          <a:p>
            <a:pPr lvl="1">
              <a:lnSpc>
                <a:spcPct val="110000"/>
              </a:lnSpc>
            </a:pPr>
            <a:r>
              <a:rPr lang="en-US" sz="2000" dirty="0"/>
              <a:t>The main advantages of water propulsion are thus on the one hand the safe storability of the propellant in form of the stable reaction product, water</a:t>
            </a:r>
          </a:p>
          <a:p>
            <a:pPr lvl="1">
              <a:lnSpc>
                <a:spcPct val="110000"/>
              </a:lnSpc>
            </a:pPr>
            <a:r>
              <a:rPr lang="en-US" sz="2000" dirty="0"/>
              <a:t>Water is however also a substance which can be found, in solid state, in various places in the solar system (comets, lunar poles, Martian soil, etc.)</a:t>
            </a:r>
          </a:p>
          <a:p>
            <a:pPr lvl="1">
              <a:lnSpc>
                <a:spcPct val="110000"/>
              </a:lnSpc>
            </a:pPr>
            <a:r>
              <a:rPr lang="en-US" sz="2000" dirty="0"/>
              <a:t>The concept of water propulsion is therefore, beyond the immediate applications as hydrazine replacement in LEO satellites, potentially very useful in future exploration missions, employing a simple form of In-Situ Resource Utilization (ISRU), with only limited propellant processing equipment required</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(18/54)?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217</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307815956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4</a:t>
            </a:r>
            <a:r>
              <a:rPr lang="de-DE" dirty="0"/>
              <a:t> - </a:t>
            </a:r>
            <a:r>
              <a:rPr lang="de-DE" dirty="0" err="1"/>
              <a:t>Water</a:t>
            </a:r>
            <a:r>
              <a:rPr lang="de-DE" dirty="0"/>
              <a:t> Propulsion</a:t>
            </a:r>
          </a:p>
          <a:p>
            <a:pPr lvl="1">
              <a:lnSpc>
                <a:spcPct val="110000"/>
              </a:lnSpc>
            </a:pPr>
            <a:r>
              <a:rPr lang="en-US" sz="2000" dirty="0"/>
              <a:t>Several different types of water propulsion exist, with possibly the most common current application being Water-</a:t>
            </a:r>
            <a:r>
              <a:rPr lang="en-US" sz="2000" dirty="0" err="1"/>
              <a:t>Resistojets</a:t>
            </a:r>
            <a:r>
              <a:rPr lang="en-US" sz="2000" dirty="0"/>
              <a:t> (WR)</a:t>
            </a:r>
          </a:p>
          <a:p>
            <a:pPr lvl="1">
              <a:lnSpc>
                <a:spcPct val="110000"/>
              </a:lnSpc>
            </a:pPr>
            <a:r>
              <a:rPr lang="en-US" sz="2000" dirty="0"/>
              <a:t>This type of thermo-electric propulsion uses the water itself as propellant</a:t>
            </a:r>
          </a:p>
          <a:p>
            <a:pPr lvl="1">
              <a:lnSpc>
                <a:spcPct val="110000"/>
              </a:lnSpc>
            </a:pPr>
            <a:r>
              <a:rPr lang="en-US" sz="2000" dirty="0"/>
              <a:t>In contrast Water Electrolysis Propulsion (WEP) employs an </a:t>
            </a:r>
            <a:r>
              <a:rPr lang="en-US" sz="2000" dirty="0" err="1"/>
              <a:t>electrolyser</a:t>
            </a:r>
            <a:r>
              <a:rPr lang="en-US" sz="2000" dirty="0"/>
              <a:t> to generate the actual propellants oxygen and hydrogen from the stored water</a:t>
            </a:r>
          </a:p>
          <a:p>
            <a:pPr lvl="1">
              <a:lnSpc>
                <a:spcPct val="110000"/>
              </a:lnSpc>
            </a:pPr>
            <a:r>
              <a:rPr lang="en-US" sz="2000" dirty="0"/>
              <a:t>The two gases are then used to operate conventional chemical propulsion thrusters</a:t>
            </a:r>
          </a:p>
          <a:p>
            <a:pPr lvl="1">
              <a:lnSpc>
                <a:spcPct val="110000"/>
              </a:lnSpc>
            </a:pPr>
            <a:r>
              <a:rPr lang="en-US" sz="2000" dirty="0"/>
              <a:t>Other concepts, like water electrolysis Hall Effect Thrusters (HET) using oxygen and hydrogen for electric propulsion, are also currently under development</a:t>
            </a:r>
          </a:p>
          <a:p>
            <a:pPr lvl="1">
              <a:lnSpc>
                <a:spcPct val="110000"/>
              </a:lnSpc>
            </a:pPr>
            <a:endParaRPr lang="en-US" sz="2000" dirty="0"/>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(19/54)?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218</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308993225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5 - Long Term Storability and Operation of Hydrogen Peroxide</a:t>
            </a:r>
          </a:p>
          <a:p>
            <a:pPr lvl="1">
              <a:lnSpc>
                <a:spcPct val="110000"/>
              </a:lnSpc>
            </a:pPr>
            <a:r>
              <a:rPr lang="en-US" sz="2000" dirty="0"/>
              <a:t>Hydrogen peroxide was developed as a propellant for missiles in the 1940s and 1950s until it was replaced by higher performing combinations of propellants, such as hydrazine in the case of satellites, or cryogenically stored liquid hydrogen / liquid oxygen for launchers</a:t>
            </a:r>
          </a:p>
          <a:p>
            <a:pPr lvl="1">
              <a:lnSpc>
                <a:spcPct val="110000"/>
              </a:lnSpc>
            </a:pPr>
            <a:r>
              <a:rPr lang="en-US" sz="2000" dirty="0"/>
              <a:t>Since the 1990s, hydrogen peroxide development for thrusters (in particular small thrusters in the 5N class) has enjoyed a renaissance of activity, as the desire for non-toxic propellants for spacecraft has increased</a:t>
            </a:r>
          </a:p>
          <a:p>
            <a:pPr lvl="1">
              <a:lnSpc>
                <a:spcPct val="110000"/>
              </a:lnSpc>
            </a:pPr>
            <a:r>
              <a:rPr lang="en-US" sz="2000" dirty="0"/>
              <a:t>Pure hydrogen peroxide will naturally decompose into water (steam) and oxygen given the right catalyst</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(20/54)?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219</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3804368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buSzPct val="100000"/>
            </a:pPr>
            <a:r>
              <a:rPr lang="en-US" sz="1999" dirty="0"/>
              <a:t>Injection method for propellants (e.g. spin, showerhead, …): Objective is to achieve good atomization, low accumulation and such no hard start</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Impingement</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Showerhead</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Concentric tube (with or without swirl)</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Splash plate</a:t>
            </a:r>
          </a:p>
          <a:p>
            <a:pPr marL="125730" indent="0">
              <a:buNone/>
            </a:pP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22</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85802679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5 - Long Term Storability and Operation of Hydrogen Peroxide</a:t>
            </a:r>
          </a:p>
          <a:p>
            <a:pPr lvl="1">
              <a:lnSpc>
                <a:spcPct val="110000"/>
              </a:lnSpc>
            </a:pPr>
            <a:r>
              <a:rPr lang="en-US" sz="2000" dirty="0"/>
              <a:t>Stabilizers are added to the hydrogen peroxide to facilitate the storage and allow the safe use as propellant, thus reducing the purity</a:t>
            </a:r>
          </a:p>
          <a:p>
            <a:pPr lvl="1">
              <a:lnSpc>
                <a:spcPct val="110000"/>
              </a:lnSpc>
            </a:pPr>
            <a:r>
              <a:rPr lang="en-US" sz="2000" dirty="0"/>
              <a:t>These additives have the undesirable effect of reducing the propulsive efficiency, hence their use needs to be minimized wherever possible</a:t>
            </a:r>
          </a:p>
          <a:p>
            <a:pPr lvl="1">
              <a:lnSpc>
                <a:spcPct val="110000"/>
              </a:lnSpc>
            </a:pPr>
            <a:r>
              <a:rPr lang="en-US" sz="2000" dirty="0"/>
              <a:t>In launch vehicle and other short-term applications, a cumulative increase of pressure can be vented overboard to prevent over pressurization of the storage tanks</a:t>
            </a:r>
          </a:p>
          <a:p>
            <a:pPr lvl="1">
              <a:lnSpc>
                <a:spcPct val="110000"/>
              </a:lnSpc>
            </a:pPr>
            <a:r>
              <a:rPr lang="en-US" sz="2000" dirty="0"/>
              <a:t>Nonetheless, this is not desirable, or even nor possible in some cases, for multi-year mission satellites</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(21/54)?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220</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265708098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5 - Long Term Storability and Operation of Hydrogen Peroxide</a:t>
            </a:r>
          </a:p>
          <a:p>
            <a:pPr lvl="1">
              <a:lnSpc>
                <a:spcPct val="110000"/>
              </a:lnSpc>
            </a:pPr>
            <a:r>
              <a:rPr lang="en-US" sz="2000" dirty="0"/>
              <a:t>The traditional materials used on satellites, such as titanium alloys and some stainless steels, facilitate the decomposition of hydrogen peroxide and therefore are not suitable in their current form for the long-term storage of hydrogen peroxide-based propellants</a:t>
            </a:r>
          </a:p>
          <a:p>
            <a:pPr lvl="1">
              <a:lnSpc>
                <a:spcPct val="110000"/>
              </a:lnSpc>
            </a:pPr>
            <a:r>
              <a:rPr lang="en-US" sz="2000" dirty="0"/>
              <a:t>In order to use hydrogen peroxide for long term applications, alternative materials for components and / or alternative stabilizing additives need to be used</a:t>
            </a:r>
          </a:p>
          <a:p>
            <a:pPr lvl="1">
              <a:lnSpc>
                <a:spcPct val="110000"/>
              </a:lnSpc>
            </a:pPr>
            <a:endParaRPr lang="en-US" sz="2000" dirty="0"/>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(22/54)?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221</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139754757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5 - Long Term Storability and Operation of Hydrogen Peroxide</a:t>
            </a:r>
            <a:endParaRPr lang="en-US" sz="2000" dirty="0"/>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(23/54)?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222</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8" name="Grafik 7">
            <a:extLst>
              <a:ext uri="{FF2B5EF4-FFF2-40B4-BE49-F238E27FC236}">
                <a16:creationId xmlns:a16="http://schemas.microsoft.com/office/drawing/2014/main" id="{B302B570-B6AA-446D-AAFA-3E39DBFC93BB}"/>
              </a:ext>
            </a:extLst>
          </p:cNvPr>
          <p:cNvPicPr>
            <a:picLocks noChangeAspect="1"/>
          </p:cNvPicPr>
          <p:nvPr/>
        </p:nvPicPr>
        <p:blipFill>
          <a:blip r:embed="rId2"/>
          <a:stretch>
            <a:fillRect/>
          </a:stretch>
        </p:blipFill>
        <p:spPr>
          <a:xfrm>
            <a:off x="1531938" y="2684414"/>
            <a:ext cx="1695450" cy="1381125"/>
          </a:xfrm>
          <a:prstGeom prst="rect">
            <a:avLst/>
          </a:prstGeom>
        </p:spPr>
      </p:pic>
      <p:pic>
        <p:nvPicPr>
          <p:cNvPr id="10" name="Grafik 9">
            <a:extLst>
              <a:ext uri="{FF2B5EF4-FFF2-40B4-BE49-F238E27FC236}">
                <a16:creationId xmlns:a16="http://schemas.microsoft.com/office/drawing/2014/main" id="{D914C9D9-83A6-4774-ADE6-8660DE257914}"/>
              </a:ext>
            </a:extLst>
          </p:cNvPr>
          <p:cNvPicPr>
            <a:picLocks noChangeAspect="1"/>
          </p:cNvPicPr>
          <p:nvPr/>
        </p:nvPicPr>
        <p:blipFill>
          <a:blip r:embed="rId3"/>
          <a:stretch>
            <a:fillRect/>
          </a:stretch>
        </p:blipFill>
        <p:spPr>
          <a:xfrm>
            <a:off x="3377565" y="2684414"/>
            <a:ext cx="1804536" cy="1381125"/>
          </a:xfrm>
          <a:prstGeom prst="rect">
            <a:avLst/>
          </a:prstGeom>
        </p:spPr>
      </p:pic>
      <p:pic>
        <p:nvPicPr>
          <p:cNvPr id="9" name="Grafik 8">
            <a:extLst>
              <a:ext uri="{FF2B5EF4-FFF2-40B4-BE49-F238E27FC236}">
                <a16:creationId xmlns:a16="http://schemas.microsoft.com/office/drawing/2014/main" id="{5D4F5186-E221-423E-BA6D-16A34B37CFE2}"/>
              </a:ext>
            </a:extLst>
          </p:cNvPr>
          <p:cNvPicPr>
            <a:picLocks noChangeAspect="1"/>
          </p:cNvPicPr>
          <p:nvPr/>
        </p:nvPicPr>
        <p:blipFill>
          <a:blip r:embed="rId4"/>
          <a:stretch>
            <a:fillRect/>
          </a:stretch>
        </p:blipFill>
        <p:spPr>
          <a:xfrm>
            <a:off x="5332278" y="2684414"/>
            <a:ext cx="1666875" cy="1381125"/>
          </a:xfrm>
          <a:prstGeom prst="rect">
            <a:avLst/>
          </a:prstGeom>
        </p:spPr>
      </p:pic>
      <p:pic>
        <p:nvPicPr>
          <p:cNvPr id="12" name="Grafik 11">
            <a:extLst>
              <a:ext uri="{FF2B5EF4-FFF2-40B4-BE49-F238E27FC236}">
                <a16:creationId xmlns:a16="http://schemas.microsoft.com/office/drawing/2014/main" id="{221A2AAE-500D-4B75-8E53-1EF7C7C256CA}"/>
              </a:ext>
            </a:extLst>
          </p:cNvPr>
          <p:cNvPicPr>
            <a:picLocks noChangeAspect="1"/>
          </p:cNvPicPr>
          <p:nvPr/>
        </p:nvPicPr>
        <p:blipFill>
          <a:blip r:embed="rId5"/>
          <a:stretch>
            <a:fillRect/>
          </a:stretch>
        </p:blipFill>
        <p:spPr>
          <a:xfrm>
            <a:off x="7149330" y="2694324"/>
            <a:ext cx="1666875" cy="1384189"/>
          </a:xfrm>
          <a:prstGeom prst="rect">
            <a:avLst/>
          </a:prstGeom>
        </p:spPr>
      </p:pic>
      <p:pic>
        <p:nvPicPr>
          <p:cNvPr id="14" name="Grafik 13">
            <a:extLst>
              <a:ext uri="{FF2B5EF4-FFF2-40B4-BE49-F238E27FC236}">
                <a16:creationId xmlns:a16="http://schemas.microsoft.com/office/drawing/2014/main" id="{63CBA411-F0A3-4D23-B4CA-CECAE3677E29}"/>
              </a:ext>
            </a:extLst>
          </p:cNvPr>
          <p:cNvPicPr>
            <a:picLocks noChangeAspect="1"/>
          </p:cNvPicPr>
          <p:nvPr/>
        </p:nvPicPr>
        <p:blipFill>
          <a:blip r:embed="rId6"/>
          <a:stretch>
            <a:fillRect/>
          </a:stretch>
        </p:blipFill>
        <p:spPr>
          <a:xfrm>
            <a:off x="8966383" y="2694324"/>
            <a:ext cx="1592082" cy="1371215"/>
          </a:xfrm>
          <a:prstGeom prst="rect">
            <a:avLst/>
          </a:prstGeom>
        </p:spPr>
      </p:pic>
      <p:pic>
        <p:nvPicPr>
          <p:cNvPr id="16" name="Grafik 15">
            <a:extLst>
              <a:ext uri="{FF2B5EF4-FFF2-40B4-BE49-F238E27FC236}">
                <a16:creationId xmlns:a16="http://schemas.microsoft.com/office/drawing/2014/main" id="{A1A9800A-6D8C-49D4-B84D-9155DB55ADEF}"/>
              </a:ext>
            </a:extLst>
          </p:cNvPr>
          <p:cNvPicPr>
            <a:picLocks noChangeAspect="1"/>
          </p:cNvPicPr>
          <p:nvPr/>
        </p:nvPicPr>
        <p:blipFill>
          <a:blip r:embed="rId7"/>
          <a:stretch>
            <a:fillRect/>
          </a:stretch>
        </p:blipFill>
        <p:spPr>
          <a:xfrm>
            <a:off x="1546225" y="4209416"/>
            <a:ext cx="1666875" cy="1409700"/>
          </a:xfrm>
          <a:prstGeom prst="rect">
            <a:avLst/>
          </a:prstGeom>
        </p:spPr>
      </p:pic>
      <p:pic>
        <p:nvPicPr>
          <p:cNvPr id="18" name="Grafik 17">
            <a:extLst>
              <a:ext uri="{FF2B5EF4-FFF2-40B4-BE49-F238E27FC236}">
                <a16:creationId xmlns:a16="http://schemas.microsoft.com/office/drawing/2014/main" id="{53B3F889-B3CC-4E0F-B225-07D94D14F78D}"/>
              </a:ext>
            </a:extLst>
          </p:cNvPr>
          <p:cNvPicPr>
            <a:picLocks noChangeAspect="1"/>
          </p:cNvPicPr>
          <p:nvPr/>
        </p:nvPicPr>
        <p:blipFill>
          <a:blip r:embed="rId8"/>
          <a:stretch>
            <a:fillRect/>
          </a:stretch>
        </p:blipFill>
        <p:spPr>
          <a:xfrm>
            <a:off x="3377565" y="4206692"/>
            <a:ext cx="1666875" cy="1387457"/>
          </a:xfrm>
          <a:prstGeom prst="rect">
            <a:avLst/>
          </a:prstGeom>
        </p:spPr>
      </p:pic>
      <p:pic>
        <p:nvPicPr>
          <p:cNvPr id="20" name="Grafik 19">
            <a:extLst>
              <a:ext uri="{FF2B5EF4-FFF2-40B4-BE49-F238E27FC236}">
                <a16:creationId xmlns:a16="http://schemas.microsoft.com/office/drawing/2014/main" id="{4AEA9012-1075-44D8-A0E6-8E2B501522DF}"/>
              </a:ext>
            </a:extLst>
          </p:cNvPr>
          <p:cNvPicPr>
            <a:picLocks noChangeAspect="1"/>
          </p:cNvPicPr>
          <p:nvPr/>
        </p:nvPicPr>
        <p:blipFill>
          <a:blip r:embed="rId9"/>
          <a:stretch>
            <a:fillRect/>
          </a:stretch>
        </p:blipFill>
        <p:spPr>
          <a:xfrm>
            <a:off x="5332278" y="4204653"/>
            <a:ext cx="1666875" cy="1403189"/>
          </a:xfrm>
          <a:prstGeom prst="rect">
            <a:avLst/>
          </a:prstGeom>
        </p:spPr>
      </p:pic>
      <p:pic>
        <p:nvPicPr>
          <p:cNvPr id="22" name="Grafik 21">
            <a:extLst>
              <a:ext uri="{FF2B5EF4-FFF2-40B4-BE49-F238E27FC236}">
                <a16:creationId xmlns:a16="http://schemas.microsoft.com/office/drawing/2014/main" id="{5CBE64A5-1480-4656-B7C5-1EC93141552D}"/>
              </a:ext>
            </a:extLst>
          </p:cNvPr>
          <p:cNvPicPr>
            <a:picLocks noChangeAspect="1"/>
          </p:cNvPicPr>
          <p:nvPr/>
        </p:nvPicPr>
        <p:blipFill>
          <a:blip r:embed="rId10"/>
          <a:stretch>
            <a:fillRect/>
          </a:stretch>
        </p:blipFill>
        <p:spPr>
          <a:xfrm>
            <a:off x="7157585" y="4204653"/>
            <a:ext cx="1688514" cy="1384189"/>
          </a:xfrm>
          <a:prstGeom prst="rect">
            <a:avLst/>
          </a:prstGeom>
        </p:spPr>
      </p:pic>
      <p:pic>
        <p:nvPicPr>
          <p:cNvPr id="24" name="Grafik 23">
            <a:extLst>
              <a:ext uri="{FF2B5EF4-FFF2-40B4-BE49-F238E27FC236}">
                <a16:creationId xmlns:a16="http://schemas.microsoft.com/office/drawing/2014/main" id="{6BA02162-BF46-4156-82A8-861364CB19B6}"/>
              </a:ext>
            </a:extLst>
          </p:cNvPr>
          <p:cNvPicPr>
            <a:picLocks noChangeAspect="1"/>
          </p:cNvPicPr>
          <p:nvPr/>
        </p:nvPicPr>
        <p:blipFill>
          <a:blip r:embed="rId11"/>
          <a:stretch>
            <a:fillRect/>
          </a:stretch>
        </p:blipFill>
        <p:spPr>
          <a:xfrm>
            <a:off x="8966383" y="4204653"/>
            <a:ext cx="1657350" cy="1352550"/>
          </a:xfrm>
          <a:prstGeom prst="rect">
            <a:avLst/>
          </a:prstGeom>
        </p:spPr>
      </p:pic>
    </p:spTree>
    <p:extLst>
      <p:ext uri="{BB962C8B-B14F-4D97-AF65-F5344CB8AC3E}">
        <p14:creationId xmlns:p14="http://schemas.microsoft.com/office/powerpoint/2010/main" val="180023517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a:t>
            </a:r>
            <a:r>
              <a:rPr lang="de-DE" dirty="0"/>
              <a:t>6 - Innovative </a:t>
            </a:r>
            <a:r>
              <a:rPr lang="de-DE" dirty="0" err="1"/>
              <a:t>Aerodynamic</a:t>
            </a:r>
            <a:r>
              <a:rPr lang="de-DE" dirty="0"/>
              <a:t> </a:t>
            </a:r>
            <a:r>
              <a:rPr lang="de-DE" dirty="0" err="1"/>
              <a:t>Surfaces</a:t>
            </a:r>
            <a:endParaRPr lang="de-DE" dirty="0"/>
          </a:p>
          <a:p>
            <a:pPr lvl="1">
              <a:lnSpc>
                <a:spcPct val="110000"/>
              </a:lnSpc>
            </a:pPr>
            <a:r>
              <a:rPr lang="en-US" sz="2000" dirty="0"/>
              <a:t>The topic of innovative aerodynamic surfaces comprises ailerons, elevons, flaps, rudders, or panels that modify the aerodynamic characteristics of a vehicle and produce lift and drag forces</a:t>
            </a:r>
          </a:p>
          <a:p>
            <a:pPr lvl="1">
              <a:lnSpc>
                <a:spcPct val="110000"/>
              </a:lnSpc>
            </a:pPr>
            <a:r>
              <a:rPr lang="en-US" sz="2000" dirty="0"/>
              <a:t>Several categories of aerodynamic surfaces are envisaged, subdivided between primary surfaces and complementary surfaces</a:t>
            </a:r>
          </a:p>
          <a:p>
            <a:pPr lvl="1">
              <a:lnSpc>
                <a:spcPct val="110000"/>
              </a:lnSpc>
            </a:pPr>
            <a:r>
              <a:rPr lang="en-US" sz="2000" dirty="0"/>
              <a:t>Primary surfaces are ailerons, elevators, and rudders</a:t>
            </a:r>
          </a:p>
          <a:p>
            <a:pPr lvl="1">
              <a:lnSpc>
                <a:spcPct val="110000"/>
              </a:lnSpc>
            </a:pPr>
            <a:r>
              <a:rPr lang="en-US" sz="2000" dirty="0"/>
              <a:t>Ailerons are mounted on the trailing edge of the flying vehicle and move in opposite directions</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(24/54)?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223</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18716491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a:t>
            </a:r>
            <a:r>
              <a:rPr lang="de-DE" dirty="0"/>
              <a:t>6 - Innovative </a:t>
            </a:r>
            <a:r>
              <a:rPr lang="de-DE" dirty="0" err="1"/>
              <a:t>Aerodynamic</a:t>
            </a:r>
            <a:r>
              <a:rPr lang="de-DE" dirty="0"/>
              <a:t> </a:t>
            </a:r>
            <a:r>
              <a:rPr lang="de-DE" dirty="0" err="1"/>
              <a:t>Surfaces</a:t>
            </a:r>
            <a:endParaRPr lang="de-DE" dirty="0"/>
          </a:p>
          <a:p>
            <a:pPr lvl="1">
              <a:lnSpc>
                <a:spcPct val="110000"/>
              </a:lnSpc>
            </a:pPr>
            <a:r>
              <a:rPr lang="en-US" sz="2000" dirty="0"/>
              <a:t>Elevators are a moveable part of the horizontal stabilizers, hinged to the back of the tail of the flying vehicle</a:t>
            </a:r>
          </a:p>
          <a:p>
            <a:pPr lvl="1">
              <a:lnSpc>
                <a:spcPct val="110000"/>
              </a:lnSpc>
            </a:pPr>
            <a:r>
              <a:rPr lang="en-US" sz="2000" dirty="0"/>
              <a:t>Rudders are mounted on the trailing edge of the vertical stabilizer, part of the empennage</a:t>
            </a:r>
          </a:p>
          <a:p>
            <a:pPr lvl="1">
              <a:lnSpc>
                <a:spcPct val="110000"/>
              </a:lnSpc>
            </a:pPr>
            <a:r>
              <a:rPr lang="en-US" sz="2000" dirty="0"/>
              <a:t>Complementary surfaces are spoilers, flaps, slats, and airbrakes</a:t>
            </a:r>
          </a:p>
          <a:p>
            <a:pPr lvl="1">
              <a:lnSpc>
                <a:spcPct val="110000"/>
              </a:lnSpc>
            </a:pPr>
            <a:r>
              <a:rPr lang="en-US" sz="2000" dirty="0"/>
              <a:t>Spoilers are used to disrupt the airflow and reduce the lift whereas flaps and slats are used to increase the lift of the flying vehicle. Airbrakes are used to increase drag</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(25/54)?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224</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299271346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a:t>
            </a:r>
            <a:r>
              <a:rPr lang="de-DE" dirty="0"/>
              <a:t>6 - Innovative </a:t>
            </a:r>
            <a:r>
              <a:rPr lang="de-DE" dirty="0" err="1"/>
              <a:t>Aerodynamic</a:t>
            </a:r>
            <a:r>
              <a:rPr lang="de-DE" dirty="0"/>
              <a:t> </a:t>
            </a:r>
            <a:r>
              <a:rPr lang="de-DE" dirty="0" err="1"/>
              <a:t>Surfaces</a:t>
            </a:r>
            <a:endParaRPr lang="de-DE" dirty="0"/>
          </a:p>
          <a:p>
            <a:pPr lvl="1">
              <a:lnSpc>
                <a:spcPct val="110000"/>
              </a:lnSpc>
            </a:pPr>
            <a:r>
              <a:rPr lang="en-US" sz="2000" dirty="0"/>
              <a:t>This topic focus on the conception, architecture design, technical analysis, development, and operations of Innovative Aerodynamic Surfaces as propulsive mean for a flight vehicle</a:t>
            </a:r>
          </a:p>
          <a:p>
            <a:pPr lvl="1">
              <a:lnSpc>
                <a:spcPct val="110000"/>
              </a:lnSpc>
            </a:pPr>
            <a:endParaRPr lang="en-US" sz="2000" dirty="0"/>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(26/54)?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225</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378003860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a:t>
            </a:r>
            <a:r>
              <a:rPr lang="de-DE" dirty="0"/>
              <a:t>6 - Innovative </a:t>
            </a:r>
            <a:r>
              <a:rPr lang="de-DE" dirty="0" err="1"/>
              <a:t>Aerodynamic</a:t>
            </a:r>
            <a:r>
              <a:rPr lang="de-DE" dirty="0"/>
              <a:t> </a:t>
            </a:r>
            <a:r>
              <a:rPr lang="de-DE" dirty="0" err="1"/>
              <a:t>Surfaces</a:t>
            </a:r>
            <a:endParaRPr lang="de-DE" dirty="0"/>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(27/54)?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226</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8" name="Grafik 7">
            <a:extLst>
              <a:ext uri="{FF2B5EF4-FFF2-40B4-BE49-F238E27FC236}">
                <a16:creationId xmlns:a16="http://schemas.microsoft.com/office/drawing/2014/main" id="{D3CF1ADF-7584-4BEB-A941-7FC12259D00B}"/>
              </a:ext>
            </a:extLst>
          </p:cNvPr>
          <p:cNvPicPr>
            <a:picLocks noChangeAspect="1"/>
          </p:cNvPicPr>
          <p:nvPr/>
        </p:nvPicPr>
        <p:blipFill>
          <a:blip r:embed="rId2"/>
          <a:stretch>
            <a:fillRect/>
          </a:stretch>
        </p:blipFill>
        <p:spPr>
          <a:xfrm>
            <a:off x="1858327" y="2883280"/>
            <a:ext cx="5578793" cy="2952432"/>
          </a:xfrm>
          <a:prstGeom prst="rect">
            <a:avLst/>
          </a:prstGeom>
        </p:spPr>
      </p:pic>
      <p:pic>
        <p:nvPicPr>
          <p:cNvPr id="9" name="Grafik 8">
            <a:extLst>
              <a:ext uri="{FF2B5EF4-FFF2-40B4-BE49-F238E27FC236}">
                <a16:creationId xmlns:a16="http://schemas.microsoft.com/office/drawing/2014/main" id="{55B04C7C-8118-4C8D-A344-71AABEAFA9B4}"/>
              </a:ext>
            </a:extLst>
          </p:cNvPr>
          <p:cNvPicPr>
            <a:picLocks noChangeAspect="1"/>
          </p:cNvPicPr>
          <p:nvPr/>
        </p:nvPicPr>
        <p:blipFill>
          <a:blip r:embed="rId3"/>
          <a:stretch>
            <a:fillRect/>
          </a:stretch>
        </p:blipFill>
        <p:spPr>
          <a:xfrm>
            <a:off x="7915274" y="1920507"/>
            <a:ext cx="3536834" cy="2416528"/>
          </a:xfrm>
          <a:prstGeom prst="rect">
            <a:avLst/>
          </a:prstGeom>
        </p:spPr>
      </p:pic>
      <p:pic>
        <p:nvPicPr>
          <p:cNvPr id="10" name="Image 4">
            <a:extLst>
              <a:ext uri="{FF2B5EF4-FFF2-40B4-BE49-F238E27FC236}">
                <a16:creationId xmlns:a16="http://schemas.microsoft.com/office/drawing/2014/main" id="{9A88225A-6F46-491F-A8AC-693D5E0A150F}"/>
              </a:ext>
            </a:extLst>
          </p:cNvPr>
          <p:cNvPicPr>
            <a:picLocks noChangeAspect="1"/>
          </p:cNvPicPr>
          <p:nvPr/>
        </p:nvPicPr>
        <p:blipFill>
          <a:blip r:embed="rId4"/>
          <a:stretch>
            <a:fillRect/>
          </a:stretch>
        </p:blipFill>
        <p:spPr>
          <a:xfrm>
            <a:off x="7915275" y="4551878"/>
            <a:ext cx="3536833" cy="2205320"/>
          </a:xfrm>
          <a:prstGeom prst="rect">
            <a:avLst/>
          </a:prstGeom>
        </p:spPr>
      </p:pic>
    </p:spTree>
    <p:extLst>
      <p:ext uri="{BB962C8B-B14F-4D97-AF65-F5344CB8AC3E}">
        <p14:creationId xmlns:p14="http://schemas.microsoft.com/office/powerpoint/2010/main" val="71597805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7 - Long-term In-space Cryogenic Propulsion and ISRU Propellants</a:t>
            </a:r>
          </a:p>
          <a:p>
            <a:pPr lvl="1">
              <a:lnSpc>
                <a:spcPct val="110000"/>
              </a:lnSpc>
            </a:pPr>
            <a:r>
              <a:rPr lang="en-US" sz="2000" dirty="0"/>
              <a:t>The higher performance of cryogenic propellants and the ubiquity of their precursor availability in the solar system means that they are perfectly suited for in situ resource utilization (ISRU) and in-orbit re-fueling</a:t>
            </a:r>
          </a:p>
          <a:p>
            <a:pPr lvl="1">
              <a:lnSpc>
                <a:spcPct val="110000"/>
              </a:lnSpc>
            </a:pPr>
            <a:r>
              <a:rPr lang="en-US" sz="2000" dirty="0"/>
              <a:t>Many lunar and Martian missions in particular hope to exploit these propellant options</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(28/54)?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227</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240493640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7 - Long-term In-space Cryogenic Propulsion and ISRU Propellants</a:t>
            </a:r>
          </a:p>
          <a:p>
            <a:pPr lvl="1">
              <a:lnSpc>
                <a:spcPct val="110000"/>
              </a:lnSpc>
            </a:pPr>
            <a:r>
              <a:rPr lang="en-US" sz="2000" dirty="0"/>
              <a:t>These mission concepts include:</a:t>
            </a:r>
          </a:p>
          <a:p>
            <a:pPr lvl="2">
              <a:lnSpc>
                <a:spcPct val="110000"/>
              </a:lnSpc>
            </a:pPr>
            <a:r>
              <a:rPr lang="en-US" sz="1800" dirty="0"/>
              <a:t>Martian and Lunar transit stages</a:t>
            </a:r>
          </a:p>
          <a:p>
            <a:pPr lvl="2">
              <a:lnSpc>
                <a:spcPct val="110000"/>
              </a:lnSpc>
            </a:pPr>
            <a:r>
              <a:rPr lang="en-US" sz="1800" dirty="0"/>
              <a:t>Propulsive Landers</a:t>
            </a:r>
          </a:p>
          <a:p>
            <a:pPr lvl="2">
              <a:lnSpc>
                <a:spcPct val="110000"/>
              </a:lnSpc>
            </a:pPr>
            <a:r>
              <a:rPr lang="en-US" sz="1800" dirty="0"/>
              <a:t>Space Tugs</a:t>
            </a:r>
          </a:p>
          <a:p>
            <a:pPr lvl="2">
              <a:lnSpc>
                <a:spcPct val="110000"/>
              </a:lnSpc>
            </a:pPr>
            <a:r>
              <a:rPr lang="en-US" sz="1800" dirty="0"/>
              <a:t>Re-fueling stations</a:t>
            </a:r>
          </a:p>
          <a:p>
            <a:pPr lvl="1">
              <a:lnSpc>
                <a:spcPct val="110000"/>
              </a:lnSpc>
            </a:pPr>
            <a:r>
              <a:rPr lang="en-US" sz="2000" dirty="0"/>
              <a:t>Such systems must withstand thermal environments for transfers to Mars / Moon and back, including long duration transfers up to 6 months and dwell time of ~12-24 months</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(29/54)?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228</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308827943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7 - Long-term In-space Cryogenic Propulsion and ISRU Propellants</a:t>
            </a:r>
          </a:p>
          <a:p>
            <a:pPr lvl="1">
              <a:lnSpc>
                <a:spcPct val="110000"/>
              </a:lnSpc>
            </a:pPr>
            <a:r>
              <a:rPr lang="en-US" sz="2000" dirty="0"/>
              <a:t>Current cryogenic approaches are limited to the much shorter-lived applications for launch vehicles</a:t>
            </a:r>
          </a:p>
          <a:p>
            <a:pPr lvl="1">
              <a:lnSpc>
                <a:spcPct val="110000"/>
              </a:lnSpc>
            </a:pPr>
            <a:r>
              <a:rPr lang="en-US" sz="2000" dirty="0"/>
              <a:t>The requirements for the in-space applications for these propellants will require a significant overhaul of both our understanding of cryogenic propellant management and the product catalogue that has been evolved to exploit them</a:t>
            </a:r>
          </a:p>
          <a:p>
            <a:pPr lvl="1">
              <a:lnSpc>
                <a:spcPct val="110000"/>
              </a:lnSpc>
            </a:pPr>
            <a:r>
              <a:rPr lang="en-US" sz="2000" dirty="0"/>
              <a:t>The scale of these engines will be similar to, or smaller than existing upper stage engines (~ 100 </a:t>
            </a:r>
            <a:r>
              <a:rPr lang="en-US" sz="2000" dirty="0" err="1"/>
              <a:t>kN</a:t>
            </a:r>
            <a:r>
              <a:rPr lang="en-US" sz="2000" dirty="0"/>
              <a:t>)</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(30/54)?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229</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2917176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pPr>
            <a:r>
              <a:rPr lang="en-US" sz="1999" dirty="0"/>
              <a:t>Injection method for propellants </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Impingement</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23</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BEB6EF28-4F88-401C-9659-CF82351294B0}"/>
              </a:ext>
            </a:extLst>
          </p:cNvPr>
          <p:cNvPicPr>
            <a:picLocks noChangeAspect="1"/>
          </p:cNvPicPr>
          <p:nvPr/>
        </p:nvPicPr>
        <p:blipFill>
          <a:blip r:embed="rId2"/>
          <a:stretch>
            <a:fillRect/>
          </a:stretch>
        </p:blipFill>
        <p:spPr>
          <a:xfrm>
            <a:off x="6936347" y="3423006"/>
            <a:ext cx="3895725" cy="3286125"/>
          </a:xfrm>
          <a:prstGeom prst="rect">
            <a:avLst/>
          </a:prstGeom>
        </p:spPr>
      </p:pic>
      <p:pic>
        <p:nvPicPr>
          <p:cNvPr id="10" name="Grafik 9">
            <a:extLst>
              <a:ext uri="{FF2B5EF4-FFF2-40B4-BE49-F238E27FC236}">
                <a16:creationId xmlns:a16="http://schemas.microsoft.com/office/drawing/2014/main" id="{28C89F20-FC16-47DB-BFE8-93BD23BB05F2}"/>
              </a:ext>
            </a:extLst>
          </p:cNvPr>
          <p:cNvPicPr>
            <a:picLocks noChangeAspect="1"/>
          </p:cNvPicPr>
          <p:nvPr/>
        </p:nvPicPr>
        <p:blipFill>
          <a:blip r:embed="rId3"/>
          <a:stretch>
            <a:fillRect/>
          </a:stretch>
        </p:blipFill>
        <p:spPr>
          <a:xfrm>
            <a:off x="2927648" y="3919976"/>
            <a:ext cx="3619500" cy="2390775"/>
          </a:xfrm>
          <a:prstGeom prst="rect">
            <a:avLst/>
          </a:prstGeom>
        </p:spPr>
      </p:pic>
      <p:sp>
        <p:nvSpPr>
          <p:cNvPr id="4" name="Rechteck 3">
            <a:extLst>
              <a:ext uri="{FF2B5EF4-FFF2-40B4-BE49-F238E27FC236}">
                <a16:creationId xmlns:a16="http://schemas.microsoft.com/office/drawing/2014/main" id="{F9F61CAA-7C67-4A31-B0BA-A93C7C9E3F90}"/>
              </a:ext>
            </a:extLst>
          </p:cNvPr>
          <p:cNvSpPr/>
          <p:nvPr/>
        </p:nvSpPr>
        <p:spPr>
          <a:xfrm>
            <a:off x="6581060" y="5214516"/>
            <a:ext cx="3047681" cy="1593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7159608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7 - Long-term In-space Cryogenic Propulsion and ISRU Propellants</a:t>
            </a:r>
          </a:p>
          <a:p>
            <a:pPr lvl="1">
              <a:lnSpc>
                <a:spcPct val="110000"/>
              </a:lnSpc>
            </a:pPr>
            <a:r>
              <a:rPr lang="en-US" sz="2000" dirty="0"/>
              <a:t>However, they will have additional challenging requirements: large number or restarts/reusability, deep ability to throttle, and clustering of engines for higher thrusts (in applications such as landers and large transfer stages)</a:t>
            </a:r>
          </a:p>
          <a:p>
            <a:pPr lvl="1">
              <a:lnSpc>
                <a:spcPct val="110000"/>
              </a:lnSpc>
            </a:pPr>
            <a:r>
              <a:rPr lang="en-US" sz="2000" dirty="0"/>
              <a:t>To realize a long-term cryogenic propulsion system several key technologies and operational concepts need to be addressed including: low / zero boil off technologies, cryo-fluid handling and management, thermal management of temperature distribution within the tanks and zero / low consumption chill down in preparation for engine operation</a:t>
            </a:r>
          </a:p>
          <a:p>
            <a:pPr lvl="1">
              <a:lnSpc>
                <a:spcPct val="110000"/>
              </a:lnSpc>
            </a:pPr>
            <a:endParaRPr lang="en-US" sz="2000" dirty="0"/>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(31/54)?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230</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369608287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a:t>
            </a:r>
            <a:r>
              <a:rPr lang="de-DE" dirty="0"/>
              <a:t>8 - Space </a:t>
            </a:r>
            <a:r>
              <a:rPr lang="de-DE" dirty="0" err="1"/>
              <a:t>Tethers</a:t>
            </a:r>
            <a:endParaRPr lang="de-DE" dirty="0"/>
          </a:p>
          <a:p>
            <a:pPr lvl="1">
              <a:lnSpc>
                <a:spcPct val="110000"/>
              </a:lnSpc>
            </a:pPr>
            <a:r>
              <a:rPr lang="en-US" sz="2000" dirty="0"/>
              <a:t>Space tethers are long, strong, charged cables which can be used for propulsive maneuvers in space thanks to their interaction with charged particles present in the high layers of the atmosphere and in the solar wind</a:t>
            </a:r>
          </a:p>
          <a:p>
            <a:pPr lvl="1">
              <a:lnSpc>
                <a:spcPct val="110000"/>
              </a:lnSpc>
            </a:pPr>
            <a:r>
              <a:rPr lang="en-US" sz="2000" dirty="0"/>
              <a:t>Their working principle allows for propellant-less orbital transfers or de-orbiting satellites at the end of their life</a:t>
            </a:r>
            <a:endParaRPr lang="de-DE" sz="2000" dirty="0"/>
          </a:p>
          <a:p>
            <a:pPr lvl="1">
              <a:lnSpc>
                <a:spcPct val="110000"/>
              </a:lnSpc>
            </a:pPr>
            <a:endParaRPr lang="en-US" sz="2000" dirty="0"/>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(32/54)?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231</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8" name="Grafik 7">
            <a:extLst>
              <a:ext uri="{FF2B5EF4-FFF2-40B4-BE49-F238E27FC236}">
                <a16:creationId xmlns:a16="http://schemas.microsoft.com/office/drawing/2014/main" id="{93230207-A73D-40A4-8758-795999F0647D}"/>
              </a:ext>
            </a:extLst>
          </p:cNvPr>
          <p:cNvPicPr>
            <a:picLocks noChangeAspect="1"/>
          </p:cNvPicPr>
          <p:nvPr/>
        </p:nvPicPr>
        <p:blipFill>
          <a:blip r:embed="rId2"/>
          <a:stretch>
            <a:fillRect/>
          </a:stretch>
        </p:blipFill>
        <p:spPr>
          <a:xfrm>
            <a:off x="2854960" y="4629467"/>
            <a:ext cx="1320800" cy="1400048"/>
          </a:xfrm>
          <a:prstGeom prst="rect">
            <a:avLst/>
          </a:prstGeom>
        </p:spPr>
      </p:pic>
    </p:spTree>
    <p:extLst>
      <p:ext uri="{BB962C8B-B14F-4D97-AF65-F5344CB8AC3E}">
        <p14:creationId xmlns:p14="http://schemas.microsoft.com/office/powerpoint/2010/main" val="354198519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9 </a:t>
            </a:r>
            <a:r>
              <a:rPr lang="de-DE" dirty="0"/>
              <a:t>- </a:t>
            </a:r>
            <a:r>
              <a:rPr lang="de-DE" dirty="0" err="1"/>
              <a:t>Beamed</a:t>
            </a:r>
            <a:r>
              <a:rPr lang="de-DE" dirty="0"/>
              <a:t> Energy Propulsion</a:t>
            </a:r>
          </a:p>
          <a:p>
            <a:pPr lvl="1">
              <a:lnSpc>
                <a:spcPct val="110000"/>
              </a:lnSpc>
            </a:pPr>
            <a:r>
              <a:rPr lang="en-US" sz="2000" dirty="0"/>
              <a:t>A variety of different concepts for space transportation systems with Beamed Energy Propulsion (BEP) engines were proposed in past studies by several different authors</a:t>
            </a:r>
          </a:p>
          <a:p>
            <a:pPr lvl="1">
              <a:lnSpc>
                <a:spcPct val="110000"/>
              </a:lnSpc>
            </a:pPr>
            <a:r>
              <a:rPr lang="en-US" sz="2000" dirty="0"/>
              <a:t>They can be roughly grouped in the following categories:</a:t>
            </a:r>
          </a:p>
          <a:p>
            <a:pPr lvl="2">
              <a:lnSpc>
                <a:spcPct val="110000"/>
              </a:lnSpc>
            </a:pPr>
            <a:r>
              <a:rPr lang="en-US" sz="1800" dirty="0"/>
              <a:t>Plasma: The incoming beamed energy is focused by a mirror system. In the focal point on-board propellant or ambient air is converted into plasma</a:t>
            </a:r>
          </a:p>
          <a:p>
            <a:pPr lvl="2">
              <a:lnSpc>
                <a:spcPct val="110000"/>
              </a:lnSpc>
            </a:pPr>
            <a:r>
              <a:rPr lang="en-US" sz="1800" dirty="0"/>
              <a:t>The ejected plasma propels the vehicle by momentum exchange</a:t>
            </a:r>
          </a:p>
          <a:p>
            <a:pPr lvl="2">
              <a:lnSpc>
                <a:spcPct val="110000"/>
              </a:lnSpc>
            </a:pPr>
            <a:r>
              <a:rPr lang="en-US" sz="1800" dirty="0"/>
              <a:t>Laser ablative propulsion, where the target spacecraft or space debris is ablated to create an impulse, also falls in this category</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(33/54)?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232</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338362379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9 </a:t>
            </a:r>
            <a:r>
              <a:rPr lang="de-DE" dirty="0"/>
              <a:t>- </a:t>
            </a:r>
            <a:r>
              <a:rPr lang="de-DE" dirty="0" err="1"/>
              <a:t>Beamed</a:t>
            </a:r>
            <a:r>
              <a:rPr lang="de-DE" dirty="0"/>
              <a:t> Energy Propulsion</a:t>
            </a:r>
          </a:p>
          <a:p>
            <a:pPr lvl="1">
              <a:lnSpc>
                <a:spcPct val="110000"/>
              </a:lnSpc>
            </a:pPr>
            <a:r>
              <a:rPr lang="en-US" sz="2000" dirty="0"/>
              <a:t>They can be roughly grouped in the following categories:</a:t>
            </a:r>
          </a:p>
          <a:p>
            <a:pPr lvl="2">
              <a:lnSpc>
                <a:spcPct val="110000"/>
              </a:lnSpc>
            </a:pPr>
            <a:r>
              <a:rPr lang="en-US" sz="1800" dirty="0"/>
              <a:t>Thermal: A heat exchanger in the vehicle is heated by beamed energy</a:t>
            </a:r>
          </a:p>
          <a:p>
            <a:pPr lvl="2">
              <a:lnSpc>
                <a:spcPct val="110000"/>
              </a:lnSpc>
            </a:pPr>
            <a:r>
              <a:rPr lang="en-US" sz="1800" dirty="0"/>
              <a:t>The heat is transferred to on-board propellant, which is ejected in a classical convergent-divergent nozzle</a:t>
            </a:r>
          </a:p>
          <a:p>
            <a:pPr lvl="2">
              <a:lnSpc>
                <a:spcPct val="110000"/>
              </a:lnSpc>
            </a:pPr>
            <a:r>
              <a:rPr lang="en-US" sz="1800" dirty="0"/>
              <a:t>A special form of thermal beamed energy propulsion is the solar thermal propulsion stage, where the beam source is the sun</a:t>
            </a:r>
          </a:p>
          <a:p>
            <a:pPr lvl="2">
              <a:lnSpc>
                <a:spcPct val="110000"/>
              </a:lnSpc>
            </a:pPr>
            <a:r>
              <a:rPr lang="en-US" sz="1800" dirty="0"/>
              <a:t>Sail: The beamed energy is reflected by a sail</a:t>
            </a:r>
          </a:p>
          <a:p>
            <a:pPr lvl="2">
              <a:lnSpc>
                <a:spcPct val="110000"/>
              </a:lnSpc>
            </a:pPr>
            <a:r>
              <a:rPr lang="en-US" sz="1800" dirty="0"/>
              <a:t>The resulting radiation pressure exacts a force on the vehicle</a:t>
            </a:r>
          </a:p>
          <a:p>
            <a:pPr lvl="2">
              <a:lnSpc>
                <a:spcPct val="110000"/>
              </a:lnSpc>
            </a:pPr>
            <a:r>
              <a:rPr lang="en-US" sz="1800" dirty="0"/>
              <a:t>The Solar Sail is a specific concept of this category, using the pressure of the solar light for propellant less propulsion</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(34/54)?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233</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346789159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9 </a:t>
            </a:r>
            <a:r>
              <a:rPr lang="de-DE" dirty="0"/>
              <a:t>- </a:t>
            </a:r>
            <a:r>
              <a:rPr lang="de-DE" dirty="0" err="1"/>
              <a:t>Beamed</a:t>
            </a:r>
            <a:r>
              <a:rPr lang="de-DE" dirty="0"/>
              <a:t> Energy Propulsion</a:t>
            </a:r>
          </a:p>
          <a:p>
            <a:pPr lvl="1">
              <a:lnSpc>
                <a:spcPct val="110000"/>
              </a:lnSpc>
            </a:pPr>
            <a:r>
              <a:rPr lang="en-US" sz="2000" dirty="0"/>
              <a:t>They can be roughly grouped in the following categories:</a:t>
            </a:r>
          </a:p>
          <a:p>
            <a:pPr lvl="2">
              <a:lnSpc>
                <a:spcPct val="110000"/>
              </a:lnSpc>
            </a:pPr>
            <a:r>
              <a:rPr lang="en-US" sz="1800" dirty="0"/>
              <a:t>Climber: The climber type is a vehicle for a space elevator type transportation system</a:t>
            </a:r>
          </a:p>
          <a:p>
            <a:pPr lvl="2">
              <a:lnSpc>
                <a:spcPct val="110000"/>
              </a:lnSpc>
            </a:pPr>
            <a:r>
              <a:rPr lang="en-US" sz="1800" dirty="0"/>
              <a:t>The climber will convert beamed energy into mechanical energy used for climbing the tether to the orbital destination station</a:t>
            </a:r>
          </a:p>
          <a:p>
            <a:pPr lvl="1">
              <a:lnSpc>
                <a:spcPct val="110000"/>
              </a:lnSpc>
            </a:pPr>
            <a:r>
              <a:rPr lang="en-US" sz="2000" dirty="0"/>
              <a:t>While the Sail is a feasible approach for in-space applications only, the Climber is a radically different concept and difficult to compare with other propulsion systems</a:t>
            </a:r>
          </a:p>
          <a:p>
            <a:pPr lvl="1">
              <a:lnSpc>
                <a:spcPct val="110000"/>
              </a:lnSpc>
            </a:pPr>
            <a:r>
              <a:rPr lang="en-US" sz="2000" dirty="0"/>
              <a:t>And now the pellet beam…out of NASA Innovative Advanced Concepts (NIAC)</a:t>
            </a:r>
          </a:p>
          <a:p>
            <a:pPr lvl="1">
              <a:lnSpc>
                <a:spcPct val="110000"/>
              </a:lnSpc>
            </a:pPr>
            <a:endParaRPr lang="en-US" sz="2000" dirty="0"/>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(35/54)?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234</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120587060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9 </a:t>
            </a:r>
            <a:r>
              <a:rPr lang="de-DE" dirty="0"/>
              <a:t>- </a:t>
            </a:r>
            <a:r>
              <a:rPr lang="de-DE" dirty="0" err="1"/>
              <a:t>Beamed</a:t>
            </a:r>
            <a:r>
              <a:rPr lang="de-DE" dirty="0"/>
              <a:t> Energy Propulsion</a:t>
            </a:r>
          </a:p>
          <a:p>
            <a:pPr lvl="1">
              <a:lnSpc>
                <a:spcPct val="110000"/>
              </a:lnSpc>
            </a:pPr>
            <a:r>
              <a:rPr lang="en-US" sz="2000" dirty="0"/>
              <a:t>They can be roughly grouped in the following categories:</a:t>
            </a:r>
          </a:p>
          <a:p>
            <a:pPr lvl="2">
              <a:lnSpc>
                <a:spcPct val="110000"/>
              </a:lnSpc>
            </a:pPr>
            <a:r>
              <a:rPr lang="en-US" sz="1800" dirty="0"/>
              <a:t>Pellet beam: </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(36/54)?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235</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4098" name="Picture 2">
            <a:extLst>
              <a:ext uri="{FF2B5EF4-FFF2-40B4-BE49-F238E27FC236}">
                <a16:creationId xmlns:a16="http://schemas.microsoft.com/office/drawing/2014/main" id="{6C2904F6-68B7-4C77-8D6E-5F9554FFDE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119570"/>
            <a:ext cx="4667250" cy="290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76142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9 </a:t>
            </a:r>
            <a:r>
              <a:rPr lang="de-DE" dirty="0"/>
              <a:t>- </a:t>
            </a:r>
            <a:r>
              <a:rPr lang="de-DE" dirty="0" err="1"/>
              <a:t>Beamed</a:t>
            </a:r>
            <a:r>
              <a:rPr lang="de-DE" dirty="0"/>
              <a:t> Energy Propulsion</a:t>
            </a:r>
          </a:p>
          <a:p>
            <a:pPr lvl="1">
              <a:lnSpc>
                <a:spcPct val="110000"/>
              </a:lnSpc>
            </a:pPr>
            <a:r>
              <a:rPr lang="en-US" sz="2000" dirty="0"/>
              <a:t>They can be roughly grouped in the following categories:</a:t>
            </a:r>
          </a:p>
          <a:p>
            <a:pPr lvl="2">
              <a:lnSpc>
                <a:spcPct val="110000"/>
              </a:lnSpc>
            </a:pPr>
            <a:r>
              <a:rPr lang="en-US" sz="1800" dirty="0"/>
              <a:t>Pellet beam: The pellet-beam concept requires two spacecraft – one that sets off for interstellar space, and one that goes into orbit around Earth</a:t>
            </a:r>
          </a:p>
          <a:p>
            <a:pPr lvl="2">
              <a:lnSpc>
                <a:spcPct val="110000"/>
              </a:lnSpc>
            </a:pPr>
            <a:r>
              <a:rPr lang="en-US" sz="1800" dirty="0"/>
              <a:t>The spacecraft orbiting Earth would shoot a beam of tiny microscopic particles at the interstellar spacecraft</a:t>
            </a:r>
          </a:p>
          <a:p>
            <a:pPr lvl="2">
              <a:lnSpc>
                <a:spcPct val="110000"/>
              </a:lnSpc>
            </a:pPr>
            <a:r>
              <a:rPr lang="en-US" sz="1800" dirty="0"/>
              <a:t>Those particles would be heated up by lasers, causing part of them to melt into plasma that accelerates the pellets further, a process known as laser ablation</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(37/54)?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236</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166293163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9 </a:t>
            </a:r>
            <a:r>
              <a:rPr lang="de-DE" dirty="0"/>
              <a:t>- </a:t>
            </a:r>
            <a:r>
              <a:rPr lang="de-DE" dirty="0" err="1"/>
              <a:t>Beamed</a:t>
            </a:r>
            <a:r>
              <a:rPr lang="de-DE" dirty="0"/>
              <a:t> Energy Propulsion</a:t>
            </a:r>
          </a:p>
          <a:p>
            <a:pPr lvl="1">
              <a:lnSpc>
                <a:spcPct val="110000"/>
              </a:lnSpc>
            </a:pPr>
            <a:r>
              <a:rPr lang="en-US" sz="2000" dirty="0"/>
              <a:t>They can be roughly grouped in the following categories:</a:t>
            </a:r>
          </a:p>
          <a:p>
            <a:pPr lvl="2">
              <a:lnSpc>
                <a:spcPct val="110000"/>
              </a:lnSpc>
            </a:pPr>
            <a:r>
              <a:rPr lang="en-US" sz="1800" dirty="0"/>
              <a:t>Those pellets could reach 120 km / s and either hit the sail of the interstellar spacecraft or repel a magnet within it, helping to propel the spacecraft to huge speeds that would let it whizz out of our heliosphere – the bubble of the solar wind around our Solar System</a:t>
            </a:r>
          </a:p>
          <a:p>
            <a:pPr lvl="2">
              <a:lnSpc>
                <a:spcPct val="110000"/>
              </a:lnSpc>
            </a:pPr>
            <a:r>
              <a:rPr lang="en-US" sz="1800" dirty="0"/>
              <a:t>The NIAC proposal examines a new propulsion architecture for fast transit of heavy (1 ton and more) payloads across the Solar System and to the interstellar medium</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(38/54)?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237</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170933460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1</a:t>
            </a:r>
            <a:r>
              <a:rPr lang="de-DE" dirty="0"/>
              <a:t>0 - </a:t>
            </a:r>
            <a:r>
              <a:rPr lang="de-DE" dirty="0" err="1"/>
              <a:t>Nuclear</a:t>
            </a:r>
            <a:r>
              <a:rPr lang="de-DE" dirty="0"/>
              <a:t> Electric Propulsion</a:t>
            </a:r>
          </a:p>
          <a:p>
            <a:pPr lvl="1">
              <a:lnSpc>
                <a:spcPct val="110000"/>
              </a:lnSpc>
            </a:pPr>
            <a:r>
              <a:rPr lang="en-US" sz="2000" dirty="0"/>
              <a:t>Space nuclear electric propulsion (NEP) is a technology that utilizes nuclear reactions to generate electricity and propel spacecraft using electric propulsion (EP) thrusters</a:t>
            </a:r>
          </a:p>
          <a:p>
            <a:pPr lvl="1">
              <a:lnSpc>
                <a:spcPct val="110000"/>
              </a:lnSpc>
            </a:pPr>
            <a:r>
              <a:rPr lang="en-US" sz="2000" dirty="0"/>
              <a:t>The idea of using nuclear energy for space propulsion dates back to the 1950s, with the development of nuclear thermal rockets or nuclear power reactors by the US and the Soviet Union</a:t>
            </a:r>
          </a:p>
          <a:p>
            <a:pPr lvl="1">
              <a:lnSpc>
                <a:spcPct val="110000"/>
              </a:lnSpc>
            </a:pPr>
            <a:r>
              <a:rPr lang="en-US" sz="2000" dirty="0"/>
              <a:t>Since then, various countries and organizations have conducted research and development in NEP as it could revolutionize space exploration by enabling faster and more efficient travel through space</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(39/54)?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238</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159117097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1</a:t>
            </a:r>
            <a:r>
              <a:rPr lang="de-DE" dirty="0"/>
              <a:t>0 - </a:t>
            </a:r>
            <a:r>
              <a:rPr lang="de-DE" dirty="0" err="1"/>
              <a:t>Nuclear</a:t>
            </a:r>
            <a:r>
              <a:rPr lang="de-DE" dirty="0"/>
              <a:t> Electric Propulsion</a:t>
            </a:r>
          </a:p>
          <a:p>
            <a:pPr lvl="1">
              <a:lnSpc>
                <a:spcPct val="110000"/>
              </a:lnSpc>
            </a:pPr>
            <a:r>
              <a:rPr lang="en-US" sz="2000" dirty="0"/>
              <a:t>Potential applications of NEP include Earth-Moon space tugs, manned missions to Mars, deep space exploration, asteroid mining, or even satellite servicing and maintenance</a:t>
            </a:r>
          </a:p>
          <a:p>
            <a:pPr lvl="1">
              <a:lnSpc>
                <a:spcPct val="110000"/>
              </a:lnSpc>
            </a:pPr>
            <a:endParaRPr lang="en-US" sz="2000" dirty="0"/>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(40/54)?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239</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8" name="Grafik 7">
            <a:extLst>
              <a:ext uri="{FF2B5EF4-FFF2-40B4-BE49-F238E27FC236}">
                <a16:creationId xmlns:a16="http://schemas.microsoft.com/office/drawing/2014/main" id="{10F9BA36-0C0F-4052-80B7-1E28B519421C}"/>
              </a:ext>
            </a:extLst>
          </p:cNvPr>
          <p:cNvPicPr>
            <a:picLocks noChangeAspect="1"/>
          </p:cNvPicPr>
          <p:nvPr/>
        </p:nvPicPr>
        <p:blipFill>
          <a:blip r:embed="rId2"/>
          <a:stretch>
            <a:fillRect/>
          </a:stretch>
        </p:blipFill>
        <p:spPr>
          <a:xfrm>
            <a:off x="4022407" y="3545840"/>
            <a:ext cx="2429193" cy="2464742"/>
          </a:xfrm>
          <a:prstGeom prst="rect">
            <a:avLst/>
          </a:prstGeom>
        </p:spPr>
      </p:pic>
    </p:spTree>
    <p:extLst>
      <p:ext uri="{BB962C8B-B14F-4D97-AF65-F5344CB8AC3E}">
        <p14:creationId xmlns:p14="http://schemas.microsoft.com/office/powerpoint/2010/main" val="1854091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pPr>
            <a:r>
              <a:rPr lang="en-US" sz="1999" dirty="0"/>
              <a:t>Injection method for propellants </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Impingement - Like impinging doublets/triplets… : two, three or more spray of the same propellant are directed to an impinging point. Therefore the difference with an unlike impinging comes from the propellant directed, for a like impinging it is the same (only the Ox or only the fuel) while for an unlike impinging, fuel and oxidizer are directed to a common point</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24</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49610493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a:t>
            </a:r>
            <a:r>
              <a:rPr lang="de-DE" dirty="0"/>
              <a:t>11 - </a:t>
            </a:r>
            <a:r>
              <a:rPr lang="de-DE" dirty="0" err="1"/>
              <a:t>Nuclear</a:t>
            </a:r>
            <a:r>
              <a:rPr lang="de-DE" dirty="0"/>
              <a:t> Thermal Propulsion</a:t>
            </a:r>
          </a:p>
          <a:p>
            <a:pPr lvl="1">
              <a:lnSpc>
                <a:spcPct val="110000"/>
              </a:lnSpc>
            </a:pPr>
            <a:r>
              <a:rPr lang="en-US" sz="2000" dirty="0"/>
              <a:t>In the 1960s and 1970s extensive research on nuclear propulsion was performed by the United States of America and the Soviet Union</a:t>
            </a:r>
          </a:p>
          <a:p>
            <a:pPr lvl="1">
              <a:lnSpc>
                <a:spcPct val="110000"/>
              </a:lnSpc>
            </a:pPr>
            <a:r>
              <a:rPr lang="en-US" sz="2000" dirty="0"/>
              <a:t>Due to financial constraints and a shift in focus, this research did ultimately not lead to operational systems</a:t>
            </a:r>
          </a:p>
          <a:p>
            <a:pPr lvl="1">
              <a:lnSpc>
                <a:spcPct val="110000"/>
              </a:lnSpc>
            </a:pPr>
            <a:r>
              <a:rPr lang="en-US" sz="2000" dirty="0"/>
              <a:t>Meanwhile a lot of progress has been made, not only in reactor technology, but also in material science</a:t>
            </a:r>
          </a:p>
          <a:p>
            <a:pPr lvl="1">
              <a:lnSpc>
                <a:spcPct val="110000"/>
              </a:lnSpc>
            </a:pPr>
            <a:r>
              <a:rPr lang="en-US" sz="2000" dirty="0"/>
              <a:t>Future exploration and science missions with large payload mass and at the same time high delta v demand, can often not be fulfilled by either the available high specific impulse electric propulsion or the available high thrust chemical propulsion</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(41/54)?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240</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287045404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a:t>
            </a:r>
            <a:r>
              <a:rPr lang="de-DE" dirty="0"/>
              <a:t>11 - </a:t>
            </a:r>
            <a:r>
              <a:rPr lang="de-DE" dirty="0" err="1"/>
              <a:t>Nuclear</a:t>
            </a:r>
            <a:r>
              <a:rPr lang="de-DE" dirty="0"/>
              <a:t> Thermal Propulsion</a:t>
            </a:r>
          </a:p>
          <a:p>
            <a:pPr lvl="1">
              <a:lnSpc>
                <a:spcPct val="110000"/>
              </a:lnSpc>
            </a:pPr>
            <a:r>
              <a:rPr lang="en-US" sz="2000" dirty="0"/>
              <a:t>Already in the early stages of space exploration it became clear that nuclear propulsion and power are key enabling technologies for an extended human presence on moon or Mars</a:t>
            </a:r>
          </a:p>
          <a:p>
            <a:pPr lvl="1">
              <a:lnSpc>
                <a:spcPct val="110000"/>
              </a:lnSpc>
            </a:pPr>
            <a:r>
              <a:rPr lang="en-US" sz="2000" dirty="0"/>
              <a:t>Recently NASA and DARPA announced the plans for a nuclear thermal propulsion demonstrator (DRACO) to be launched within fiscal year 2027</a:t>
            </a:r>
          </a:p>
          <a:p>
            <a:pPr lvl="1">
              <a:lnSpc>
                <a:spcPct val="110000"/>
              </a:lnSpc>
            </a:pPr>
            <a:endParaRPr lang="en-US" sz="2000" dirty="0"/>
          </a:p>
          <a:p>
            <a:pPr lvl="1">
              <a:lnSpc>
                <a:spcPct val="110000"/>
              </a:lnSpc>
            </a:pPr>
            <a:endParaRPr lang="en-US" sz="2000" dirty="0"/>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(42/54)?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241</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41375549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1</a:t>
            </a:r>
            <a:r>
              <a:rPr lang="de-DE" dirty="0"/>
              <a:t>2 - Metallic </a:t>
            </a:r>
            <a:r>
              <a:rPr lang="de-DE" dirty="0" err="1"/>
              <a:t>Propellant</a:t>
            </a:r>
            <a:r>
              <a:rPr lang="de-DE" dirty="0"/>
              <a:t> </a:t>
            </a:r>
            <a:r>
              <a:rPr lang="de-DE" dirty="0" err="1"/>
              <a:t>for</a:t>
            </a:r>
            <a:r>
              <a:rPr lang="de-DE" dirty="0"/>
              <a:t> Chemical Propulsion</a:t>
            </a:r>
          </a:p>
          <a:p>
            <a:pPr lvl="1">
              <a:lnSpc>
                <a:spcPct val="110000"/>
              </a:lnSpc>
            </a:pPr>
            <a:r>
              <a:rPr lang="en-US" sz="2000" dirty="0"/>
              <a:t>The potential use of metals can be exploited not only as a fuel for space vehicles but also as a motivating and promising technology for future “settlement plans” on the Moon and Mars</a:t>
            </a:r>
          </a:p>
          <a:p>
            <a:pPr lvl="1">
              <a:lnSpc>
                <a:spcPct val="110000"/>
              </a:lnSpc>
            </a:pPr>
            <a:r>
              <a:rPr lang="en-US" sz="2000" dirty="0"/>
              <a:t>The prominent features of metal fuel technology are:</a:t>
            </a:r>
          </a:p>
          <a:p>
            <a:pPr lvl="2">
              <a:lnSpc>
                <a:spcPct val="110000"/>
              </a:lnSpc>
            </a:pPr>
            <a:r>
              <a:rPr lang="en-US" sz="1800" dirty="0"/>
              <a:t>It offers a completely CO2-free way to produce heat and/or electrical power and to store energy for deferred uses</a:t>
            </a:r>
          </a:p>
          <a:p>
            <a:pPr lvl="2">
              <a:lnSpc>
                <a:spcPct val="110000"/>
              </a:lnSpc>
            </a:pPr>
            <a:r>
              <a:rPr lang="en-US" sz="1800" dirty="0"/>
              <a:t>It is a safe commodity for trading large energy stocks across the world, thanks to its intrinsically high energy density value</a:t>
            </a:r>
          </a:p>
          <a:p>
            <a:pPr lvl="2">
              <a:lnSpc>
                <a:spcPct val="110000"/>
              </a:lnSpc>
            </a:pPr>
            <a:r>
              <a:rPr lang="en-US" sz="1800" dirty="0"/>
              <a:t>It relies on existing infrastructures, does not require large investments for new power plants, and does limit to the bare minimum its environmental footprint</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(43/54)?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242</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416482686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1</a:t>
            </a:r>
            <a:r>
              <a:rPr lang="de-DE" dirty="0"/>
              <a:t>2 - Metallic </a:t>
            </a:r>
            <a:r>
              <a:rPr lang="de-DE" dirty="0" err="1"/>
              <a:t>Propellant</a:t>
            </a:r>
            <a:r>
              <a:rPr lang="de-DE" dirty="0"/>
              <a:t> </a:t>
            </a:r>
            <a:r>
              <a:rPr lang="de-DE" dirty="0" err="1"/>
              <a:t>for</a:t>
            </a:r>
            <a:r>
              <a:rPr lang="de-DE" dirty="0"/>
              <a:t> Chemical Propulsion</a:t>
            </a:r>
          </a:p>
          <a:p>
            <a:pPr lvl="1">
              <a:lnSpc>
                <a:spcPct val="110000"/>
              </a:lnSpc>
            </a:pPr>
            <a:r>
              <a:rPr lang="en-US" sz="2000" dirty="0"/>
              <a:t>The prominent features of metal fuel technology are:</a:t>
            </a:r>
          </a:p>
          <a:p>
            <a:pPr lvl="2">
              <a:lnSpc>
                <a:spcPct val="110000"/>
              </a:lnSpc>
            </a:pPr>
            <a:r>
              <a:rPr lang="en-US" sz="1800" dirty="0"/>
              <a:t>It is based on a large and practically unlimited resource of fuel food stock and on a fully reversible way to recycle the combustion products in an environmentally friendly manner</a:t>
            </a:r>
          </a:p>
          <a:p>
            <a:pPr lvl="1">
              <a:lnSpc>
                <a:spcPct val="110000"/>
              </a:lnSpc>
            </a:pPr>
            <a:r>
              <a:rPr lang="en-US" sz="2000" dirty="0"/>
              <a:t>The main goal of this technology is to zero the CO2 emissions in the production and recycling processes, as well as in storing and trading energy reserves and assets</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(44/54)?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243</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1872799562"/>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1</a:t>
            </a:r>
            <a:r>
              <a:rPr lang="de-DE" dirty="0"/>
              <a:t>2 - Metallic </a:t>
            </a:r>
            <a:r>
              <a:rPr lang="de-DE" dirty="0" err="1"/>
              <a:t>Propellant</a:t>
            </a:r>
            <a:r>
              <a:rPr lang="de-DE" dirty="0"/>
              <a:t> </a:t>
            </a:r>
            <a:r>
              <a:rPr lang="de-DE" dirty="0" err="1"/>
              <a:t>for</a:t>
            </a:r>
            <a:r>
              <a:rPr lang="de-DE" dirty="0"/>
              <a:t> Chemical Propulsion</a:t>
            </a:r>
          </a:p>
          <a:p>
            <a:pPr lvl="1">
              <a:lnSpc>
                <a:spcPct val="110000"/>
              </a:lnSpc>
            </a:pPr>
            <a:r>
              <a:rPr lang="en-US" sz="2000" dirty="0"/>
              <a:t>The prospective propellants are:</a:t>
            </a:r>
          </a:p>
          <a:p>
            <a:pPr lvl="2">
              <a:lnSpc>
                <a:spcPct val="110000"/>
              </a:lnSpc>
            </a:pPr>
            <a:r>
              <a:rPr lang="en-US" sz="1800" dirty="0"/>
              <a:t>Magnesium powder: With the compromise of specific impulse, ignition condition, combustion rate and sufficiency, powdered magnesium is considered as most promising fuel adopted for Mars or Moon Mission based on ISRU</a:t>
            </a:r>
          </a:p>
          <a:p>
            <a:pPr lvl="2">
              <a:lnSpc>
                <a:spcPct val="110000"/>
              </a:lnSpc>
            </a:pPr>
            <a:r>
              <a:rPr lang="en-US" sz="1800" dirty="0"/>
              <a:t>This has huge challenges in terms of feeding powder to a chamber for combustion</a:t>
            </a:r>
          </a:p>
          <a:p>
            <a:pPr lvl="2">
              <a:lnSpc>
                <a:spcPct val="110000"/>
              </a:lnSpc>
            </a:pPr>
            <a:r>
              <a:rPr lang="en-US" sz="1800" dirty="0"/>
              <a:t>Nonetheless, it could be interesting from an in-situ resource utilization perspective in that, if the ISRU processes can convert, for example, lunar regolith metal oxides to metal (e.g. magnesium) and oxygen, these can be used as propellants or an energy source and would be 100% locally sourced</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(45/54)?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244</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7793065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1</a:t>
            </a:r>
            <a:r>
              <a:rPr lang="de-DE" dirty="0"/>
              <a:t>2 - Metallic </a:t>
            </a:r>
            <a:r>
              <a:rPr lang="de-DE" dirty="0" err="1"/>
              <a:t>Propellant</a:t>
            </a:r>
            <a:r>
              <a:rPr lang="de-DE" dirty="0"/>
              <a:t> </a:t>
            </a:r>
            <a:r>
              <a:rPr lang="de-DE" dirty="0" err="1"/>
              <a:t>for</a:t>
            </a:r>
            <a:r>
              <a:rPr lang="de-DE" dirty="0"/>
              <a:t> Chemical Propulsion</a:t>
            </a:r>
          </a:p>
          <a:p>
            <a:pPr lvl="1">
              <a:lnSpc>
                <a:spcPct val="110000"/>
              </a:lnSpc>
            </a:pPr>
            <a:r>
              <a:rPr lang="en-US" sz="2000" dirty="0"/>
              <a:t>The prospective propellants are:</a:t>
            </a:r>
          </a:p>
          <a:p>
            <a:pPr lvl="2">
              <a:lnSpc>
                <a:spcPct val="110000"/>
              </a:lnSpc>
            </a:pPr>
            <a:r>
              <a:rPr lang="en-US" sz="1800" dirty="0"/>
              <a:t>Magnesium powder: Besides, huge abundance of magnesium oxide mineral in Martian regolith has been discovered, which makes the production of magnesium powder on Mars to be possible in the future</a:t>
            </a:r>
          </a:p>
          <a:p>
            <a:pPr lvl="2">
              <a:lnSpc>
                <a:spcPct val="110000"/>
              </a:lnSpc>
            </a:pPr>
            <a:r>
              <a:rPr lang="en-US" sz="1800" dirty="0"/>
              <a:t>Aluminum powder: In energetic applications, such as propellants, pyrotechnics and explosives, aluminum is widely used because of its high combustion enthalpy, easy availability, low toxicity and good stability</a:t>
            </a:r>
          </a:p>
          <a:p>
            <a:pPr lvl="2">
              <a:lnSpc>
                <a:spcPct val="110000"/>
              </a:lnSpc>
            </a:pPr>
            <a:r>
              <a:rPr lang="en-US" sz="1800" dirty="0"/>
              <a:t>Aluminum, whether powders or flakes, is used to increase the energy and raise the flame temperature in rocket propellants</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(46/54)?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245</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60067764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1</a:t>
            </a:r>
            <a:r>
              <a:rPr lang="de-DE" dirty="0"/>
              <a:t>2 - Metallic </a:t>
            </a:r>
            <a:r>
              <a:rPr lang="de-DE" dirty="0" err="1"/>
              <a:t>Propellant</a:t>
            </a:r>
            <a:r>
              <a:rPr lang="de-DE" dirty="0"/>
              <a:t> </a:t>
            </a:r>
            <a:r>
              <a:rPr lang="de-DE" dirty="0" err="1"/>
              <a:t>for</a:t>
            </a:r>
            <a:r>
              <a:rPr lang="de-DE" dirty="0"/>
              <a:t> Chemical Propulsion</a:t>
            </a:r>
          </a:p>
          <a:p>
            <a:pPr lvl="1">
              <a:lnSpc>
                <a:spcPct val="110000"/>
              </a:lnSpc>
            </a:pPr>
            <a:r>
              <a:rPr lang="en-US" sz="2000" dirty="0"/>
              <a:t>The prospective propellants are:</a:t>
            </a:r>
          </a:p>
          <a:p>
            <a:pPr lvl="2">
              <a:lnSpc>
                <a:spcPct val="110000"/>
              </a:lnSpc>
            </a:pPr>
            <a:r>
              <a:rPr lang="en-US" sz="1800" dirty="0"/>
              <a:t>Hydrogen: Physicists Wigner and </a:t>
            </a:r>
            <a:r>
              <a:rPr lang="en-US" sz="1800" dirty="0" err="1"/>
              <a:t>Hungtinton</a:t>
            </a:r>
            <a:r>
              <a:rPr lang="en-US" sz="1800" dirty="0"/>
              <a:t> predicted that hydrogen could turn into an electricity-conducting solid metal at the right temperature and pressure</a:t>
            </a:r>
          </a:p>
          <a:p>
            <a:pPr lvl="2">
              <a:lnSpc>
                <a:spcPct val="110000"/>
              </a:lnSpc>
            </a:pPr>
            <a:r>
              <a:rPr lang="en-US" sz="1800" dirty="0"/>
              <a:t>Metastable metallic hydrogen would be a very light-weight, low volume, powerful rocket propellant</a:t>
            </a:r>
          </a:p>
          <a:p>
            <a:pPr lvl="2">
              <a:lnSpc>
                <a:spcPct val="110000"/>
              </a:lnSpc>
            </a:pPr>
            <a:r>
              <a:rPr lang="en-US" sz="1800" dirty="0"/>
              <a:t>Indeed, for comparison, liquid (molecular) hydrogen-oxygen used in modern rockets performs with an </a:t>
            </a:r>
            <a:r>
              <a:rPr lang="en-US" sz="1800" dirty="0" err="1"/>
              <a:t>Isp</a:t>
            </a:r>
            <a:r>
              <a:rPr lang="en-US" sz="1800" dirty="0"/>
              <a:t> of ~460 s whereas metallic hydrogen has a theoretical </a:t>
            </a:r>
            <a:r>
              <a:rPr lang="en-US" sz="1800" dirty="0" err="1"/>
              <a:t>Isp</a:t>
            </a:r>
            <a:r>
              <a:rPr lang="en-US" sz="1800" dirty="0"/>
              <a:t> of 1700 s</a:t>
            </a:r>
          </a:p>
          <a:p>
            <a:pPr lvl="2">
              <a:lnSpc>
                <a:spcPct val="110000"/>
              </a:lnSpc>
            </a:pPr>
            <a:r>
              <a:rPr lang="en-US" sz="1800" dirty="0"/>
              <a:t>Nonetheless, producing the pressure required to reach that state is extremely complex</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(47/54)?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246</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334858265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1</a:t>
            </a:r>
            <a:r>
              <a:rPr lang="de-DE" dirty="0"/>
              <a:t>2 - Metallic </a:t>
            </a:r>
            <a:r>
              <a:rPr lang="de-DE" dirty="0" err="1"/>
              <a:t>Propellant</a:t>
            </a:r>
            <a:r>
              <a:rPr lang="de-DE" dirty="0"/>
              <a:t> </a:t>
            </a:r>
            <a:r>
              <a:rPr lang="de-DE" dirty="0" err="1"/>
              <a:t>for</a:t>
            </a:r>
            <a:r>
              <a:rPr lang="de-DE" dirty="0"/>
              <a:t> Chemical Propulsion</a:t>
            </a:r>
          </a:p>
          <a:p>
            <a:pPr lvl="1">
              <a:lnSpc>
                <a:spcPct val="110000"/>
              </a:lnSpc>
            </a:pPr>
            <a:r>
              <a:rPr lang="en-US" sz="2000" dirty="0"/>
              <a:t>The prospective propellants are:</a:t>
            </a:r>
          </a:p>
          <a:p>
            <a:pPr lvl="2">
              <a:lnSpc>
                <a:spcPct val="110000"/>
              </a:lnSpc>
            </a:pPr>
            <a:r>
              <a:rPr lang="en-US" sz="1800" dirty="0"/>
              <a:t>Hydrogen: Currently, several laboratories across the world are working with a </a:t>
            </a:r>
            <a:r>
              <a:rPr lang="en-US" sz="1800" dirty="0" err="1"/>
              <a:t>Diamand</a:t>
            </a:r>
            <a:r>
              <a:rPr lang="en-US" sz="1800" dirty="0"/>
              <a:t> Anvil Cell, in which two opposing diamonds with flattened tips squeeze a thin rhenium gasket</a:t>
            </a:r>
          </a:p>
          <a:p>
            <a:pPr lvl="2">
              <a:lnSpc>
                <a:spcPct val="110000"/>
              </a:lnSpc>
            </a:pPr>
            <a:r>
              <a:rPr lang="en-US" sz="1800" dirty="0"/>
              <a:t>Although there are some promising results, this technology is not mature for industrial production of metallic hydrogen</a:t>
            </a:r>
          </a:p>
          <a:p>
            <a:pPr lvl="2">
              <a:lnSpc>
                <a:spcPct val="110000"/>
              </a:lnSpc>
            </a:pPr>
            <a:endParaRPr lang="en-US" sz="1800" dirty="0"/>
          </a:p>
          <a:p>
            <a:pPr lvl="2">
              <a:lnSpc>
                <a:spcPct val="110000"/>
              </a:lnSpc>
            </a:pPr>
            <a:endParaRPr lang="en-US" sz="1800" dirty="0"/>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(48/54)?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247</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63041791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13 - Advanced High Altitude Platform Systems (</a:t>
            </a:r>
            <a:r>
              <a:rPr lang="en-US" dirty="0" err="1"/>
              <a:t>aHAPS</a:t>
            </a:r>
            <a:r>
              <a:rPr lang="en-US" dirty="0"/>
              <a:t>)</a:t>
            </a:r>
          </a:p>
          <a:p>
            <a:pPr lvl="1">
              <a:lnSpc>
                <a:spcPct val="110000"/>
              </a:lnSpc>
            </a:pPr>
            <a:r>
              <a:rPr lang="en-US" sz="2000" dirty="0"/>
              <a:t>High-Altitude Platform Systems or </a:t>
            </a:r>
            <a:r>
              <a:rPr lang="en-US" sz="2000" dirty="0">
                <a:hlinkClick r:id="rId2">
                  <a:extLst>
                    <a:ext uri="{A12FA001-AC4F-418D-AE19-62706E023703}">
                      <ahyp:hlinkClr xmlns:ahyp="http://schemas.microsoft.com/office/drawing/2018/hyperlinkcolor" val="tx"/>
                    </a:ext>
                  </a:extLst>
                </a:hlinkClick>
              </a:rPr>
              <a:t>High-Altitude Pseudo-Satellites</a:t>
            </a:r>
            <a:r>
              <a:rPr lang="en-US" sz="2000" dirty="0"/>
              <a:t> are flying vehicles able to fly and/or hover at high altitudes above 20 km in the Earth atmosphere</a:t>
            </a:r>
          </a:p>
          <a:p>
            <a:pPr lvl="1">
              <a:lnSpc>
                <a:spcPct val="110000"/>
              </a:lnSpc>
            </a:pPr>
            <a:r>
              <a:rPr lang="en-US" sz="2000" dirty="0"/>
              <a:t>They can operate as Very Low Earth Observation (VLEO) flight vehicles and are considered as pseudo- or atmospheric-satellites</a:t>
            </a:r>
          </a:p>
          <a:p>
            <a:pPr lvl="1">
              <a:lnSpc>
                <a:spcPct val="110000"/>
              </a:lnSpc>
            </a:pPr>
            <a:r>
              <a:rPr lang="en-US" sz="2000" dirty="0"/>
              <a:t>Their main applications are telecommunications, weather monitoring, and surveillance, similarly to LEO satellites</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(49/54)?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248</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243122880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13 - Advanced High Altitude Platform Systems (</a:t>
            </a:r>
            <a:r>
              <a:rPr lang="en-US" dirty="0" err="1"/>
              <a:t>aHAPS</a:t>
            </a:r>
            <a:r>
              <a:rPr lang="en-US" dirty="0"/>
              <a:t>)</a:t>
            </a:r>
          </a:p>
          <a:p>
            <a:pPr lvl="1">
              <a:lnSpc>
                <a:spcPct val="110000"/>
              </a:lnSpc>
            </a:pPr>
            <a:r>
              <a:rPr lang="en-US" sz="2000" dirty="0"/>
              <a:t>Another significant application, distinguishing them from conventional LEO satellites, is using them as carrier vehicles for air-launched rockets, making use of the high altitude the flight vehicle can reach</a:t>
            </a:r>
          </a:p>
          <a:p>
            <a:pPr lvl="1">
              <a:lnSpc>
                <a:spcPct val="110000"/>
              </a:lnSpc>
            </a:pPr>
            <a:r>
              <a:rPr lang="en-US" sz="2000" dirty="0"/>
              <a:t>These systems can be in the form of airships, balloons, and airplanes</a:t>
            </a:r>
          </a:p>
          <a:p>
            <a:pPr lvl="1">
              <a:lnSpc>
                <a:spcPct val="110000"/>
              </a:lnSpc>
            </a:pPr>
            <a:r>
              <a:rPr lang="en-US" sz="2000" dirty="0"/>
              <a:t>This topic will evolve around the Flight Vehicle Engineering of such systems, specifically on the advanced propulsion and enhanced aerothermodynamics, making them more efficient while increasing their versatility and performance</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(50/54)?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249</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3304075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pPr>
            <a:r>
              <a:rPr lang="en-US" sz="1999" dirty="0"/>
              <a:t>Injection method for propellants </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25</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11" name="Bild 1">
            <a:extLst>
              <a:ext uri="{FF2B5EF4-FFF2-40B4-BE49-F238E27FC236}">
                <a16:creationId xmlns:a16="http://schemas.microsoft.com/office/drawing/2014/main" id="{25630F62-35BD-44DA-B0A3-836DC8DA13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36028" y="3429000"/>
            <a:ext cx="7119943" cy="2391712"/>
          </a:xfrm>
          <a:prstGeom prst="rect">
            <a:avLst/>
          </a:prstGeom>
          <a:noFill/>
          <a:ln>
            <a:noFill/>
          </a:ln>
        </p:spPr>
      </p:pic>
    </p:spTree>
    <p:extLst>
      <p:ext uri="{BB962C8B-B14F-4D97-AF65-F5344CB8AC3E}">
        <p14:creationId xmlns:p14="http://schemas.microsoft.com/office/powerpoint/2010/main" val="199185259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13 - Advanced High Altitude Platform Systems (</a:t>
            </a:r>
            <a:r>
              <a:rPr lang="en-US" dirty="0" err="1"/>
              <a:t>aHAPS</a:t>
            </a:r>
            <a:r>
              <a:rPr lang="en-US" dirty="0"/>
              <a:t>)</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(51/54)?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250</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8" name="Grafik 7">
            <a:extLst>
              <a:ext uri="{FF2B5EF4-FFF2-40B4-BE49-F238E27FC236}">
                <a16:creationId xmlns:a16="http://schemas.microsoft.com/office/drawing/2014/main" id="{195357DB-E637-428E-AE99-562CCC47BE9A}"/>
              </a:ext>
            </a:extLst>
          </p:cNvPr>
          <p:cNvPicPr>
            <a:picLocks noChangeAspect="1"/>
          </p:cNvPicPr>
          <p:nvPr/>
        </p:nvPicPr>
        <p:blipFill>
          <a:blip r:embed="rId2"/>
          <a:stretch>
            <a:fillRect/>
          </a:stretch>
        </p:blipFill>
        <p:spPr>
          <a:xfrm>
            <a:off x="3791267" y="2710418"/>
            <a:ext cx="3280093" cy="3264694"/>
          </a:xfrm>
          <a:prstGeom prst="rect">
            <a:avLst/>
          </a:prstGeom>
        </p:spPr>
      </p:pic>
    </p:spTree>
    <p:extLst>
      <p:ext uri="{BB962C8B-B14F-4D97-AF65-F5344CB8AC3E}">
        <p14:creationId xmlns:p14="http://schemas.microsoft.com/office/powerpoint/2010/main" val="333349937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a:t>
            </a:r>
            <a:r>
              <a:rPr lang="de-DE" dirty="0"/>
              <a:t>14 - Innovative Propulsion on Non-</a:t>
            </a:r>
            <a:r>
              <a:rPr lang="de-DE" dirty="0" err="1"/>
              <a:t>Terrestrial</a:t>
            </a:r>
            <a:r>
              <a:rPr lang="de-DE" dirty="0"/>
              <a:t> </a:t>
            </a:r>
            <a:r>
              <a:rPr lang="de-DE" dirty="0" err="1"/>
              <a:t>Bodies</a:t>
            </a:r>
            <a:endParaRPr lang="en-US" dirty="0"/>
          </a:p>
          <a:p>
            <a:pPr lvl="1">
              <a:lnSpc>
                <a:spcPct val="110000"/>
              </a:lnSpc>
            </a:pPr>
            <a:r>
              <a:rPr lang="en-US" sz="2000" dirty="0"/>
              <a:t>Non-Terrestrial bodies come either with or without an atmosphere where propulsive systems and units would relate to landers or observation vehicles (e.g. drones…)</a:t>
            </a:r>
          </a:p>
          <a:p>
            <a:pPr lvl="1">
              <a:lnSpc>
                <a:spcPct val="110000"/>
              </a:lnSpc>
            </a:pPr>
            <a:r>
              <a:rPr lang="en-US" sz="2000" dirty="0"/>
              <a:t>In absence of an atmosphere, one would rather need rocket engines to translate a craft both horizontally and vertically</a:t>
            </a:r>
          </a:p>
          <a:p>
            <a:pPr lvl="1">
              <a:lnSpc>
                <a:spcPct val="110000"/>
              </a:lnSpc>
            </a:pPr>
            <a:r>
              <a:rPr lang="en-US" sz="2000" dirty="0"/>
              <a:t>In the presence of an atmosphere, one can exploit it to generate lift or to hover by means of aerodynes and aerostats</a:t>
            </a:r>
          </a:p>
          <a:p>
            <a:pPr lvl="1">
              <a:lnSpc>
                <a:spcPct val="110000"/>
              </a:lnSpc>
            </a:pPr>
            <a:r>
              <a:rPr lang="en-US" sz="2000" dirty="0"/>
              <a:t>Within the class of aerodynes, one can distinguish between rotorcraft or fixed-wing planes</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(52/54)?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251</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180185888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a:t>
            </a:r>
            <a:r>
              <a:rPr lang="de-DE" dirty="0"/>
              <a:t>14 - Innovative Propulsion on Non-</a:t>
            </a:r>
            <a:r>
              <a:rPr lang="de-DE" dirty="0" err="1"/>
              <a:t>Terrestrial</a:t>
            </a:r>
            <a:r>
              <a:rPr lang="de-DE" dirty="0"/>
              <a:t> </a:t>
            </a:r>
            <a:r>
              <a:rPr lang="de-DE" dirty="0" err="1"/>
              <a:t>Bodies</a:t>
            </a:r>
            <a:endParaRPr lang="en-US" dirty="0"/>
          </a:p>
          <a:p>
            <a:pPr lvl="1">
              <a:lnSpc>
                <a:spcPct val="110000"/>
              </a:lnSpc>
            </a:pPr>
            <a:r>
              <a:rPr lang="en-US" sz="2000" dirty="0"/>
              <a:t>In both cases, lift is generated by fluid-dynamic forces which carry the weight whereas the propulsion system generates the thrust to compensate for the drag and provide the acceleration</a:t>
            </a:r>
          </a:p>
          <a:p>
            <a:pPr lvl="1">
              <a:lnSpc>
                <a:spcPct val="110000"/>
              </a:lnSpc>
            </a:pPr>
            <a:r>
              <a:rPr lang="en-US" sz="2000" dirty="0"/>
              <a:t>For aerostats, e.g. balloons, dirigibles…, lift is generated by buoyancy, while lateral translation is generated by wind (drag) or a propulsion unit</a:t>
            </a:r>
          </a:p>
          <a:p>
            <a:pPr lvl="1">
              <a:lnSpc>
                <a:spcPct val="110000"/>
              </a:lnSpc>
            </a:pPr>
            <a:r>
              <a:rPr lang="en-US" sz="2000" dirty="0"/>
              <a:t>This propulsive unit can either make use of the atmosphere by means of e.g. an electrical driven fan, an oxidizer breathing engine, a fuel breathing engine... or fall back to a rocket engine not relying on the atmosphere</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(53/54)?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252</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spTree>
    <p:extLst>
      <p:ext uri="{BB962C8B-B14F-4D97-AF65-F5344CB8AC3E}">
        <p14:creationId xmlns:p14="http://schemas.microsoft.com/office/powerpoint/2010/main" val="88084280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noAutofit/>
          </a:bodyPr>
          <a:lstStyle/>
          <a:p>
            <a:pPr>
              <a:lnSpc>
                <a:spcPct val="110000"/>
              </a:lnSpc>
            </a:pPr>
            <a:r>
              <a:rPr lang="en-US" dirty="0"/>
              <a:t>Topic # </a:t>
            </a:r>
            <a:r>
              <a:rPr lang="de-DE" dirty="0"/>
              <a:t>14 - Innovative Propulsion on Non-</a:t>
            </a:r>
            <a:r>
              <a:rPr lang="de-DE" dirty="0" err="1"/>
              <a:t>Terrestrial</a:t>
            </a:r>
            <a:r>
              <a:rPr lang="de-DE" dirty="0"/>
              <a:t> </a:t>
            </a:r>
            <a:r>
              <a:rPr lang="de-DE" dirty="0" err="1"/>
              <a:t>Bodies</a:t>
            </a:r>
            <a:endParaRPr lang="en-US" dirty="0"/>
          </a:p>
          <a:p>
            <a:pPr lvl="1">
              <a:lnSpc>
                <a:spcPct val="110000"/>
              </a:lnSpc>
            </a:pPr>
            <a:r>
              <a:rPr lang="en-US" sz="2000" dirty="0"/>
              <a:t>Finally, among these different propulsion innovations, one should assess what power sources feed the engine, namely electrical (photovoltaic or nuclear), chemical (mono- or bi-propellant), ‘fluid’-breathing (using the species in the atmosphere), where the chemical propellant might be coming from an ISRU plant</a:t>
            </a:r>
          </a:p>
          <a:p>
            <a:pPr lvl="1">
              <a:lnSpc>
                <a:spcPct val="110000"/>
              </a:lnSpc>
            </a:pPr>
            <a:endParaRPr lang="en-US" sz="2000" dirty="0"/>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Autofit/>
          </a:bodyPr>
          <a:lstStyle/>
          <a:p>
            <a:r>
              <a:rPr lang="en-US" dirty="0"/>
              <a:t>ESA Innovative Propulsion – Cross Cutting Initiative (54/54)?</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253</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sz="2670" b="1" dirty="0">
                <a:solidFill>
                  <a:schemeClr val="bg1"/>
                </a:solidFill>
              </a:rPr>
              <a:t>Objective: To describe ideas of cross cutting initiative</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8" name="Grafik 7">
            <a:extLst>
              <a:ext uri="{FF2B5EF4-FFF2-40B4-BE49-F238E27FC236}">
                <a16:creationId xmlns:a16="http://schemas.microsoft.com/office/drawing/2014/main" id="{5DE17772-8F35-415D-8172-56DA5CFD1D3E}"/>
              </a:ext>
            </a:extLst>
          </p:cNvPr>
          <p:cNvPicPr>
            <a:picLocks noChangeAspect="1"/>
          </p:cNvPicPr>
          <p:nvPr/>
        </p:nvPicPr>
        <p:blipFill>
          <a:blip r:embed="rId2"/>
          <a:stretch>
            <a:fillRect/>
          </a:stretch>
        </p:blipFill>
        <p:spPr>
          <a:xfrm>
            <a:off x="4438332" y="4224281"/>
            <a:ext cx="2401681" cy="2449005"/>
          </a:xfrm>
          <a:prstGeom prst="rect">
            <a:avLst/>
          </a:prstGeom>
        </p:spPr>
      </p:pic>
    </p:spTree>
    <p:extLst>
      <p:ext uri="{BB962C8B-B14F-4D97-AF65-F5344CB8AC3E}">
        <p14:creationId xmlns:p14="http://schemas.microsoft.com/office/powerpoint/2010/main" val="294574975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19BDBB3-EFF9-4E35-A2F6-3F735EE57F14}"/>
              </a:ext>
            </a:extLst>
          </p:cNvPr>
          <p:cNvSpPr>
            <a:spLocks noGrp="1"/>
          </p:cNvSpPr>
          <p:nvPr>
            <p:ph type="ctrTitle"/>
          </p:nvPr>
        </p:nvSpPr>
        <p:spPr/>
        <p:txBody>
          <a:bodyPr>
            <a:normAutofit/>
          </a:bodyPr>
          <a:lstStyle/>
          <a:p>
            <a:pPr marL="0" lvl="0" indent="0" rtl="0">
              <a:lnSpc>
                <a:spcPct val="90000"/>
              </a:lnSpc>
              <a:spcBef>
                <a:spcPts val="0"/>
              </a:spcBef>
              <a:spcAft>
                <a:spcPts val="0"/>
              </a:spcAft>
            </a:pPr>
            <a:r>
              <a:rPr lang="en-US" sz="4000" dirty="0"/>
              <a:t>EPFL </a:t>
            </a:r>
            <a:br>
              <a:rPr lang="en-US" sz="4000" dirty="0"/>
            </a:br>
            <a:r>
              <a:rPr lang="en-US" sz="4000" dirty="0"/>
              <a:t>Space Center</a:t>
            </a:r>
            <a:br>
              <a:rPr lang="en-US" sz="4000" dirty="0"/>
            </a:br>
            <a:r>
              <a:rPr lang="en-US" sz="4000" dirty="0" err="1"/>
              <a:t>eSpace</a:t>
            </a:r>
            <a:endParaRPr lang="de-DE" sz="4000" dirty="0"/>
          </a:p>
        </p:txBody>
      </p:sp>
      <p:sp>
        <p:nvSpPr>
          <p:cNvPr id="4" name="Untertitel 3">
            <a:extLst>
              <a:ext uri="{FF2B5EF4-FFF2-40B4-BE49-F238E27FC236}">
                <a16:creationId xmlns:a16="http://schemas.microsoft.com/office/drawing/2014/main" id="{FEA75203-3781-415B-85D9-40C602D80109}"/>
              </a:ext>
            </a:extLst>
          </p:cNvPr>
          <p:cNvSpPr>
            <a:spLocks noGrp="1"/>
          </p:cNvSpPr>
          <p:nvPr>
            <p:ph type="subTitle" idx="1"/>
          </p:nvPr>
        </p:nvSpPr>
        <p:spPr/>
        <p:txBody>
          <a:bodyPr>
            <a:normAutofit/>
          </a:bodyPr>
          <a:lstStyle/>
          <a:p>
            <a:pPr marL="90488" indent="1588"/>
            <a:r>
              <a:rPr lang="de-DE" sz="2800" dirty="0"/>
              <a:t>Space Propulsion</a:t>
            </a:r>
            <a:br>
              <a:rPr lang="de-DE" sz="2800" dirty="0"/>
            </a:br>
            <a:r>
              <a:rPr lang="de-DE" sz="2800" dirty="0"/>
              <a:t>ENG-510</a:t>
            </a:r>
          </a:p>
        </p:txBody>
      </p:sp>
      <p:sp>
        <p:nvSpPr>
          <p:cNvPr id="5" name="Titel 2">
            <a:extLst>
              <a:ext uri="{FF2B5EF4-FFF2-40B4-BE49-F238E27FC236}">
                <a16:creationId xmlns:a16="http://schemas.microsoft.com/office/drawing/2014/main" id="{C97BE68A-B379-A2F1-335C-3FC622BDC7D7}"/>
              </a:ext>
            </a:extLst>
          </p:cNvPr>
          <p:cNvSpPr txBox="1">
            <a:spLocks/>
          </p:cNvSpPr>
          <p:nvPr/>
        </p:nvSpPr>
        <p:spPr>
          <a:xfrm>
            <a:off x="1786597" y="1048714"/>
            <a:ext cx="4303053" cy="3117849"/>
          </a:xfrm>
          <a:prstGeom prst="rect">
            <a:avLst/>
          </a:prstGeom>
          <a:solidFill>
            <a:schemeClr val="accent1"/>
          </a:solidFill>
          <a:ln>
            <a:noFill/>
          </a:ln>
        </p:spPr>
        <p:txBody>
          <a:bodyPr spcFirstLastPara="1" wrap="square" lIns="216000" tIns="0" rIns="72000" bIns="468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800"/>
              <a:buFont typeface="Libre Franklin"/>
              <a:buNone/>
              <a:defRPr sz="4800" b="1"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000" dirty="0"/>
              <a:t>The End</a:t>
            </a:r>
            <a:endParaRPr lang="de-DE" sz="4000" dirty="0"/>
          </a:p>
        </p:txBody>
      </p:sp>
    </p:spTree>
    <p:extLst>
      <p:ext uri="{BB962C8B-B14F-4D97-AF65-F5344CB8AC3E}">
        <p14:creationId xmlns:p14="http://schemas.microsoft.com/office/powerpoint/2010/main" val="3867019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pPr>
            <a:r>
              <a:rPr lang="en-US" sz="1999" dirty="0"/>
              <a:t>Injection method for propellants </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Impingement</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26</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9B7CBDA4-80C5-4EFB-B007-35D046965364}"/>
              </a:ext>
            </a:extLst>
          </p:cNvPr>
          <p:cNvPicPr>
            <a:picLocks noChangeAspect="1"/>
          </p:cNvPicPr>
          <p:nvPr/>
        </p:nvPicPr>
        <p:blipFill>
          <a:blip r:embed="rId2"/>
          <a:stretch>
            <a:fillRect/>
          </a:stretch>
        </p:blipFill>
        <p:spPr>
          <a:xfrm>
            <a:off x="4064885" y="3543208"/>
            <a:ext cx="5734850" cy="2905530"/>
          </a:xfrm>
          <a:prstGeom prst="rect">
            <a:avLst/>
          </a:prstGeom>
        </p:spPr>
      </p:pic>
      <p:sp>
        <p:nvSpPr>
          <p:cNvPr id="4" name="Rechteck 3">
            <a:extLst>
              <a:ext uri="{FF2B5EF4-FFF2-40B4-BE49-F238E27FC236}">
                <a16:creationId xmlns:a16="http://schemas.microsoft.com/office/drawing/2014/main" id="{02000BAF-94AF-4C19-AC44-6FC3C8C70E72}"/>
              </a:ext>
            </a:extLst>
          </p:cNvPr>
          <p:cNvSpPr/>
          <p:nvPr/>
        </p:nvSpPr>
        <p:spPr>
          <a:xfrm>
            <a:off x="5586000" y="3429000"/>
            <a:ext cx="1020000" cy="537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4EEE5ADC-4E7E-48D4-BD16-20B005786570}"/>
              </a:ext>
            </a:extLst>
          </p:cNvPr>
          <p:cNvSpPr/>
          <p:nvPr/>
        </p:nvSpPr>
        <p:spPr>
          <a:xfrm>
            <a:off x="5580044" y="3586541"/>
            <a:ext cx="347031" cy="537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47132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pPr>
            <a:r>
              <a:rPr lang="en-US" sz="1999" dirty="0"/>
              <a:t>Injection method for propellants </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Impingement</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27</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B3AB667D-98E8-4623-80D5-1198B2C3D05A}"/>
              </a:ext>
            </a:extLst>
          </p:cNvPr>
          <p:cNvPicPr>
            <a:picLocks noChangeAspect="1"/>
          </p:cNvPicPr>
          <p:nvPr/>
        </p:nvPicPr>
        <p:blipFill>
          <a:blip r:embed="rId2"/>
          <a:stretch>
            <a:fillRect/>
          </a:stretch>
        </p:blipFill>
        <p:spPr>
          <a:xfrm>
            <a:off x="4039093" y="3582896"/>
            <a:ext cx="6239746" cy="2962688"/>
          </a:xfrm>
          <a:prstGeom prst="rect">
            <a:avLst/>
          </a:prstGeom>
        </p:spPr>
      </p:pic>
      <p:sp>
        <p:nvSpPr>
          <p:cNvPr id="10" name="Rechteck 9">
            <a:extLst>
              <a:ext uri="{FF2B5EF4-FFF2-40B4-BE49-F238E27FC236}">
                <a16:creationId xmlns:a16="http://schemas.microsoft.com/office/drawing/2014/main" id="{5C88A96D-A5FA-4267-93C5-BFF6AA9D3AF4}"/>
              </a:ext>
            </a:extLst>
          </p:cNvPr>
          <p:cNvSpPr/>
          <p:nvPr/>
        </p:nvSpPr>
        <p:spPr>
          <a:xfrm>
            <a:off x="8241063" y="3849761"/>
            <a:ext cx="1596999" cy="248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E3AB6393-810C-4288-92F4-B8263E96A5EB}"/>
              </a:ext>
            </a:extLst>
          </p:cNvPr>
          <p:cNvSpPr/>
          <p:nvPr/>
        </p:nvSpPr>
        <p:spPr>
          <a:xfrm>
            <a:off x="3700501" y="3849761"/>
            <a:ext cx="1596999" cy="248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659E6C83-0DD4-4B90-BAC4-41C86C28AF48}"/>
              </a:ext>
            </a:extLst>
          </p:cNvPr>
          <p:cNvSpPr/>
          <p:nvPr/>
        </p:nvSpPr>
        <p:spPr>
          <a:xfrm>
            <a:off x="3467311" y="5251811"/>
            <a:ext cx="1596999" cy="2613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F95C0303-5801-4AD6-B747-EAC00E2E75EA}"/>
              </a:ext>
            </a:extLst>
          </p:cNvPr>
          <p:cNvSpPr/>
          <p:nvPr/>
        </p:nvSpPr>
        <p:spPr>
          <a:xfrm>
            <a:off x="6452882" y="6264020"/>
            <a:ext cx="1596999" cy="248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D5F12C2F-F38A-4079-B347-E186FB7E6775}"/>
              </a:ext>
            </a:extLst>
          </p:cNvPr>
          <p:cNvSpPr/>
          <p:nvPr/>
        </p:nvSpPr>
        <p:spPr>
          <a:xfrm>
            <a:off x="7369615" y="5726806"/>
            <a:ext cx="1596999" cy="248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064BEAEA-DF1F-4B70-9EE1-41B128088693}"/>
              </a:ext>
            </a:extLst>
          </p:cNvPr>
          <p:cNvSpPr/>
          <p:nvPr/>
        </p:nvSpPr>
        <p:spPr>
          <a:xfrm>
            <a:off x="7323323" y="4354123"/>
            <a:ext cx="1214749" cy="162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33744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pPr>
            <a:r>
              <a:rPr lang="en-US" sz="1999" dirty="0"/>
              <a:t>Injection method for propellants </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Impingement</a:t>
            </a:r>
            <a:br>
              <a:rPr lang="en-US" sz="1800" dirty="0"/>
            </a:br>
            <a:r>
              <a:rPr lang="en-US" sz="1800" dirty="0"/>
              <a:t>In this example the injector is comprised of fuel manifold, oxidizer manifold, 4 unlike impinging pairs and 8 fuel film cooling holes</a:t>
            </a:r>
            <a:br>
              <a:rPr lang="en-US" sz="1800" dirty="0"/>
            </a:br>
            <a:r>
              <a:rPr lang="en-US" sz="1800" dirty="0"/>
              <a:t>The fuel enters the injector from a central inlet into a central distribution where 4 injector holes and 8 film cooling holes are fed</a:t>
            </a:r>
            <a:br>
              <a:rPr lang="en-US" sz="1800" dirty="0"/>
            </a:br>
            <a:r>
              <a:rPr lang="en-US" sz="1800" dirty="0"/>
              <a:t>The oxidizer enters from the side into a channel manifold that feeds the 4 injector holes</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28</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53887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pPr>
            <a:r>
              <a:rPr lang="en-US" sz="1999" dirty="0"/>
              <a:t>Injection method for propellants </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Impingement</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29</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461B9AB5-3CE4-4D38-83D0-C0272A743A90}"/>
              </a:ext>
            </a:extLst>
          </p:cNvPr>
          <p:cNvPicPr>
            <a:picLocks noChangeAspect="1"/>
          </p:cNvPicPr>
          <p:nvPr/>
        </p:nvPicPr>
        <p:blipFill>
          <a:blip r:embed="rId2"/>
          <a:stretch>
            <a:fillRect/>
          </a:stretch>
        </p:blipFill>
        <p:spPr>
          <a:xfrm>
            <a:off x="3447115" y="3854448"/>
            <a:ext cx="5820587" cy="2181529"/>
          </a:xfrm>
          <a:prstGeom prst="rect">
            <a:avLst/>
          </a:prstGeom>
        </p:spPr>
      </p:pic>
    </p:spTree>
    <p:extLst>
      <p:ext uri="{BB962C8B-B14F-4D97-AF65-F5344CB8AC3E}">
        <p14:creationId xmlns:p14="http://schemas.microsoft.com/office/powerpoint/2010/main" val="3272258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FB10A-9D82-9ACA-CB5A-B7DFD3875756}"/>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DC036B0-AC30-FEF9-F27F-5A6C3921D17C}"/>
              </a:ext>
            </a:extLst>
          </p:cNvPr>
          <p:cNvSpPr>
            <a:spLocks noGrp="1"/>
          </p:cNvSpPr>
          <p:nvPr>
            <p:ph idx="1"/>
          </p:nvPr>
        </p:nvSpPr>
        <p:spPr/>
        <p:txBody>
          <a:bodyPr>
            <a:noAutofit/>
          </a:bodyPr>
          <a:lstStyle/>
          <a:p>
            <a:pPr marL="0" indent="0">
              <a:lnSpc>
                <a:spcPct val="100000"/>
              </a:lnSpc>
              <a:spcBef>
                <a:spcPts val="600"/>
              </a:spcBef>
              <a:buNone/>
            </a:pPr>
            <a:r>
              <a:rPr lang="en-US" dirty="0"/>
              <a:t>Exercise # 5 Description:</a:t>
            </a:r>
          </a:p>
          <a:p>
            <a:pPr marL="360000" indent="-270000">
              <a:lnSpc>
                <a:spcPct val="100000"/>
              </a:lnSpc>
              <a:spcBef>
                <a:spcPts val="600"/>
              </a:spcBef>
              <a:buSzPct val="100000"/>
            </a:pPr>
            <a:r>
              <a:rPr lang="en-US" sz="2200" dirty="0"/>
              <a:t>Due date on 4.5.2025: Qualification Review</a:t>
            </a:r>
            <a:endParaRPr lang="de-DE" sz="2200" dirty="0"/>
          </a:p>
          <a:p>
            <a:pPr marL="630000" lvl="1" indent="-270000">
              <a:lnSpc>
                <a:spcPct val="100000"/>
              </a:lnSpc>
              <a:spcBef>
                <a:spcPts val="600"/>
              </a:spcBef>
              <a:buSzPct val="100000"/>
            </a:pPr>
            <a:r>
              <a:rPr lang="en-US" sz="2000" dirty="0"/>
              <a:t>Final report (summary of all reports so far with updates on final design / configuration) with description of the Water rocket (Description of all products used, fluidical architecture, electrical architecture, mass budget, propellant budget, pressure budget, launch phases) and clear summary of verification results performed</a:t>
            </a:r>
          </a:p>
          <a:p>
            <a:pPr marL="630000" lvl="1" indent="-270000">
              <a:lnSpc>
                <a:spcPct val="100000"/>
              </a:lnSpc>
              <a:spcBef>
                <a:spcPts val="600"/>
              </a:spcBef>
              <a:buSzPct val="100000"/>
            </a:pPr>
            <a:r>
              <a:rPr lang="en-US" sz="2000" dirty="0"/>
              <a:t>Objective is to get ‘green light’ for trial launch</a:t>
            </a:r>
            <a:endParaRPr lang="de-DE" sz="2000" dirty="0"/>
          </a:p>
          <a:p>
            <a:pPr marL="360000" indent="-270000">
              <a:lnSpc>
                <a:spcPct val="100000"/>
              </a:lnSpc>
              <a:spcBef>
                <a:spcPts val="600"/>
              </a:spcBef>
              <a:buSzPct val="100000"/>
            </a:pPr>
            <a:r>
              <a:rPr lang="en-US" sz="2200" dirty="0"/>
              <a:t>Evaluation on 5.5. + 6.5.2025</a:t>
            </a:r>
          </a:p>
        </p:txBody>
      </p:sp>
      <p:sp>
        <p:nvSpPr>
          <p:cNvPr id="3" name="Titre 2">
            <a:extLst>
              <a:ext uri="{FF2B5EF4-FFF2-40B4-BE49-F238E27FC236}">
                <a16:creationId xmlns:a16="http://schemas.microsoft.com/office/drawing/2014/main" id="{378C9A1F-1377-F921-E1D7-6E6DA76AF314}"/>
              </a:ext>
            </a:extLst>
          </p:cNvPr>
          <p:cNvSpPr>
            <a:spLocks noGrp="1"/>
          </p:cNvSpPr>
          <p:nvPr>
            <p:ph type="title"/>
          </p:nvPr>
        </p:nvSpPr>
        <p:spPr>
          <a:xfrm>
            <a:off x="1206500" y="176400"/>
            <a:ext cx="5400000" cy="1800000"/>
          </a:xfrm>
          <a:solidFill>
            <a:schemeClr val="tx1"/>
          </a:solidFill>
        </p:spPr>
        <p:txBody>
          <a:bodyPr anchor="ctr"/>
          <a:lstStyle/>
          <a:p>
            <a:r>
              <a:rPr lang="en-US" dirty="0">
                <a:solidFill>
                  <a:schemeClr val="bg1"/>
                </a:solidFill>
              </a:rPr>
              <a:t>Exercise</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D90BD5C0-AC25-FEA2-4B9E-D7D1BC768F98}"/>
              </a:ext>
            </a:extLst>
          </p:cNvPr>
          <p:cNvSpPr>
            <a:spLocks noGrp="1"/>
          </p:cNvSpPr>
          <p:nvPr>
            <p:ph type="sldNum" sz="quarter" idx="12"/>
          </p:nvPr>
        </p:nvSpPr>
        <p:spPr/>
        <p:txBody>
          <a:bodyPr/>
          <a:lstStyle/>
          <a:p>
            <a:fld id="{E1E1CD7C-2161-7D43-862E-CE4C333CD873}" type="slidenum">
              <a:rPr lang="fr-FR" smtClean="0"/>
              <a:pPr/>
              <a:t>3</a:t>
            </a:fld>
            <a:endParaRPr lang="fr-FR" dirty="0"/>
          </a:p>
        </p:txBody>
      </p:sp>
      <p:sp>
        <p:nvSpPr>
          <p:cNvPr id="7" name="Google Shape;119;p5">
            <a:extLst>
              <a:ext uri="{FF2B5EF4-FFF2-40B4-BE49-F238E27FC236}">
                <a16:creationId xmlns:a16="http://schemas.microsoft.com/office/drawing/2014/main" id="{9C6FB227-22AD-AFC5-5C9A-B27467C8A673}"/>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F3DAE8F2-9602-851E-4287-30DBD68C1E87}"/>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7938112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pPr>
            <a:r>
              <a:rPr lang="en-US" sz="1999" dirty="0"/>
              <a:t>Injection method for propellants </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Showerhead</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30</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BEB6EF28-4F88-401C-9659-CF82351294B0}"/>
              </a:ext>
            </a:extLst>
          </p:cNvPr>
          <p:cNvPicPr>
            <a:picLocks noChangeAspect="1"/>
          </p:cNvPicPr>
          <p:nvPr/>
        </p:nvPicPr>
        <p:blipFill>
          <a:blip r:embed="rId2"/>
          <a:stretch>
            <a:fillRect/>
          </a:stretch>
        </p:blipFill>
        <p:spPr>
          <a:xfrm>
            <a:off x="6793128" y="2699702"/>
            <a:ext cx="3895725" cy="3286125"/>
          </a:xfrm>
          <a:prstGeom prst="rect">
            <a:avLst/>
          </a:prstGeom>
        </p:spPr>
      </p:pic>
      <p:pic>
        <p:nvPicPr>
          <p:cNvPr id="11" name="Grafik 10">
            <a:extLst>
              <a:ext uri="{FF2B5EF4-FFF2-40B4-BE49-F238E27FC236}">
                <a16:creationId xmlns:a16="http://schemas.microsoft.com/office/drawing/2014/main" id="{A3D74537-67AA-4590-A880-C9741E999856}"/>
              </a:ext>
            </a:extLst>
          </p:cNvPr>
          <p:cNvPicPr>
            <a:picLocks noChangeAspect="1"/>
          </p:cNvPicPr>
          <p:nvPr/>
        </p:nvPicPr>
        <p:blipFill>
          <a:blip r:embed="rId3"/>
          <a:stretch>
            <a:fillRect/>
          </a:stretch>
        </p:blipFill>
        <p:spPr>
          <a:xfrm>
            <a:off x="3605916" y="3990196"/>
            <a:ext cx="2619375" cy="1885950"/>
          </a:xfrm>
          <a:prstGeom prst="rect">
            <a:avLst/>
          </a:prstGeom>
        </p:spPr>
      </p:pic>
      <p:sp>
        <p:nvSpPr>
          <p:cNvPr id="12" name="Rechteck 11">
            <a:extLst>
              <a:ext uri="{FF2B5EF4-FFF2-40B4-BE49-F238E27FC236}">
                <a16:creationId xmlns:a16="http://schemas.microsoft.com/office/drawing/2014/main" id="{B85D3516-29F4-4311-809A-8F0B930711B5}"/>
              </a:ext>
            </a:extLst>
          </p:cNvPr>
          <p:cNvSpPr/>
          <p:nvPr/>
        </p:nvSpPr>
        <p:spPr>
          <a:xfrm>
            <a:off x="6950173" y="2867415"/>
            <a:ext cx="3738680" cy="1593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73557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pPr>
            <a:r>
              <a:rPr lang="en-US" sz="1999" dirty="0"/>
              <a:t>Injection method for propellants </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Showerhead - (parallel jet of propellants): not used for propellant injection into the CC because of the low effectiveness of the atomization, therefore they require a large CC. It is commonly used for cooling injection</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31</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2043915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buSzPct val="100000"/>
            </a:pPr>
            <a:r>
              <a:rPr lang="en-US" sz="1999" dirty="0"/>
              <a:t>Injection method for propellants (e.g. spin, showerhead, …)</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Concentric tube (with or without swirl) or coaxial tube - a central liquid oxidizer stream is injected surrounded by the gaseous fuel. This design provides a stable injection and high performances</a:t>
            </a:r>
          </a:p>
          <a:p>
            <a:pPr marL="125730" indent="0">
              <a:buNone/>
            </a:pP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32</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5" name="Grafik 4">
            <a:extLst>
              <a:ext uri="{FF2B5EF4-FFF2-40B4-BE49-F238E27FC236}">
                <a16:creationId xmlns:a16="http://schemas.microsoft.com/office/drawing/2014/main" id="{37E55969-B381-4955-BD7E-A4737EAE328C}"/>
              </a:ext>
            </a:extLst>
          </p:cNvPr>
          <p:cNvPicPr>
            <a:picLocks noChangeAspect="1"/>
          </p:cNvPicPr>
          <p:nvPr/>
        </p:nvPicPr>
        <p:blipFill>
          <a:blip r:embed="rId2"/>
          <a:stretch>
            <a:fillRect/>
          </a:stretch>
        </p:blipFill>
        <p:spPr>
          <a:xfrm>
            <a:off x="4223419" y="4178492"/>
            <a:ext cx="3590925" cy="2114550"/>
          </a:xfrm>
          <a:prstGeom prst="rect">
            <a:avLst/>
          </a:prstGeom>
        </p:spPr>
      </p:pic>
    </p:spTree>
    <p:extLst>
      <p:ext uri="{BB962C8B-B14F-4D97-AF65-F5344CB8AC3E}">
        <p14:creationId xmlns:p14="http://schemas.microsoft.com/office/powerpoint/2010/main" val="272162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buSzPct val="100000"/>
            </a:pPr>
            <a:r>
              <a:rPr lang="en-US" sz="1999" dirty="0"/>
              <a:t>Injection method for propellants (e.g. spin, showerhead, …)</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Concentric tube (with or without swirl) or coaxial tube – Pintle injector</a:t>
            </a: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33</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Bild 3">
            <a:extLst>
              <a:ext uri="{FF2B5EF4-FFF2-40B4-BE49-F238E27FC236}">
                <a16:creationId xmlns:a16="http://schemas.microsoft.com/office/drawing/2014/main" id="{1634FE1F-5C6B-4CFF-834C-1BF93E2431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89801" y="3816302"/>
            <a:ext cx="5249267" cy="2933414"/>
          </a:xfrm>
          <a:prstGeom prst="rect">
            <a:avLst/>
          </a:prstGeom>
          <a:noFill/>
          <a:ln>
            <a:noFill/>
          </a:ln>
        </p:spPr>
      </p:pic>
    </p:spTree>
    <p:extLst>
      <p:ext uri="{BB962C8B-B14F-4D97-AF65-F5344CB8AC3E}">
        <p14:creationId xmlns:p14="http://schemas.microsoft.com/office/powerpoint/2010/main" val="66715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buSzPct val="100000"/>
            </a:pPr>
            <a:r>
              <a:rPr lang="en-US" sz="1999" dirty="0"/>
              <a:t>Injection method for propellants (e.g. spin, showerhead, …)</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Concentric tube (with or without </a:t>
            </a:r>
            <a:br>
              <a:rPr lang="en-US" sz="1800" dirty="0"/>
            </a:br>
            <a:r>
              <a:rPr lang="en-US" sz="1800" dirty="0"/>
              <a:t>swirl) or coaxial tube – </a:t>
            </a:r>
            <a:br>
              <a:rPr lang="en-US" sz="1800" dirty="0"/>
            </a:br>
            <a:r>
              <a:rPr lang="en-US" sz="1800" dirty="0"/>
              <a:t>Swirl injector</a:t>
            </a: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34</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10" name="Bild 4">
            <a:extLst>
              <a:ext uri="{FF2B5EF4-FFF2-40B4-BE49-F238E27FC236}">
                <a16:creationId xmlns:a16="http://schemas.microsoft.com/office/drawing/2014/main" id="{3CB9816E-1800-4FC7-8DC1-51193F0F91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76722" y="2402431"/>
            <a:ext cx="6271198" cy="4279170"/>
          </a:xfrm>
          <a:prstGeom prst="rect">
            <a:avLst/>
          </a:prstGeom>
          <a:noFill/>
          <a:ln>
            <a:noFill/>
          </a:ln>
        </p:spPr>
      </p:pic>
    </p:spTree>
    <p:extLst>
      <p:ext uri="{BB962C8B-B14F-4D97-AF65-F5344CB8AC3E}">
        <p14:creationId xmlns:p14="http://schemas.microsoft.com/office/powerpoint/2010/main" val="2362463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buSzPct val="100000"/>
            </a:pPr>
            <a:r>
              <a:rPr lang="en-US" sz="1999" dirty="0"/>
              <a:t>Ignition of propellants</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Hypergolic ignition – Ignition upon contact</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Catalytic decomposition – Decomposition upon contact with reactive material</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Thermal decomposition – Decomposition upon contact with hot surface</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a:t>
            </a: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35</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Bild 1">
            <a:extLst>
              <a:ext uri="{FF2B5EF4-FFF2-40B4-BE49-F238E27FC236}">
                <a16:creationId xmlns:a16="http://schemas.microsoft.com/office/drawing/2014/main" id="{14FFF235-FBE6-4383-8A5B-430EBF2917A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82798" y="2556827"/>
            <a:ext cx="1943100" cy="3571875"/>
          </a:xfrm>
          <a:prstGeom prst="rect">
            <a:avLst/>
          </a:prstGeom>
          <a:noFill/>
          <a:ln>
            <a:noFill/>
          </a:ln>
        </p:spPr>
      </p:pic>
      <p:pic>
        <p:nvPicPr>
          <p:cNvPr id="10" name="Bild 5">
            <a:extLst>
              <a:ext uri="{FF2B5EF4-FFF2-40B4-BE49-F238E27FC236}">
                <a16:creationId xmlns:a16="http://schemas.microsoft.com/office/drawing/2014/main" id="{0AFA7382-04CB-4B4F-8123-8573F5013F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21" y="1490548"/>
            <a:ext cx="1943100" cy="5000625"/>
          </a:xfrm>
          <a:prstGeom prst="rect">
            <a:avLst/>
          </a:prstGeom>
          <a:noFill/>
          <a:ln>
            <a:noFill/>
          </a:ln>
        </p:spPr>
      </p:pic>
    </p:spTree>
    <p:extLst>
      <p:ext uri="{BB962C8B-B14F-4D97-AF65-F5344CB8AC3E}">
        <p14:creationId xmlns:p14="http://schemas.microsoft.com/office/powerpoint/2010/main" val="18581061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buSzPct val="100000"/>
            </a:pPr>
            <a:r>
              <a:rPr lang="en-US" sz="1999" dirty="0"/>
              <a:t>Ignition of propellants</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Spark plug</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Glow plug</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Laser ignitor</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Resonance acoustic ignition</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Torch ignitor (Different propellant or same propellants with smaller amount)</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36</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3438598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buSzPct val="100000"/>
            </a:pPr>
            <a:r>
              <a:rPr lang="en-US" sz="1999" dirty="0"/>
              <a:t>Ignition of propellants</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Spark plug</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Glow plug (similar to cars)</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37</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Bild 2">
            <a:extLst>
              <a:ext uri="{FF2B5EF4-FFF2-40B4-BE49-F238E27FC236}">
                <a16:creationId xmlns:a16="http://schemas.microsoft.com/office/drawing/2014/main" id="{BD3A8849-5FEF-48B6-9F64-932AA16D6B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416048"/>
            <a:ext cx="3238500" cy="4876800"/>
          </a:xfrm>
          <a:prstGeom prst="rect">
            <a:avLst/>
          </a:prstGeom>
          <a:noFill/>
          <a:ln>
            <a:noFill/>
          </a:ln>
        </p:spPr>
      </p:pic>
    </p:spTree>
    <p:extLst>
      <p:ext uri="{BB962C8B-B14F-4D97-AF65-F5344CB8AC3E}">
        <p14:creationId xmlns:p14="http://schemas.microsoft.com/office/powerpoint/2010/main" val="33880879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buSzPct val="100000"/>
            </a:pPr>
            <a:r>
              <a:rPr lang="en-US" sz="1999" dirty="0"/>
              <a:t>Ignition of propellants</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Laser ignitor</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38</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Bild 6">
            <a:extLst>
              <a:ext uri="{FF2B5EF4-FFF2-40B4-BE49-F238E27FC236}">
                <a16:creationId xmlns:a16="http://schemas.microsoft.com/office/drawing/2014/main" id="{C3D1B25D-0F3D-4D2B-B058-188110B0FF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84190" y="1675399"/>
            <a:ext cx="6101309" cy="5006202"/>
          </a:xfrm>
          <a:prstGeom prst="rect">
            <a:avLst/>
          </a:prstGeom>
          <a:noFill/>
          <a:ln>
            <a:noFill/>
          </a:ln>
        </p:spPr>
      </p:pic>
    </p:spTree>
    <p:extLst>
      <p:ext uri="{BB962C8B-B14F-4D97-AF65-F5344CB8AC3E}">
        <p14:creationId xmlns:p14="http://schemas.microsoft.com/office/powerpoint/2010/main" val="35459184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buSzPct val="100000"/>
            </a:pPr>
            <a:r>
              <a:rPr lang="en-US" sz="1999" dirty="0"/>
              <a:t>Ignition of propellants</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Resonance acoustic ignition</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39</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5" name="Grafik 4">
            <a:extLst>
              <a:ext uri="{FF2B5EF4-FFF2-40B4-BE49-F238E27FC236}">
                <a16:creationId xmlns:a16="http://schemas.microsoft.com/office/drawing/2014/main" id="{22E36EBC-31F5-4FDF-833C-71473353DCE6}"/>
              </a:ext>
            </a:extLst>
          </p:cNvPr>
          <p:cNvPicPr>
            <a:picLocks noChangeAspect="1"/>
          </p:cNvPicPr>
          <p:nvPr/>
        </p:nvPicPr>
        <p:blipFill>
          <a:blip r:embed="rId2"/>
          <a:stretch>
            <a:fillRect/>
          </a:stretch>
        </p:blipFill>
        <p:spPr>
          <a:xfrm>
            <a:off x="2085446" y="3708756"/>
            <a:ext cx="8543925" cy="3000375"/>
          </a:xfrm>
          <a:prstGeom prst="rect">
            <a:avLst/>
          </a:prstGeom>
        </p:spPr>
      </p:pic>
    </p:spTree>
    <p:extLst>
      <p:ext uri="{BB962C8B-B14F-4D97-AF65-F5344CB8AC3E}">
        <p14:creationId xmlns:p14="http://schemas.microsoft.com/office/powerpoint/2010/main" val="2818903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FB10A-9D82-9ACA-CB5A-B7DFD3875756}"/>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DC036B0-AC30-FEF9-F27F-5A6C3921D17C}"/>
              </a:ext>
            </a:extLst>
          </p:cNvPr>
          <p:cNvSpPr>
            <a:spLocks noGrp="1"/>
          </p:cNvSpPr>
          <p:nvPr>
            <p:ph idx="1"/>
          </p:nvPr>
        </p:nvSpPr>
        <p:spPr/>
        <p:txBody>
          <a:bodyPr>
            <a:noAutofit/>
          </a:bodyPr>
          <a:lstStyle/>
          <a:p>
            <a:pPr marL="0" indent="0">
              <a:lnSpc>
                <a:spcPct val="100000"/>
              </a:lnSpc>
              <a:spcBef>
                <a:spcPts val="600"/>
              </a:spcBef>
              <a:buNone/>
            </a:pPr>
            <a:r>
              <a:rPr lang="en-US" dirty="0"/>
              <a:t>Exercise # 6 Description:</a:t>
            </a:r>
          </a:p>
          <a:p>
            <a:pPr marL="360000" indent="-270000">
              <a:lnSpc>
                <a:spcPct val="100000"/>
              </a:lnSpc>
              <a:spcBef>
                <a:spcPts val="600"/>
              </a:spcBef>
              <a:buSzPct val="100000"/>
            </a:pPr>
            <a:r>
              <a:rPr lang="en-US" sz="2200" dirty="0"/>
              <a:t>Due date on 13.5.2025: Trial Launch</a:t>
            </a:r>
            <a:endParaRPr lang="de-DE" sz="2200" dirty="0"/>
          </a:p>
          <a:p>
            <a:pPr marL="630000" lvl="1" indent="-270000">
              <a:lnSpc>
                <a:spcPct val="100000"/>
              </a:lnSpc>
              <a:spcBef>
                <a:spcPts val="600"/>
              </a:spcBef>
              <a:buSzPct val="100000"/>
            </a:pPr>
            <a:r>
              <a:rPr lang="en-US" sz="2000" dirty="0"/>
              <a:t>Everything clear?</a:t>
            </a:r>
          </a:p>
          <a:p>
            <a:pPr marL="630000" lvl="1" indent="-270000">
              <a:lnSpc>
                <a:spcPct val="100000"/>
              </a:lnSpc>
              <a:spcBef>
                <a:spcPts val="600"/>
              </a:spcBef>
              <a:buSzPct val="100000"/>
            </a:pPr>
            <a:r>
              <a:rPr lang="en-US" sz="2000" dirty="0"/>
              <a:t>Location?</a:t>
            </a:r>
          </a:p>
          <a:p>
            <a:pPr marL="630000" lvl="1" indent="-270000">
              <a:lnSpc>
                <a:spcPct val="100000"/>
              </a:lnSpc>
              <a:spcBef>
                <a:spcPts val="600"/>
              </a:spcBef>
              <a:buSzPct val="100000"/>
            </a:pPr>
            <a:r>
              <a:rPr lang="en-US" sz="2000" dirty="0"/>
              <a:t>Schedule?</a:t>
            </a:r>
          </a:p>
          <a:p>
            <a:pPr marL="630000" lvl="1" indent="-270000">
              <a:lnSpc>
                <a:spcPct val="100000"/>
              </a:lnSpc>
              <a:spcBef>
                <a:spcPts val="600"/>
              </a:spcBef>
              <a:buSzPct val="100000"/>
            </a:pPr>
            <a:r>
              <a:rPr lang="en-US" sz="2000" dirty="0"/>
              <a:t>Please make videos!</a:t>
            </a:r>
          </a:p>
          <a:p>
            <a:pPr marL="360000" indent="-270000">
              <a:lnSpc>
                <a:spcPct val="100000"/>
              </a:lnSpc>
              <a:spcBef>
                <a:spcPts val="600"/>
              </a:spcBef>
              <a:buSzPct val="100000"/>
            </a:pPr>
            <a:r>
              <a:rPr lang="en-US" sz="2200" dirty="0"/>
              <a:t>Evaluation on Friday, 16.5.2025</a:t>
            </a:r>
          </a:p>
          <a:p>
            <a:pPr marL="360000" indent="-270000">
              <a:lnSpc>
                <a:spcPct val="100000"/>
              </a:lnSpc>
              <a:spcBef>
                <a:spcPts val="600"/>
              </a:spcBef>
              <a:buSzPct val="100000"/>
            </a:pPr>
            <a:r>
              <a:rPr lang="en-US" sz="2200" dirty="0"/>
              <a:t>Launch event on 27.5.2025</a:t>
            </a:r>
            <a:endParaRPr lang="de-DE" sz="2200" dirty="0"/>
          </a:p>
        </p:txBody>
      </p:sp>
      <p:sp>
        <p:nvSpPr>
          <p:cNvPr id="3" name="Titre 2">
            <a:extLst>
              <a:ext uri="{FF2B5EF4-FFF2-40B4-BE49-F238E27FC236}">
                <a16:creationId xmlns:a16="http://schemas.microsoft.com/office/drawing/2014/main" id="{378C9A1F-1377-F921-E1D7-6E6DA76AF314}"/>
              </a:ext>
            </a:extLst>
          </p:cNvPr>
          <p:cNvSpPr>
            <a:spLocks noGrp="1"/>
          </p:cNvSpPr>
          <p:nvPr>
            <p:ph type="title"/>
          </p:nvPr>
        </p:nvSpPr>
        <p:spPr>
          <a:xfrm>
            <a:off x="1206500" y="176400"/>
            <a:ext cx="5400000" cy="1800000"/>
          </a:xfrm>
          <a:solidFill>
            <a:schemeClr val="tx1"/>
          </a:solidFill>
        </p:spPr>
        <p:txBody>
          <a:bodyPr anchor="ctr"/>
          <a:lstStyle/>
          <a:p>
            <a:r>
              <a:rPr lang="en-US" dirty="0">
                <a:solidFill>
                  <a:schemeClr val="bg1"/>
                </a:solidFill>
              </a:rPr>
              <a:t>Exercise</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D90BD5C0-AC25-FEA2-4B9E-D7D1BC768F98}"/>
              </a:ext>
            </a:extLst>
          </p:cNvPr>
          <p:cNvSpPr>
            <a:spLocks noGrp="1"/>
          </p:cNvSpPr>
          <p:nvPr>
            <p:ph type="sldNum" sz="quarter" idx="12"/>
          </p:nvPr>
        </p:nvSpPr>
        <p:spPr/>
        <p:txBody>
          <a:bodyPr/>
          <a:lstStyle/>
          <a:p>
            <a:fld id="{E1E1CD7C-2161-7D43-862E-CE4C333CD873}" type="slidenum">
              <a:rPr lang="fr-FR" smtClean="0"/>
              <a:pPr/>
              <a:t>4</a:t>
            </a:fld>
            <a:endParaRPr lang="fr-FR" dirty="0"/>
          </a:p>
        </p:txBody>
      </p:sp>
      <p:sp>
        <p:nvSpPr>
          <p:cNvPr id="7" name="Google Shape;119;p5">
            <a:extLst>
              <a:ext uri="{FF2B5EF4-FFF2-40B4-BE49-F238E27FC236}">
                <a16:creationId xmlns:a16="http://schemas.microsoft.com/office/drawing/2014/main" id="{9C6FB227-22AD-AFC5-5C9A-B27467C8A673}"/>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F3DAE8F2-9602-851E-4287-30DBD68C1E87}"/>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8313846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4C6BF-A9CC-164E-35BA-6F9718714AE1}"/>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5AC0A36-8F5A-6346-0FAD-EC5337634790}"/>
              </a:ext>
            </a:extLst>
          </p:cNvPr>
          <p:cNvSpPr>
            <a:spLocks noGrp="1"/>
          </p:cNvSpPr>
          <p:nvPr>
            <p:ph idx="1"/>
          </p:nvPr>
        </p:nvSpPr>
        <p:spPr/>
        <p:txBody>
          <a:bodyPr>
            <a:noAutofit/>
          </a:bodyPr>
          <a:lstStyle/>
          <a:p>
            <a:pPr marL="125730" indent="0">
              <a:buNone/>
            </a:pPr>
            <a:endParaRPr lang="en-US" sz="2400" dirty="0">
              <a:solidFill>
                <a:schemeClr val="tx1"/>
              </a:solidFill>
            </a:endParaRPr>
          </a:p>
          <a:p>
            <a:pPr marL="125730" indent="0">
              <a:buNone/>
            </a:pPr>
            <a:endParaRPr lang="de-DE" dirty="0"/>
          </a:p>
        </p:txBody>
      </p:sp>
      <p:sp>
        <p:nvSpPr>
          <p:cNvPr id="3" name="Titre 2">
            <a:extLst>
              <a:ext uri="{FF2B5EF4-FFF2-40B4-BE49-F238E27FC236}">
                <a16:creationId xmlns:a16="http://schemas.microsoft.com/office/drawing/2014/main" id="{FDF00702-A6A6-194F-8B81-3A1953643AD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Chemical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6452DDF6-C0A3-774C-7388-28DB1C3BB10D}"/>
              </a:ext>
            </a:extLst>
          </p:cNvPr>
          <p:cNvSpPr>
            <a:spLocks noGrp="1"/>
          </p:cNvSpPr>
          <p:nvPr>
            <p:ph type="sldNum" sz="quarter" idx="12"/>
          </p:nvPr>
        </p:nvSpPr>
        <p:spPr/>
        <p:txBody>
          <a:bodyPr/>
          <a:lstStyle/>
          <a:p>
            <a:fld id="{E1E1CD7C-2161-7D43-862E-CE4C333CD873}" type="slidenum">
              <a:rPr lang="fr-FR" smtClean="0"/>
              <a:pPr/>
              <a:t>40</a:t>
            </a:fld>
            <a:endParaRPr lang="fr-FR" dirty="0"/>
          </a:p>
        </p:txBody>
      </p:sp>
      <p:sp>
        <p:nvSpPr>
          <p:cNvPr id="7" name="Google Shape;119;p5">
            <a:extLst>
              <a:ext uri="{FF2B5EF4-FFF2-40B4-BE49-F238E27FC236}">
                <a16:creationId xmlns:a16="http://schemas.microsoft.com/office/drawing/2014/main" id="{867E640A-5291-9326-FBA7-1609E7A70B25}"/>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BF3FB50-FA11-D154-9E00-4EBBFDDB788D}"/>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abgerundete Ecken 9">
            <a:extLst>
              <a:ext uri="{FF2B5EF4-FFF2-40B4-BE49-F238E27FC236}">
                <a16:creationId xmlns:a16="http://schemas.microsoft.com/office/drawing/2014/main" id="{32EECB9A-0EA7-6D51-D5E5-9D28987E1AED}"/>
              </a:ext>
            </a:extLst>
          </p:cNvPr>
          <p:cNvSpPr/>
          <p:nvPr/>
        </p:nvSpPr>
        <p:spPr>
          <a:xfrm>
            <a:off x="1778000" y="3506787"/>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a:t>
            </a:r>
            <a:r>
              <a:rPr lang="en-US" sz="2400" noProof="0" dirty="0" err="1"/>
              <a:t>hemical</a:t>
            </a:r>
            <a:r>
              <a:rPr lang="en-US" sz="2400" noProof="0" dirty="0"/>
              <a:t> Propulsion Systems</a:t>
            </a:r>
          </a:p>
        </p:txBody>
      </p:sp>
      <p:cxnSp>
        <p:nvCxnSpPr>
          <p:cNvPr id="21" name="Gerade Verbindung mit Pfeil 20">
            <a:extLst>
              <a:ext uri="{FF2B5EF4-FFF2-40B4-BE49-F238E27FC236}">
                <a16:creationId xmlns:a16="http://schemas.microsoft.com/office/drawing/2014/main" id="{430EE2B2-D2A8-509E-D087-4CEE07191848}"/>
              </a:ext>
            </a:extLst>
          </p:cNvPr>
          <p:cNvCxnSpPr>
            <a:cxnSpLocks/>
            <a:stCxn id="31" idx="3"/>
            <a:endCxn id="34" idx="1"/>
          </p:cNvCxnSpPr>
          <p:nvPr/>
        </p:nvCxnSpPr>
        <p:spPr>
          <a:xfrm flipV="1">
            <a:off x="7036106" y="1956185"/>
            <a:ext cx="424580" cy="15103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abgerundete Ecken 30">
            <a:extLst>
              <a:ext uri="{FF2B5EF4-FFF2-40B4-BE49-F238E27FC236}">
                <a16:creationId xmlns:a16="http://schemas.microsoft.com/office/drawing/2014/main" id="{DE4BB4D8-76EC-4129-45B1-25DFA04165F9}"/>
              </a:ext>
            </a:extLst>
          </p:cNvPr>
          <p:cNvSpPr/>
          <p:nvPr/>
        </p:nvSpPr>
        <p:spPr>
          <a:xfrm>
            <a:off x="4661206" y="2910869"/>
            <a:ext cx="23749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Combustion</a:t>
            </a:r>
          </a:p>
        </p:txBody>
      </p:sp>
      <p:sp>
        <p:nvSpPr>
          <p:cNvPr id="32" name="Rechteck: abgerundete Ecken 31">
            <a:extLst>
              <a:ext uri="{FF2B5EF4-FFF2-40B4-BE49-F238E27FC236}">
                <a16:creationId xmlns:a16="http://schemas.microsoft.com/office/drawing/2014/main" id="{A7E7D173-6B8B-8A47-6E13-EAC704737D0B}"/>
              </a:ext>
            </a:extLst>
          </p:cNvPr>
          <p:cNvSpPr/>
          <p:nvPr/>
        </p:nvSpPr>
        <p:spPr>
          <a:xfrm>
            <a:off x="4661207" y="5495630"/>
            <a:ext cx="2374900" cy="1111252"/>
          </a:xfrm>
          <a:prstGeom prst="roundRect">
            <a:avLst/>
          </a:prstGeom>
          <a:solidFill>
            <a:srgbClr val="7030A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Detonation</a:t>
            </a:r>
          </a:p>
        </p:txBody>
      </p:sp>
      <p:sp>
        <p:nvSpPr>
          <p:cNvPr id="34" name="Rechteck: abgerundete Ecken 33">
            <a:extLst>
              <a:ext uri="{FF2B5EF4-FFF2-40B4-BE49-F238E27FC236}">
                <a16:creationId xmlns:a16="http://schemas.microsoft.com/office/drawing/2014/main" id="{4DBE42CD-99F0-33EA-8DC4-AB7724656C5D}"/>
              </a:ext>
            </a:extLst>
          </p:cNvPr>
          <p:cNvSpPr/>
          <p:nvPr/>
        </p:nvSpPr>
        <p:spPr>
          <a:xfrm>
            <a:off x="7460686" y="1606561"/>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Liquid propulsion systems</a:t>
            </a:r>
            <a:endParaRPr lang="en-US" sz="2400" noProof="0" dirty="0"/>
          </a:p>
        </p:txBody>
      </p:sp>
      <p:sp>
        <p:nvSpPr>
          <p:cNvPr id="36" name="Rechteck: abgerundete Ecken 35">
            <a:extLst>
              <a:ext uri="{FF2B5EF4-FFF2-40B4-BE49-F238E27FC236}">
                <a16:creationId xmlns:a16="http://schemas.microsoft.com/office/drawing/2014/main" id="{E257DFAF-A032-7BC5-F02F-438042A9CBB9}"/>
              </a:ext>
            </a:extLst>
          </p:cNvPr>
          <p:cNvSpPr/>
          <p:nvPr/>
        </p:nvSpPr>
        <p:spPr>
          <a:xfrm>
            <a:off x="7460685" y="5233930"/>
            <a:ext cx="4587233" cy="69924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Rotation Detonation Engine</a:t>
            </a:r>
            <a:endParaRPr lang="en-US" sz="2400" noProof="0" dirty="0"/>
          </a:p>
        </p:txBody>
      </p:sp>
      <p:sp>
        <p:nvSpPr>
          <p:cNvPr id="37" name="Rechteck: abgerundete Ecken 36">
            <a:extLst>
              <a:ext uri="{FF2B5EF4-FFF2-40B4-BE49-F238E27FC236}">
                <a16:creationId xmlns:a16="http://schemas.microsoft.com/office/drawing/2014/main" id="{398C5904-5833-5C8A-7063-093D0A510013}"/>
              </a:ext>
            </a:extLst>
          </p:cNvPr>
          <p:cNvSpPr/>
          <p:nvPr/>
        </p:nvSpPr>
        <p:spPr>
          <a:xfrm>
            <a:off x="7451178" y="6046990"/>
            <a:ext cx="4587233" cy="69924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Pulse Detonation Engine</a:t>
            </a:r>
            <a:endParaRPr lang="en-US" sz="2400" noProof="0" dirty="0"/>
          </a:p>
        </p:txBody>
      </p:sp>
      <p:cxnSp>
        <p:nvCxnSpPr>
          <p:cNvPr id="33" name="Gerade Verbindung mit Pfeil 32">
            <a:extLst>
              <a:ext uri="{FF2B5EF4-FFF2-40B4-BE49-F238E27FC236}">
                <a16:creationId xmlns:a16="http://schemas.microsoft.com/office/drawing/2014/main" id="{3D019862-24B6-8C9F-D7D4-79CB860336E2}"/>
              </a:ext>
            </a:extLst>
          </p:cNvPr>
          <p:cNvCxnSpPr>
            <a:cxnSpLocks/>
            <a:stCxn id="32" idx="3"/>
            <a:endCxn id="36" idx="1"/>
          </p:cNvCxnSpPr>
          <p:nvPr/>
        </p:nvCxnSpPr>
        <p:spPr>
          <a:xfrm flipV="1">
            <a:off x="7036107" y="5583554"/>
            <a:ext cx="424578" cy="4677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6862790E-F068-B222-2FD9-0A0E910CA9EB}"/>
              </a:ext>
            </a:extLst>
          </p:cNvPr>
          <p:cNvCxnSpPr>
            <a:cxnSpLocks/>
            <a:stCxn id="32" idx="3"/>
            <a:endCxn id="37" idx="1"/>
          </p:cNvCxnSpPr>
          <p:nvPr/>
        </p:nvCxnSpPr>
        <p:spPr>
          <a:xfrm>
            <a:off x="7036107" y="6051256"/>
            <a:ext cx="415071" cy="345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499D6547-3A7D-770F-A1B0-DCAF98179B44}"/>
              </a:ext>
            </a:extLst>
          </p:cNvPr>
          <p:cNvCxnSpPr>
            <a:cxnSpLocks/>
            <a:stCxn id="10" idx="3"/>
            <a:endCxn id="32" idx="1"/>
          </p:cNvCxnSpPr>
          <p:nvPr/>
        </p:nvCxnSpPr>
        <p:spPr>
          <a:xfrm>
            <a:off x="4152900" y="4140200"/>
            <a:ext cx="508307" cy="1911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hteck: abgerundete Ecken 26">
            <a:extLst>
              <a:ext uri="{FF2B5EF4-FFF2-40B4-BE49-F238E27FC236}">
                <a16:creationId xmlns:a16="http://schemas.microsoft.com/office/drawing/2014/main" id="{9FEA0DEE-3820-CD5B-C16F-DA23CE0A68F5}"/>
              </a:ext>
            </a:extLst>
          </p:cNvPr>
          <p:cNvSpPr/>
          <p:nvPr/>
        </p:nvSpPr>
        <p:spPr>
          <a:xfrm>
            <a:off x="7460685" y="768034"/>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Gaseous propulsion systems</a:t>
            </a:r>
            <a:endParaRPr lang="en-US" sz="2400" noProof="0" dirty="0"/>
          </a:p>
        </p:txBody>
      </p:sp>
      <p:cxnSp>
        <p:nvCxnSpPr>
          <p:cNvPr id="30" name="Gerade Verbindung mit Pfeil 29">
            <a:extLst>
              <a:ext uri="{FF2B5EF4-FFF2-40B4-BE49-F238E27FC236}">
                <a16:creationId xmlns:a16="http://schemas.microsoft.com/office/drawing/2014/main" id="{243938D2-9807-EC4D-B68C-FB7E41A9DC09}"/>
              </a:ext>
            </a:extLst>
          </p:cNvPr>
          <p:cNvCxnSpPr>
            <a:cxnSpLocks/>
            <a:stCxn id="10" idx="3"/>
            <a:endCxn id="31" idx="1"/>
          </p:cNvCxnSpPr>
          <p:nvPr/>
        </p:nvCxnSpPr>
        <p:spPr>
          <a:xfrm flipV="1">
            <a:off x="4152900" y="3466495"/>
            <a:ext cx="508306" cy="67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hteck: abgerundete Ecken 37">
            <a:extLst>
              <a:ext uri="{FF2B5EF4-FFF2-40B4-BE49-F238E27FC236}">
                <a16:creationId xmlns:a16="http://schemas.microsoft.com/office/drawing/2014/main" id="{6EDB2494-90AC-7868-C857-8F6C3564351B}"/>
              </a:ext>
            </a:extLst>
          </p:cNvPr>
          <p:cNvSpPr/>
          <p:nvPr/>
        </p:nvSpPr>
        <p:spPr>
          <a:xfrm>
            <a:off x="7460685" y="2419621"/>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Gelled propulsion systems</a:t>
            </a:r>
            <a:endParaRPr lang="en-US" sz="2400" noProof="0" dirty="0"/>
          </a:p>
        </p:txBody>
      </p:sp>
      <p:sp>
        <p:nvSpPr>
          <p:cNvPr id="39" name="Rechteck: abgerundete Ecken 38">
            <a:extLst>
              <a:ext uri="{FF2B5EF4-FFF2-40B4-BE49-F238E27FC236}">
                <a16:creationId xmlns:a16="http://schemas.microsoft.com/office/drawing/2014/main" id="{E66541A9-7AAF-B606-734B-DA113A73B9A1}"/>
              </a:ext>
            </a:extLst>
          </p:cNvPr>
          <p:cNvSpPr/>
          <p:nvPr/>
        </p:nvSpPr>
        <p:spPr>
          <a:xfrm>
            <a:off x="7460684" y="3247424"/>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Hybrid propulsion systems</a:t>
            </a:r>
            <a:endParaRPr lang="en-US" sz="2400" noProof="0" dirty="0"/>
          </a:p>
        </p:txBody>
      </p:sp>
      <p:sp>
        <p:nvSpPr>
          <p:cNvPr id="40" name="Rechteck: abgerundete Ecken 39">
            <a:extLst>
              <a:ext uri="{FF2B5EF4-FFF2-40B4-BE49-F238E27FC236}">
                <a16:creationId xmlns:a16="http://schemas.microsoft.com/office/drawing/2014/main" id="{47B9DD3A-A7BA-EC1D-BE52-211F194AC83F}"/>
              </a:ext>
            </a:extLst>
          </p:cNvPr>
          <p:cNvSpPr/>
          <p:nvPr/>
        </p:nvSpPr>
        <p:spPr>
          <a:xfrm>
            <a:off x="7492584" y="4042424"/>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Solid propulsion systems</a:t>
            </a:r>
            <a:endParaRPr lang="en-US" sz="2400" noProof="0" dirty="0"/>
          </a:p>
        </p:txBody>
      </p:sp>
      <p:cxnSp>
        <p:nvCxnSpPr>
          <p:cNvPr id="42" name="Gerade Verbindung mit Pfeil 41">
            <a:extLst>
              <a:ext uri="{FF2B5EF4-FFF2-40B4-BE49-F238E27FC236}">
                <a16:creationId xmlns:a16="http://schemas.microsoft.com/office/drawing/2014/main" id="{B8EBD251-C25D-4177-8E6A-9F45B127855C}"/>
              </a:ext>
            </a:extLst>
          </p:cNvPr>
          <p:cNvCxnSpPr>
            <a:cxnSpLocks/>
            <a:stCxn id="31" idx="3"/>
            <a:endCxn id="27" idx="1"/>
          </p:cNvCxnSpPr>
          <p:nvPr/>
        </p:nvCxnSpPr>
        <p:spPr>
          <a:xfrm flipV="1">
            <a:off x="7036106" y="1117658"/>
            <a:ext cx="424579" cy="23488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2CD85594-A578-32EA-E2FA-A4F053AAC628}"/>
              </a:ext>
            </a:extLst>
          </p:cNvPr>
          <p:cNvCxnSpPr>
            <a:cxnSpLocks/>
            <a:stCxn id="31" idx="3"/>
            <a:endCxn id="38" idx="1"/>
          </p:cNvCxnSpPr>
          <p:nvPr/>
        </p:nvCxnSpPr>
        <p:spPr>
          <a:xfrm flipV="1">
            <a:off x="7036106" y="2769245"/>
            <a:ext cx="424579" cy="6972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27088EBB-540F-790F-4526-FDAE3B3CAE09}"/>
              </a:ext>
            </a:extLst>
          </p:cNvPr>
          <p:cNvCxnSpPr>
            <a:cxnSpLocks/>
            <a:stCxn id="31" idx="3"/>
            <a:endCxn id="39" idx="1"/>
          </p:cNvCxnSpPr>
          <p:nvPr/>
        </p:nvCxnSpPr>
        <p:spPr>
          <a:xfrm>
            <a:off x="7036106" y="3466495"/>
            <a:ext cx="424578" cy="1305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5A7F7398-95D9-0480-DC08-7F97551ABEEF}"/>
              </a:ext>
            </a:extLst>
          </p:cNvPr>
          <p:cNvCxnSpPr>
            <a:cxnSpLocks/>
            <a:stCxn id="31" idx="3"/>
            <a:endCxn id="40" idx="1"/>
          </p:cNvCxnSpPr>
          <p:nvPr/>
        </p:nvCxnSpPr>
        <p:spPr>
          <a:xfrm>
            <a:off x="7036106" y="3466495"/>
            <a:ext cx="456478" cy="9255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8760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Chemical Propulsion Systems:</a:t>
            </a:r>
          </a:p>
          <a:p>
            <a:pPr marL="360000" lvl="1" indent="-270000">
              <a:lnSpc>
                <a:spcPct val="100000"/>
              </a:lnSpc>
              <a:spcBef>
                <a:spcPts val="600"/>
              </a:spcBef>
              <a:buSzPct val="100000"/>
              <a:buFont typeface="Noto Sans Symbols"/>
              <a:buChar char="▪"/>
            </a:pPr>
            <a:r>
              <a:rPr lang="en-US" sz="2200" dirty="0"/>
              <a:t>Gaseous propulsion systems</a:t>
            </a:r>
          </a:p>
          <a:p>
            <a:pPr marL="360000" lvl="1" indent="-270000">
              <a:lnSpc>
                <a:spcPct val="100000"/>
              </a:lnSpc>
              <a:spcBef>
                <a:spcPts val="600"/>
              </a:spcBef>
              <a:buSzPct val="100000"/>
              <a:buFont typeface="Noto Sans Symbols"/>
              <a:buChar char="▪"/>
            </a:pPr>
            <a:r>
              <a:rPr lang="en-US" sz="2200" dirty="0"/>
              <a:t>Liquid propulsion systems</a:t>
            </a:r>
          </a:p>
          <a:p>
            <a:pPr marL="360000" lvl="1" indent="-270000">
              <a:lnSpc>
                <a:spcPct val="100000"/>
              </a:lnSpc>
              <a:spcBef>
                <a:spcPts val="600"/>
              </a:spcBef>
              <a:buSzPct val="100000"/>
              <a:buFont typeface="Noto Sans Symbols"/>
              <a:buChar char="▪"/>
            </a:pPr>
            <a:r>
              <a:rPr lang="en-US" sz="2200" dirty="0"/>
              <a:t>Gelled propulsion systems</a:t>
            </a:r>
          </a:p>
          <a:p>
            <a:pPr marL="360000" lvl="1" indent="-270000">
              <a:lnSpc>
                <a:spcPct val="100000"/>
              </a:lnSpc>
              <a:spcBef>
                <a:spcPts val="600"/>
              </a:spcBef>
              <a:buSzPct val="100000"/>
              <a:buFont typeface="Noto Sans Symbols"/>
              <a:buChar char="▪"/>
            </a:pPr>
            <a:r>
              <a:rPr lang="en-US" sz="2200" dirty="0"/>
              <a:t>Solid propulsion systems</a:t>
            </a:r>
          </a:p>
          <a:p>
            <a:pPr marL="360000" lvl="1" indent="-270000">
              <a:lnSpc>
                <a:spcPct val="100000"/>
              </a:lnSpc>
              <a:spcBef>
                <a:spcPts val="600"/>
              </a:spcBef>
              <a:buSzPct val="100000"/>
              <a:buFont typeface="Noto Sans Symbols"/>
              <a:buChar char="▪"/>
            </a:pPr>
            <a:r>
              <a:rPr lang="en-US" sz="2200" b="1" u="sng" dirty="0"/>
              <a:t>Hybrid (liquid / solid) propulsion systems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Hybrid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41</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5813821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endParaRPr lang="en-US" sz="18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Hybrid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42</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9" name="Rechteck 8">
            <a:extLst>
              <a:ext uri="{FF2B5EF4-FFF2-40B4-BE49-F238E27FC236}">
                <a16:creationId xmlns:a16="http://schemas.microsoft.com/office/drawing/2014/main" id="{460A1088-4EBF-4183-B6D3-DFD85838C01A}"/>
              </a:ext>
            </a:extLst>
          </p:cNvPr>
          <p:cNvSpPr/>
          <p:nvPr/>
        </p:nvSpPr>
        <p:spPr>
          <a:xfrm>
            <a:off x="330158" y="189000"/>
            <a:ext cx="11520000" cy="64800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50000"/>
                </a:schemeClr>
              </a:solidFill>
            </a:endParaRPr>
          </a:p>
        </p:txBody>
      </p:sp>
      <p:sp>
        <p:nvSpPr>
          <p:cNvPr id="10" name="Rechteck 9">
            <a:extLst>
              <a:ext uri="{FF2B5EF4-FFF2-40B4-BE49-F238E27FC236}">
                <a16:creationId xmlns:a16="http://schemas.microsoft.com/office/drawing/2014/main" id="{4CDF5263-1A23-44FC-8AEA-B6F01EE4F1F0}"/>
              </a:ext>
            </a:extLst>
          </p:cNvPr>
          <p:cNvSpPr/>
          <p:nvPr/>
        </p:nvSpPr>
        <p:spPr>
          <a:xfrm>
            <a:off x="1648919" y="368120"/>
            <a:ext cx="10080000" cy="5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Propellant Phase in Tanks</a:t>
            </a:r>
          </a:p>
        </p:txBody>
      </p:sp>
      <p:sp>
        <p:nvSpPr>
          <p:cNvPr id="11" name="Rechteck 10">
            <a:extLst>
              <a:ext uri="{FF2B5EF4-FFF2-40B4-BE49-F238E27FC236}">
                <a16:creationId xmlns:a16="http://schemas.microsoft.com/office/drawing/2014/main" id="{3B5467B1-4ABD-4C7C-8B9A-C9A58B7F8785}"/>
              </a:ext>
            </a:extLst>
          </p:cNvPr>
          <p:cNvSpPr/>
          <p:nvPr/>
        </p:nvSpPr>
        <p:spPr>
          <a:xfrm>
            <a:off x="1648919" y="1005248"/>
            <a:ext cx="288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Solid</a:t>
            </a:r>
          </a:p>
        </p:txBody>
      </p:sp>
      <p:sp>
        <p:nvSpPr>
          <p:cNvPr id="12" name="Rechteck 11">
            <a:extLst>
              <a:ext uri="{FF2B5EF4-FFF2-40B4-BE49-F238E27FC236}">
                <a16:creationId xmlns:a16="http://schemas.microsoft.com/office/drawing/2014/main" id="{D0EC51ED-D055-48FC-B3DA-B8A2EC41742C}"/>
              </a:ext>
            </a:extLst>
          </p:cNvPr>
          <p:cNvSpPr/>
          <p:nvPr/>
        </p:nvSpPr>
        <p:spPr>
          <a:xfrm>
            <a:off x="4617541" y="1005248"/>
            <a:ext cx="414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Liquid</a:t>
            </a:r>
          </a:p>
        </p:txBody>
      </p:sp>
      <p:sp>
        <p:nvSpPr>
          <p:cNvPr id="13" name="Rechteck 12">
            <a:extLst>
              <a:ext uri="{FF2B5EF4-FFF2-40B4-BE49-F238E27FC236}">
                <a16:creationId xmlns:a16="http://schemas.microsoft.com/office/drawing/2014/main" id="{19F67607-6452-4784-8DD3-CCF0F955D10D}"/>
              </a:ext>
            </a:extLst>
          </p:cNvPr>
          <p:cNvSpPr/>
          <p:nvPr/>
        </p:nvSpPr>
        <p:spPr>
          <a:xfrm>
            <a:off x="8848919" y="997300"/>
            <a:ext cx="288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Gas</a:t>
            </a:r>
          </a:p>
        </p:txBody>
      </p:sp>
      <p:sp>
        <p:nvSpPr>
          <p:cNvPr id="14" name="Rechteck 13">
            <a:extLst>
              <a:ext uri="{FF2B5EF4-FFF2-40B4-BE49-F238E27FC236}">
                <a16:creationId xmlns:a16="http://schemas.microsoft.com/office/drawing/2014/main" id="{F292FC75-8678-4282-A6D5-F3B5A1F747DB}"/>
              </a:ext>
            </a:extLst>
          </p:cNvPr>
          <p:cNvSpPr/>
          <p:nvPr/>
        </p:nvSpPr>
        <p:spPr>
          <a:xfrm rot="16200000">
            <a:off x="-1762899" y="3819088"/>
            <a:ext cx="4932000" cy="5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Chemical Reaction</a:t>
            </a:r>
          </a:p>
        </p:txBody>
      </p:sp>
      <p:sp>
        <p:nvSpPr>
          <p:cNvPr id="15" name="Rechteck 14">
            <a:extLst>
              <a:ext uri="{FF2B5EF4-FFF2-40B4-BE49-F238E27FC236}">
                <a16:creationId xmlns:a16="http://schemas.microsoft.com/office/drawing/2014/main" id="{C686A04E-276A-4B68-810F-1743CBCC5ED3}"/>
              </a:ext>
            </a:extLst>
          </p:cNvPr>
          <p:cNvSpPr/>
          <p:nvPr/>
        </p:nvSpPr>
        <p:spPr>
          <a:xfrm rot="16200000">
            <a:off x="703949" y="5655088"/>
            <a:ext cx="126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No</a:t>
            </a:r>
          </a:p>
        </p:txBody>
      </p:sp>
      <p:sp>
        <p:nvSpPr>
          <p:cNvPr id="16" name="Rechteck 15">
            <a:extLst>
              <a:ext uri="{FF2B5EF4-FFF2-40B4-BE49-F238E27FC236}">
                <a16:creationId xmlns:a16="http://schemas.microsoft.com/office/drawing/2014/main" id="{9B19AF76-65C8-47D4-975D-EE9DEC57A6DE}"/>
              </a:ext>
            </a:extLst>
          </p:cNvPr>
          <p:cNvSpPr/>
          <p:nvPr/>
        </p:nvSpPr>
        <p:spPr>
          <a:xfrm rot="16200000">
            <a:off x="611723" y="4255279"/>
            <a:ext cx="144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Decomp</a:t>
            </a:r>
          </a:p>
        </p:txBody>
      </p:sp>
      <p:sp>
        <p:nvSpPr>
          <p:cNvPr id="17" name="Rechteck 16">
            <a:extLst>
              <a:ext uri="{FF2B5EF4-FFF2-40B4-BE49-F238E27FC236}">
                <a16:creationId xmlns:a16="http://schemas.microsoft.com/office/drawing/2014/main" id="{108CE143-4494-45B7-8275-14EFBFDA4DC2}"/>
              </a:ext>
            </a:extLst>
          </p:cNvPr>
          <p:cNvSpPr/>
          <p:nvPr/>
        </p:nvSpPr>
        <p:spPr>
          <a:xfrm rot="16200000">
            <a:off x="269723" y="2431535"/>
            <a:ext cx="2124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Combustion</a:t>
            </a:r>
          </a:p>
        </p:txBody>
      </p:sp>
      <p:sp>
        <p:nvSpPr>
          <p:cNvPr id="18" name="Rechteck 17">
            <a:extLst>
              <a:ext uri="{FF2B5EF4-FFF2-40B4-BE49-F238E27FC236}">
                <a16:creationId xmlns:a16="http://schemas.microsoft.com/office/drawing/2014/main" id="{8E224883-9094-433D-9F62-C94F100FF98E}"/>
              </a:ext>
            </a:extLst>
          </p:cNvPr>
          <p:cNvSpPr/>
          <p:nvPr/>
        </p:nvSpPr>
        <p:spPr>
          <a:xfrm>
            <a:off x="2718462" y="3228826"/>
            <a:ext cx="4140000" cy="54000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Solid / Liquid</a:t>
            </a:r>
          </a:p>
        </p:txBody>
      </p:sp>
      <p:sp>
        <p:nvSpPr>
          <p:cNvPr id="19" name="Textfeld 18">
            <a:extLst>
              <a:ext uri="{FF2B5EF4-FFF2-40B4-BE49-F238E27FC236}">
                <a16:creationId xmlns:a16="http://schemas.microsoft.com/office/drawing/2014/main" id="{CC26086D-66F1-4A8B-91C2-A6FA772ECD7D}"/>
              </a:ext>
            </a:extLst>
          </p:cNvPr>
          <p:cNvSpPr txBox="1"/>
          <p:nvPr/>
        </p:nvSpPr>
        <p:spPr>
          <a:xfrm>
            <a:off x="3348462" y="3910392"/>
            <a:ext cx="2880000" cy="830997"/>
          </a:xfrm>
          <a:prstGeom prst="rect">
            <a:avLst/>
          </a:prstGeom>
          <a:noFill/>
        </p:spPr>
        <p:txBody>
          <a:bodyPr wrap="square" rtlCol="0">
            <a:spAutoFit/>
          </a:bodyPr>
          <a:lstStyle/>
          <a:p>
            <a:pPr algn="ctr"/>
            <a:r>
              <a:rPr lang="en-US" sz="2400" dirty="0">
                <a:solidFill>
                  <a:schemeClr val="tx1">
                    <a:lumMod val="50000"/>
                  </a:schemeClr>
                </a:solidFill>
              </a:rPr>
              <a:t>Hybrid Thruster</a:t>
            </a:r>
            <a:br>
              <a:rPr lang="en-US" sz="2400" dirty="0">
                <a:solidFill>
                  <a:schemeClr val="tx1">
                    <a:lumMod val="50000"/>
                  </a:schemeClr>
                </a:solidFill>
              </a:rPr>
            </a:br>
            <a:r>
              <a:rPr lang="en-US" sz="2400" dirty="0">
                <a:solidFill>
                  <a:schemeClr val="tx1">
                    <a:lumMod val="50000"/>
                  </a:schemeClr>
                </a:solidFill>
              </a:rPr>
              <a:t>Bi-prop</a:t>
            </a:r>
          </a:p>
        </p:txBody>
      </p:sp>
    </p:spTree>
    <p:extLst>
      <p:ext uri="{BB962C8B-B14F-4D97-AF65-F5344CB8AC3E}">
        <p14:creationId xmlns:p14="http://schemas.microsoft.com/office/powerpoint/2010/main" val="8811869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t>Architecture for Hybrid (Solid / Liquid) Propulsion Systems: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Hybrid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43</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9" name="Ellipse 8">
            <a:extLst>
              <a:ext uri="{FF2B5EF4-FFF2-40B4-BE49-F238E27FC236}">
                <a16:creationId xmlns:a16="http://schemas.microsoft.com/office/drawing/2014/main" id="{FCC1CB89-82E0-4AAD-8797-9AF0452AB0E6}"/>
              </a:ext>
            </a:extLst>
          </p:cNvPr>
          <p:cNvSpPr/>
          <p:nvPr/>
        </p:nvSpPr>
        <p:spPr>
          <a:xfrm>
            <a:off x="3362179" y="3151167"/>
            <a:ext cx="1378634" cy="1308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leichschenkliges Dreieck 9">
            <a:extLst>
              <a:ext uri="{FF2B5EF4-FFF2-40B4-BE49-F238E27FC236}">
                <a16:creationId xmlns:a16="http://schemas.microsoft.com/office/drawing/2014/main" id="{5F9E047A-25BF-4254-B98D-CF1E7CF052BE}"/>
              </a:ext>
            </a:extLst>
          </p:cNvPr>
          <p:cNvSpPr/>
          <p:nvPr/>
        </p:nvSpPr>
        <p:spPr>
          <a:xfrm rot="16200000">
            <a:off x="10072468" y="4670474"/>
            <a:ext cx="956603" cy="112541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Verbinder: gewinkelt 10">
            <a:extLst>
              <a:ext uri="{FF2B5EF4-FFF2-40B4-BE49-F238E27FC236}">
                <a16:creationId xmlns:a16="http://schemas.microsoft.com/office/drawing/2014/main" id="{6607BDBB-AF79-4F73-988F-201583D8CBDA}"/>
              </a:ext>
            </a:extLst>
          </p:cNvPr>
          <p:cNvCxnSpPr>
            <a:cxnSpLocks/>
            <a:stCxn id="9" idx="4"/>
            <a:endCxn id="23" idx="1"/>
          </p:cNvCxnSpPr>
          <p:nvPr/>
        </p:nvCxnSpPr>
        <p:spPr>
          <a:xfrm rot="16200000" flipH="1">
            <a:off x="4550527" y="3960430"/>
            <a:ext cx="761415" cy="1759477"/>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2" name="Multiplikationszeichen 11">
            <a:extLst>
              <a:ext uri="{FF2B5EF4-FFF2-40B4-BE49-F238E27FC236}">
                <a16:creationId xmlns:a16="http://schemas.microsoft.com/office/drawing/2014/main" id="{7F5050AE-7A16-422C-ADBF-6D70ACD63CC4}"/>
              </a:ext>
            </a:extLst>
          </p:cNvPr>
          <p:cNvSpPr/>
          <p:nvPr/>
        </p:nvSpPr>
        <p:spPr>
          <a:xfrm>
            <a:off x="3720303" y="4477161"/>
            <a:ext cx="690507" cy="62787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feld 12">
            <a:extLst>
              <a:ext uri="{FF2B5EF4-FFF2-40B4-BE49-F238E27FC236}">
                <a16:creationId xmlns:a16="http://schemas.microsoft.com/office/drawing/2014/main" id="{E1652143-7DFB-4811-B34D-913BB9BD4A2A}"/>
              </a:ext>
            </a:extLst>
          </p:cNvPr>
          <p:cNvSpPr txBox="1"/>
          <p:nvPr/>
        </p:nvSpPr>
        <p:spPr>
          <a:xfrm>
            <a:off x="4884537" y="3574481"/>
            <a:ext cx="2289409" cy="461665"/>
          </a:xfrm>
          <a:prstGeom prst="rect">
            <a:avLst/>
          </a:prstGeom>
          <a:noFill/>
        </p:spPr>
        <p:txBody>
          <a:bodyPr wrap="none" rtlCol="0">
            <a:spAutoFit/>
          </a:bodyPr>
          <a:lstStyle/>
          <a:p>
            <a:r>
              <a:rPr lang="de-DE" sz="2400" dirty="0">
                <a:solidFill>
                  <a:schemeClr val="dk1"/>
                </a:solidFill>
              </a:rPr>
              <a:t>Tank (</a:t>
            </a:r>
            <a:r>
              <a:rPr lang="de-DE" sz="2400" dirty="0" err="1">
                <a:solidFill>
                  <a:schemeClr val="dk1"/>
                </a:solidFill>
              </a:rPr>
              <a:t>Oxidizer</a:t>
            </a:r>
            <a:r>
              <a:rPr lang="de-DE" sz="2400" dirty="0">
                <a:solidFill>
                  <a:schemeClr val="dk1"/>
                </a:solidFill>
              </a:rPr>
              <a:t>)</a:t>
            </a:r>
            <a:endParaRPr lang="en-US" sz="2400" dirty="0">
              <a:solidFill>
                <a:schemeClr val="dk1"/>
              </a:solidFill>
            </a:endParaRPr>
          </a:p>
        </p:txBody>
      </p:sp>
      <p:sp>
        <p:nvSpPr>
          <p:cNvPr id="14" name="Textfeld 13">
            <a:extLst>
              <a:ext uri="{FF2B5EF4-FFF2-40B4-BE49-F238E27FC236}">
                <a16:creationId xmlns:a16="http://schemas.microsoft.com/office/drawing/2014/main" id="{8E494C14-B23A-4647-B79A-6B5FB024F964}"/>
              </a:ext>
            </a:extLst>
          </p:cNvPr>
          <p:cNvSpPr txBox="1"/>
          <p:nvPr/>
        </p:nvSpPr>
        <p:spPr>
          <a:xfrm>
            <a:off x="4405710" y="4565199"/>
            <a:ext cx="955711" cy="461665"/>
          </a:xfrm>
          <a:prstGeom prst="rect">
            <a:avLst/>
          </a:prstGeom>
          <a:noFill/>
        </p:spPr>
        <p:txBody>
          <a:bodyPr wrap="none" rtlCol="0">
            <a:spAutoFit/>
          </a:bodyPr>
          <a:lstStyle/>
          <a:p>
            <a:r>
              <a:rPr lang="de-DE" sz="2400" dirty="0">
                <a:solidFill>
                  <a:schemeClr val="dk1"/>
                </a:solidFill>
              </a:rPr>
              <a:t>Valve</a:t>
            </a:r>
            <a:endParaRPr lang="en-US" sz="2400" dirty="0">
              <a:solidFill>
                <a:schemeClr val="dk1"/>
              </a:solidFill>
            </a:endParaRPr>
          </a:p>
        </p:txBody>
      </p:sp>
      <p:sp>
        <p:nvSpPr>
          <p:cNvPr id="15" name="Textfeld 14">
            <a:extLst>
              <a:ext uri="{FF2B5EF4-FFF2-40B4-BE49-F238E27FC236}">
                <a16:creationId xmlns:a16="http://schemas.microsoft.com/office/drawing/2014/main" id="{82419819-4830-4A75-A65A-FD98F06089EB}"/>
              </a:ext>
            </a:extLst>
          </p:cNvPr>
          <p:cNvSpPr txBox="1"/>
          <p:nvPr/>
        </p:nvSpPr>
        <p:spPr>
          <a:xfrm>
            <a:off x="9956289" y="3724235"/>
            <a:ext cx="1552028" cy="830997"/>
          </a:xfrm>
          <a:prstGeom prst="rect">
            <a:avLst/>
          </a:prstGeom>
          <a:noFill/>
        </p:spPr>
        <p:txBody>
          <a:bodyPr wrap="none" rtlCol="0">
            <a:spAutoFit/>
          </a:bodyPr>
          <a:lstStyle/>
          <a:p>
            <a:pPr algn="ctr"/>
            <a:r>
              <a:rPr lang="de-DE" sz="2400" dirty="0" err="1">
                <a:solidFill>
                  <a:schemeClr val="dk1"/>
                </a:solidFill>
              </a:rPr>
              <a:t>Exhaust</a:t>
            </a:r>
            <a:r>
              <a:rPr lang="de-DE" sz="2400" dirty="0">
                <a:solidFill>
                  <a:schemeClr val="dk1"/>
                </a:solidFill>
              </a:rPr>
              <a:t> / </a:t>
            </a:r>
            <a:br>
              <a:rPr lang="de-DE" sz="2400" dirty="0">
                <a:solidFill>
                  <a:schemeClr val="dk1"/>
                </a:solidFill>
              </a:rPr>
            </a:br>
            <a:r>
              <a:rPr lang="de-DE" sz="2400" dirty="0" err="1">
                <a:solidFill>
                  <a:schemeClr val="dk1"/>
                </a:solidFill>
              </a:rPr>
              <a:t>Nozzle</a:t>
            </a:r>
            <a:endParaRPr lang="en-US" sz="2400" dirty="0">
              <a:solidFill>
                <a:schemeClr val="dk1"/>
              </a:solidFill>
            </a:endParaRPr>
          </a:p>
        </p:txBody>
      </p:sp>
      <p:sp>
        <p:nvSpPr>
          <p:cNvPr id="16" name="Textfeld 15">
            <a:extLst>
              <a:ext uri="{FF2B5EF4-FFF2-40B4-BE49-F238E27FC236}">
                <a16:creationId xmlns:a16="http://schemas.microsoft.com/office/drawing/2014/main" id="{1F500D02-8C6E-4501-B8B6-47561B0BCC60}"/>
              </a:ext>
            </a:extLst>
          </p:cNvPr>
          <p:cNvSpPr txBox="1"/>
          <p:nvPr/>
        </p:nvSpPr>
        <p:spPr>
          <a:xfrm>
            <a:off x="2162044" y="2829476"/>
            <a:ext cx="1521570" cy="461665"/>
          </a:xfrm>
          <a:prstGeom prst="rect">
            <a:avLst/>
          </a:prstGeom>
          <a:noFill/>
        </p:spPr>
        <p:txBody>
          <a:bodyPr wrap="none" rtlCol="0">
            <a:spAutoFit/>
          </a:bodyPr>
          <a:lstStyle/>
          <a:p>
            <a:r>
              <a:rPr lang="de-DE" sz="2400" dirty="0">
                <a:solidFill>
                  <a:schemeClr val="dk1"/>
                </a:solidFill>
              </a:rPr>
              <a:t>Regulator</a:t>
            </a:r>
            <a:endParaRPr lang="en-US" sz="2400" dirty="0">
              <a:solidFill>
                <a:schemeClr val="dk1"/>
              </a:solidFill>
            </a:endParaRPr>
          </a:p>
        </p:txBody>
      </p:sp>
      <p:sp>
        <p:nvSpPr>
          <p:cNvPr id="17" name="Ellipse 16">
            <a:extLst>
              <a:ext uri="{FF2B5EF4-FFF2-40B4-BE49-F238E27FC236}">
                <a16:creationId xmlns:a16="http://schemas.microsoft.com/office/drawing/2014/main" id="{2D52103F-8526-452A-8CCD-DE8F2FEE5DCB}"/>
              </a:ext>
            </a:extLst>
          </p:cNvPr>
          <p:cNvSpPr/>
          <p:nvPr/>
        </p:nvSpPr>
        <p:spPr>
          <a:xfrm>
            <a:off x="1609533" y="3307080"/>
            <a:ext cx="955711" cy="9964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llipse 17">
            <a:extLst>
              <a:ext uri="{FF2B5EF4-FFF2-40B4-BE49-F238E27FC236}">
                <a16:creationId xmlns:a16="http://schemas.microsoft.com/office/drawing/2014/main" id="{8A6820AF-3C58-4F6E-9380-630D7182930E}"/>
              </a:ext>
            </a:extLst>
          </p:cNvPr>
          <p:cNvSpPr/>
          <p:nvPr/>
        </p:nvSpPr>
        <p:spPr>
          <a:xfrm>
            <a:off x="2661122" y="3508255"/>
            <a:ext cx="576775" cy="614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R</a:t>
            </a:r>
          </a:p>
        </p:txBody>
      </p:sp>
      <p:cxnSp>
        <p:nvCxnSpPr>
          <p:cNvPr id="19" name="Gerader Verbinder 18">
            <a:extLst>
              <a:ext uri="{FF2B5EF4-FFF2-40B4-BE49-F238E27FC236}">
                <a16:creationId xmlns:a16="http://schemas.microsoft.com/office/drawing/2014/main" id="{E3D98F66-80DA-4752-942C-BDB50E3F7393}"/>
              </a:ext>
            </a:extLst>
          </p:cNvPr>
          <p:cNvCxnSpPr>
            <a:cxnSpLocks/>
            <a:stCxn id="17" idx="6"/>
            <a:endCxn id="9" idx="2"/>
          </p:cNvCxnSpPr>
          <p:nvPr/>
        </p:nvCxnSpPr>
        <p:spPr>
          <a:xfrm>
            <a:off x="2565244" y="3805313"/>
            <a:ext cx="796935" cy="2"/>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feld 19">
            <a:extLst>
              <a:ext uri="{FF2B5EF4-FFF2-40B4-BE49-F238E27FC236}">
                <a16:creationId xmlns:a16="http://schemas.microsoft.com/office/drawing/2014/main" id="{A6827A25-B1FE-4A6C-AF23-8EE2F3E7B7F0}"/>
              </a:ext>
            </a:extLst>
          </p:cNvPr>
          <p:cNvSpPr txBox="1"/>
          <p:nvPr/>
        </p:nvSpPr>
        <p:spPr>
          <a:xfrm>
            <a:off x="1330738" y="4459461"/>
            <a:ext cx="1673856" cy="830997"/>
          </a:xfrm>
          <a:prstGeom prst="rect">
            <a:avLst/>
          </a:prstGeom>
          <a:noFill/>
        </p:spPr>
        <p:txBody>
          <a:bodyPr wrap="none" rtlCol="0">
            <a:spAutoFit/>
          </a:bodyPr>
          <a:lstStyle/>
          <a:p>
            <a:pPr algn="ctr"/>
            <a:r>
              <a:rPr lang="de-DE" sz="2400" dirty="0" err="1">
                <a:solidFill>
                  <a:schemeClr val="dk1"/>
                </a:solidFill>
              </a:rPr>
              <a:t>Pressurant</a:t>
            </a:r>
            <a:endParaRPr lang="de-DE" sz="2400" dirty="0">
              <a:solidFill>
                <a:schemeClr val="dk1"/>
              </a:solidFill>
            </a:endParaRPr>
          </a:p>
          <a:p>
            <a:pPr algn="ctr"/>
            <a:r>
              <a:rPr lang="de-DE" sz="2400" dirty="0">
                <a:solidFill>
                  <a:schemeClr val="dk1"/>
                </a:solidFill>
              </a:rPr>
              <a:t>Tank</a:t>
            </a:r>
            <a:endParaRPr lang="en-US" sz="2400" dirty="0">
              <a:solidFill>
                <a:schemeClr val="dk1"/>
              </a:solidFill>
            </a:endParaRPr>
          </a:p>
        </p:txBody>
      </p:sp>
      <p:sp>
        <p:nvSpPr>
          <p:cNvPr id="21" name="Kreis: nicht ausgefüllt 20">
            <a:extLst>
              <a:ext uri="{FF2B5EF4-FFF2-40B4-BE49-F238E27FC236}">
                <a16:creationId xmlns:a16="http://schemas.microsoft.com/office/drawing/2014/main" id="{3EA10ECC-091A-40DA-AB51-14F702BC5522}"/>
              </a:ext>
            </a:extLst>
          </p:cNvPr>
          <p:cNvSpPr/>
          <p:nvPr/>
        </p:nvSpPr>
        <p:spPr>
          <a:xfrm>
            <a:off x="9573063" y="4927333"/>
            <a:ext cx="564193" cy="597702"/>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feld 21">
            <a:extLst>
              <a:ext uri="{FF2B5EF4-FFF2-40B4-BE49-F238E27FC236}">
                <a16:creationId xmlns:a16="http://schemas.microsoft.com/office/drawing/2014/main" id="{FD55A253-C47D-4D07-87D9-CF5B4B8E981E}"/>
              </a:ext>
            </a:extLst>
          </p:cNvPr>
          <p:cNvSpPr txBox="1"/>
          <p:nvPr/>
        </p:nvSpPr>
        <p:spPr>
          <a:xfrm>
            <a:off x="6655385" y="5713339"/>
            <a:ext cx="3300904" cy="461665"/>
          </a:xfrm>
          <a:prstGeom prst="rect">
            <a:avLst/>
          </a:prstGeom>
          <a:noFill/>
        </p:spPr>
        <p:txBody>
          <a:bodyPr wrap="none" rtlCol="0">
            <a:spAutoFit/>
          </a:bodyPr>
          <a:lstStyle/>
          <a:p>
            <a:r>
              <a:rPr lang="de-DE" sz="2400" dirty="0" err="1">
                <a:solidFill>
                  <a:schemeClr val="dk1"/>
                </a:solidFill>
              </a:rPr>
              <a:t>Propellant</a:t>
            </a:r>
            <a:r>
              <a:rPr lang="de-DE" sz="2400" dirty="0">
                <a:solidFill>
                  <a:schemeClr val="dk1"/>
                </a:solidFill>
              </a:rPr>
              <a:t> </a:t>
            </a:r>
            <a:r>
              <a:rPr lang="de-DE" sz="2400" dirty="0" err="1">
                <a:solidFill>
                  <a:schemeClr val="dk1"/>
                </a:solidFill>
              </a:rPr>
              <a:t>Grain</a:t>
            </a:r>
            <a:r>
              <a:rPr lang="de-DE" sz="2400" dirty="0">
                <a:solidFill>
                  <a:schemeClr val="dk1"/>
                </a:solidFill>
              </a:rPr>
              <a:t> (Fuel)</a:t>
            </a:r>
            <a:endParaRPr lang="en-US" sz="2400" dirty="0">
              <a:solidFill>
                <a:schemeClr val="dk1"/>
              </a:solidFill>
            </a:endParaRPr>
          </a:p>
        </p:txBody>
      </p:sp>
      <p:sp>
        <p:nvSpPr>
          <p:cNvPr id="23" name="Rechteck: abgerundete Ecken 22">
            <a:extLst>
              <a:ext uri="{FF2B5EF4-FFF2-40B4-BE49-F238E27FC236}">
                <a16:creationId xmlns:a16="http://schemas.microsoft.com/office/drawing/2014/main" id="{8BD3E094-265E-4E1B-B0EC-E4BC8462AD2A}"/>
              </a:ext>
            </a:extLst>
          </p:cNvPr>
          <p:cNvSpPr/>
          <p:nvPr/>
        </p:nvSpPr>
        <p:spPr>
          <a:xfrm>
            <a:off x="5810973" y="4754880"/>
            <a:ext cx="4326283" cy="9319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hteck 23">
            <a:extLst>
              <a:ext uri="{FF2B5EF4-FFF2-40B4-BE49-F238E27FC236}">
                <a16:creationId xmlns:a16="http://schemas.microsoft.com/office/drawing/2014/main" id="{DC8A9731-6A1E-4D2C-9E53-326B403E24F7}"/>
              </a:ext>
            </a:extLst>
          </p:cNvPr>
          <p:cNvSpPr/>
          <p:nvPr/>
        </p:nvSpPr>
        <p:spPr>
          <a:xfrm>
            <a:off x="5810973" y="5032114"/>
            <a:ext cx="4326283" cy="3462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feld 24">
            <a:extLst>
              <a:ext uri="{FF2B5EF4-FFF2-40B4-BE49-F238E27FC236}">
                <a16:creationId xmlns:a16="http://schemas.microsoft.com/office/drawing/2014/main" id="{B480019B-3D59-445A-A747-CF1DBD6199DE}"/>
              </a:ext>
            </a:extLst>
          </p:cNvPr>
          <p:cNvSpPr txBox="1"/>
          <p:nvPr/>
        </p:nvSpPr>
        <p:spPr>
          <a:xfrm>
            <a:off x="7085890" y="4156056"/>
            <a:ext cx="1776448" cy="461665"/>
          </a:xfrm>
          <a:prstGeom prst="rect">
            <a:avLst/>
          </a:prstGeom>
          <a:noFill/>
        </p:spPr>
        <p:txBody>
          <a:bodyPr wrap="none" rtlCol="0">
            <a:spAutoFit/>
          </a:bodyPr>
          <a:lstStyle/>
          <a:p>
            <a:r>
              <a:rPr lang="de-DE" sz="2400" dirty="0">
                <a:solidFill>
                  <a:schemeClr val="dk1"/>
                </a:solidFill>
              </a:rPr>
              <a:t>Motor Case</a:t>
            </a:r>
            <a:endParaRPr lang="en-US" sz="2400" dirty="0">
              <a:solidFill>
                <a:schemeClr val="dk1"/>
              </a:solidFill>
            </a:endParaRPr>
          </a:p>
        </p:txBody>
      </p:sp>
      <p:sp>
        <p:nvSpPr>
          <p:cNvPr id="26" name="Textfeld 25">
            <a:extLst>
              <a:ext uri="{FF2B5EF4-FFF2-40B4-BE49-F238E27FC236}">
                <a16:creationId xmlns:a16="http://schemas.microsoft.com/office/drawing/2014/main" id="{45DCB51C-28BF-456D-A3CD-4B9AB170A119}"/>
              </a:ext>
            </a:extLst>
          </p:cNvPr>
          <p:cNvSpPr txBox="1"/>
          <p:nvPr/>
        </p:nvSpPr>
        <p:spPr>
          <a:xfrm>
            <a:off x="3965956" y="5505502"/>
            <a:ext cx="1654620" cy="461665"/>
          </a:xfrm>
          <a:prstGeom prst="rect">
            <a:avLst/>
          </a:prstGeom>
          <a:noFill/>
        </p:spPr>
        <p:txBody>
          <a:bodyPr wrap="none" rtlCol="0">
            <a:spAutoFit/>
          </a:bodyPr>
          <a:lstStyle/>
          <a:p>
            <a:r>
              <a:rPr lang="de-DE" sz="2400" dirty="0">
                <a:solidFill>
                  <a:schemeClr val="dk1"/>
                </a:solidFill>
              </a:rPr>
              <a:t>Port / </a:t>
            </a:r>
            <a:r>
              <a:rPr lang="de-DE" sz="2400" dirty="0" err="1">
                <a:solidFill>
                  <a:schemeClr val="dk1"/>
                </a:solidFill>
              </a:rPr>
              <a:t>Bore</a:t>
            </a:r>
            <a:endParaRPr lang="en-US" sz="2400" dirty="0">
              <a:solidFill>
                <a:schemeClr val="dk1"/>
              </a:solidFill>
            </a:endParaRPr>
          </a:p>
        </p:txBody>
      </p:sp>
      <p:cxnSp>
        <p:nvCxnSpPr>
          <p:cNvPr id="27" name="Gerade Verbindung mit Pfeil 26">
            <a:extLst>
              <a:ext uri="{FF2B5EF4-FFF2-40B4-BE49-F238E27FC236}">
                <a16:creationId xmlns:a16="http://schemas.microsoft.com/office/drawing/2014/main" id="{3014F449-D277-42B4-953F-DDFD0ECDB7F7}"/>
              </a:ext>
            </a:extLst>
          </p:cNvPr>
          <p:cNvCxnSpPr>
            <a:cxnSpLocks/>
          </p:cNvCxnSpPr>
          <p:nvPr/>
        </p:nvCxnSpPr>
        <p:spPr>
          <a:xfrm flipV="1">
            <a:off x="5620576" y="5460224"/>
            <a:ext cx="190397" cy="226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Gewitterblitz 27">
            <a:extLst>
              <a:ext uri="{FF2B5EF4-FFF2-40B4-BE49-F238E27FC236}">
                <a16:creationId xmlns:a16="http://schemas.microsoft.com/office/drawing/2014/main" id="{869544C5-A6BA-4194-845A-21FE3C2EA442}"/>
              </a:ext>
            </a:extLst>
          </p:cNvPr>
          <p:cNvSpPr/>
          <p:nvPr/>
        </p:nvSpPr>
        <p:spPr>
          <a:xfrm>
            <a:off x="5642242" y="4574136"/>
            <a:ext cx="869149" cy="823915"/>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feld 28">
            <a:extLst>
              <a:ext uri="{FF2B5EF4-FFF2-40B4-BE49-F238E27FC236}">
                <a16:creationId xmlns:a16="http://schemas.microsoft.com/office/drawing/2014/main" id="{0F6051B8-E3C0-4ED1-8453-CE3CF69D2F74}"/>
              </a:ext>
            </a:extLst>
          </p:cNvPr>
          <p:cNvSpPr txBox="1"/>
          <p:nvPr/>
        </p:nvSpPr>
        <p:spPr>
          <a:xfrm>
            <a:off x="5266602" y="4041562"/>
            <a:ext cx="1040670" cy="461665"/>
          </a:xfrm>
          <a:prstGeom prst="rect">
            <a:avLst/>
          </a:prstGeom>
          <a:noFill/>
        </p:spPr>
        <p:txBody>
          <a:bodyPr wrap="none" rtlCol="0">
            <a:spAutoFit/>
          </a:bodyPr>
          <a:lstStyle/>
          <a:p>
            <a:r>
              <a:rPr lang="de-DE" sz="2400" dirty="0" err="1">
                <a:solidFill>
                  <a:schemeClr val="dk1"/>
                </a:solidFill>
              </a:rPr>
              <a:t>Igniter</a:t>
            </a:r>
            <a:endParaRPr lang="en-US" sz="2400" dirty="0">
              <a:solidFill>
                <a:schemeClr val="dk1"/>
              </a:solidFill>
            </a:endParaRPr>
          </a:p>
        </p:txBody>
      </p:sp>
      <p:sp>
        <p:nvSpPr>
          <p:cNvPr id="30" name="Minuszeichen 29">
            <a:extLst>
              <a:ext uri="{FF2B5EF4-FFF2-40B4-BE49-F238E27FC236}">
                <a16:creationId xmlns:a16="http://schemas.microsoft.com/office/drawing/2014/main" id="{C18E0B4D-7DB2-47FE-9D92-9DE4D19F9B65}"/>
              </a:ext>
            </a:extLst>
          </p:cNvPr>
          <p:cNvSpPr/>
          <p:nvPr/>
        </p:nvSpPr>
        <p:spPr>
          <a:xfrm rot="16200000">
            <a:off x="9946718" y="4528280"/>
            <a:ext cx="673085" cy="590397"/>
          </a:xfrm>
          <a:prstGeom prst="mathMin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Minuszeichen 30">
            <a:extLst>
              <a:ext uri="{FF2B5EF4-FFF2-40B4-BE49-F238E27FC236}">
                <a16:creationId xmlns:a16="http://schemas.microsoft.com/office/drawing/2014/main" id="{DA24C06B-5AC6-42FE-A1D5-0F5D927D42A2}"/>
              </a:ext>
            </a:extLst>
          </p:cNvPr>
          <p:cNvSpPr/>
          <p:nvPr/>
        </p:nvSpPr>
        <p:spPr>
          <a:xfrm rot="16200000">
            <a:off x="9946718" y="5348991"/>
            <a:ext cx="673085" cy="590397"/>
          </a:xfrm>
          <a:prstGeom prst="mathMin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a:extLst>
              <a:ext uri="{FF2B5EF4-FFF2-40B4-BE49-F238E27FC236}">
                <a16:creationId xmlns:a16="http://schemas.microsoft.com/office/drawing/2014/main" id="{B124F845-7D05-4790-BE1B-E772358BBBA9}"/>
              </a:ext>
            </a:extLst>
          </p:cNvPr>
          <p:cNvSpPr txBox="1"/>
          <p:nvPr/>
        </p:nvSpPr>
        <p:spPr>
          <a:xfrm>
            <a:off x="9749528" y="6042879"/>
            <a:ext cx="1418557" cy="830997"/>
          </a:xfrm>
          <a:prstGeom prst="rect">
            <a:avLst/>
          </a:prstGeom>
          <a:noFill/>
        </p:spPr>
        <p:txBody>
          <a:bodyPr wrap="square" rtlCol="0">
            <a:spAutoFit/>
          </a:bodyPr>
          <a:lstStyle/>
          <a:p>
            <a:pPr algn="ctr"/>
            <a:r>
              <a:rPr lang="de-DE" sz="2400" dirty="0" err="1">
                <a:solidFill>
                  <a:schemeClr val="dk1"/>
                </a:solidFill>
              </a:rPr>
              <a:t>Throat</a:t>
            </a:r>
            <a:r>
              <a:rPr lang="de-DE" sz="2400" dirty="0">
                <a:solidFill>
                  <a:schemeClr val="dk1"/>
                </a:solidFill>
              </a:rPr>
              <a:t> </a:t>
            </a:r>
            <a:r>
              <a:rPr lang="de-DE" sz="2400" dirty="0" err="1">
                <a:solidFill>
                  <a:schemeClr val="dk1"/>
                </a:solidFill>
              </a:rPr>
              <a:t>Orifice</a:t>
            </a:r>
            <a:endParaRPr lang="de-DE" sz="2400" dirty="0">
              <a:solidFill>
                <a:schemeClr val="dk1"/>
              </a:solidFill>
            </a:endParaRPr>
          </a:p>
        </p:txBody>
      </p:sp>
    </p:spTree>
    <p:extLst>
      <p:ext uri="{BB962C8B-B14F-4D97-AF65-F5344CB8AC3E}">
        <p14:creationId xmlns:p14="http://schemas.microsoft.com/office/powerpoint/2010/main" val="42439087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Hybrid Propulsion Systems:</a:t>
            </a:r>
            <a:endParaRPr lang="en-US" sz="2200" dirty="0"/>
          </a:p>
          <a:p>
            <a:pPr marL="360000" lvl="1" indent="-270000">
              <a:lnSpc>
                <a:spcPct val="100000"/>
              </a:lnSpc>
              <a:spcBef>
                <a:spcPts val="600"/>
              </a:spcBef>
              <a:buSzPct val="100000"/>
              <a:buFont typeface="Noto Sans Symbols"/>
              <a:buChar char="▪"/>
            </a:pPr>
            <a:r>
              <a:rPr lang="en-US" sz="2200" dirty="0"/>
              <a:t>Pressurant Tank stores pressurant gas (e.g. Helium or Nitrogen), maintains propellant tank pressure</a:t>
            </a:r>
          </a:p>
          <a:p>
            <a:pPr marL="360000" lvl="1" indent="-270000">
              <a:lnSpc>
                <a:spcPct val="100000"/>
              </a:lnSpc>
              <a:spcBef>
                <a:spcPts val="600"/>
              </a:spcBef>
              <a:buSzPct val="100000"/>
              <a:buFont typeface="Noto Sans Symbols"/>
              <a:buChar char="▪"/>
            </a:pPr>
            <a:r>
              <a:rPr lang="en-US" sz="2200" dirty="0"/>
              <a:t>Pressure Regulator reduces pressurant pressure to desired propellant tank pressure level (@ constant level)</a:t>
            </a:r>
          </a:p>
          <a:p>
            <a:pPr marL="360000" lvl="1" indent="-270000">
              <a:lnSpc>
                <a:spcPct val="100000"/>
              </a:lnSpc>
              <a:spcBef>
                <a:spcPts val="600"/>
              </a:spcBef>
              <a:buSzPct val="100000"/>
              <a:buFont typeface="Noto Sans Symbols"/>
              <a:buChar char="▪"/>
            </a:pPr>
            <a:r>
              <a:rPr lang="en-US" sz="2200" dirty="0"/>
              <a:t>Propellant Tank stores liquid oxidizer (or gaseous oxidizer)</a:t>
            </a:r>
          </a:p>
          <a:p>
            <a:pPr marL="360000" lvl="1" indent="-270000">
              <a:lnSpc>
                <a:spcPct val="100000"/>
              </a:lnSpc>
              <a:spcBef>
                <a:spcPts val="600"/>
              </a:spcBef>
              <a:buSzPct val="100000"/>
              <a:buFont typeface="Noto Sans Symbols"/>
              <a:buChar char="▪"/>
            </a:pPr>
            <a:r>
              <a:rPr lang="en-US" sz="2200" dirty="0"/>
              <a:t>Flow valve controls propellant flow (on / off), could provide throttling</a:t>
            </a:r>
          </a:p>
          <a:p>
            <a:pPr marL="360000" lvl="1" indent="-270000">
              <a:lnSpc>
                <a:spcPct val="100000"/>
              </a:lnSpc>
              <a:spcBef>
                <a:spcPts val="600"/>
              </a:spcBef>
              <a:buSzPct val="100000"/>
              <a:buFont typeface="Noto Sans Symbols"/>
              <a:buChar char="▪"/>
            </a:pPr>
            <a:r>
              <a:rPr lang="en-US" sz="2200" dirty="0"/>
              <a:t>Motor case contains combustion pressure</a:t>
            </a:r>
          </a:p>
          <a:p>
            <a:pPr marL="360000" lvl="1" indent="-270000">
              <a:lnSpc>
                <a:spcPct val="100000"/>
              </a:lnSpc>
              <a:spcBef>
                <a:spcPts val="600"/>
              </a:spcBef>
              <a:buSzPct val="100000"/>
              <a:buFont typeface="Noto Sans Symbols"/>
              <a:buChar char="▪"/>
            </a:pPr>
            <a:r>
              <a:rPr lang="en-US" sz="2200" dirty="0"/>
              <a:t>Ports or Bores determine regression rate (number and shape can vary) </a:t>
            </a:r>
          </a:p>
          <a:p>
            <a:pPr marL="360000" lvl="1" indent="-270000">
              <a:lnSpc>
                <a:spcPct val="100000"/>
              </a:lnSpc>
              <a:spcBef>
                <a:spcPts val="600"/>
              </a:spcBef>
              <a:buSzPct val="100000"/>
              <a:buFont typeface="Noto Sans Symbols"/>
              <a:buChar char="▪"/>
            </a:pPr>
            <a:r>
              <a:rPr lang="en-US" sz="2200" dirty="0"/>
              <a:t>Nozzle allows exhaust products to expand into ambient</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Hybrid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44</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159819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Hybrid Propulsion Systems:</a:t>
            </a:r>
            <a:endParaRPr lang="en-US" sz="2200" dirty="0"/>
          </a:p>
          <a:p>
            <a:pPr marL="360000" lvl="1" indent="-270000">
              <a:lnSpc>
                <a:spcPct val="100000"/>
              </a:lnSpc>
              <a:spcBef>
                <a:spcPts val="600"/>
              </a:spcBef>
              <a:buSzPct val="100000"/>
              <a:buFont typeface="Noto Sans Symbols"/>
              <a:buChar char="▪"/>
            </a:pPr>
            <a:r>
              <a:rPr lang="en-US" sz="2200" dirty="0"/>
              <a:t>Hybrid propulsion systems stores propellant in 2 different states – liquid and solid</a:t>
            </a:r>
          </a:p>
          <a:p>
            <a:pPr marL="360000" lvl="1" indent="-270000">
              <a:lnSpc>
                <a:spcPct val="100000"/>
              </a:lnSpc>
              <a:spcBef>
                <a:spcPts val="600"/>
              </a:spcBef>
              <a:buSzPct val="100000"/>
              <a:buFont typeface="Noto Sans Symbols"/>
              <a:buChar char="▪"/>
            </a:pPr>
            <a:r>
              <a:rPr lang="en-US" sz="2200" dirty="0"/>
              <a:t>In a typical hybrid, the fuel is a solid propellant and the oxidizer is a liquid propellant</a:t>
            </a:r>
          </a:p>
          <a:p>
            <a:pPr marL="360000" lvl="1" indent="-270000">
              <a:lnSpc>
                <a:spcPct val="100000"/>
              </a:lnSpc>
              <a:spcBef>
                <a:spcPts val="600"/>
              </a:spcBef>
              <a:buSzPct val="100000"/>
              <a:buFont typeface="Noto Sans Symbols"/>
              <a:buChar char="▪"/>
            </a:pPr>
            <a:r>
              <a:rPr lang="en-US" sz="2200" dirty="0"/>
              <a:t>However it is also possible to use «reverse hybrids», solid oxidizers with liquid fuels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Hybrid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45</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4793490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Hybrid Propulsion Systems:</a:t>
            </a:r>
            <a:endParaRPr lang="en-US" sz="2200" dirty="0"/>
          </a:p>
          <a:p>
            <a:pPr marL="360000" lvl="1" indent="-270000">
              <a:lnSpc>
                <a:spcPct val="100000"/>
              </a:lnSpc>
              <a:spcBef>
                <a:spcPts val="600"/>
              </a:spcBef>
              <a:buSzPct val="100000"/>
              <a:buFont typeface="Noto Sans Symbols"/>
              <a:buChar char="▪"/>
            </a:pPr>
            <a:r>
              <a:rPr lang="en-US" sz="2200" dirty="0"/>
              <a:t>Shape of Ports / Bores</a:t>
            </a:r>
          </a:p>
          <a:p>
            <a:pPr>
              <a:lnSpc>
                <a:spcPct val="110000"/>
              </a:lnSpc>
            </a:pPr>
            <a:endParaRPr lang="en-US" dirty="0"/>
          </a:p>
          <a:p>
            <a:pPr>
              <a:lnSpc>
                <a:spcPct val="110000"/>
              </a:lnSpc>
            </a:pPr>
            <a:endParaRPr lang="en-US" dirty="0"/>
          </a:p>
          <a:p>
            <a:pPr>
              <a:lnSpc>
                <a:spcPct val="110000"/>
              </a:lnSpc>
            </a:pPr>
            <a:endParaRPr lang="en-US" dirty="0"/>
          </a:p>
          <a:p>
            <a:pPr>
              <a:lnSpc>
                <a:spcPct val="110000"/>
              </a:lnSpc>
            </a:pPr>
            <a:endParaRPr lang="en-US" dirty="0"/>
          </a:p>
          <a:p>
            <a:pPr>
              <a:lnSpc>
                <a:spcPct val="110000"/>
              </a:lnSpc>
            </a:pPr>
            <a:endParaRPr lang="en-US" dirty="0"/>
          </a:p>
          <a:p>
            <a:pPr marL="630000" lvl="1" indent="-270000">
              <a:lnSpc>
                <a:spcPct val="100000"/>
              </a:lnSpc>
              <a:spcBef>
                <a:spcPts val="600"/>
              </a:spcBef>
              <a:buSzPct val="100000"/>
            </a:pPr>
            <a:r>
              <a:rPr lang="en-US" sz="2000" dirty="0"/>
              <a:t>Shape and number can vary</a:t>
            </a:r>
          </a:p>
          <a:p>
            <a:pPr marL="630000" lvl="1" indent="-270000">
              <a:lnSpc>
                <a:spcPct val="100000"/>
              </a:lnSpc>
              <a:spcBef>
                <a:spcPts val="600"/>
              </a:spcBef>
              <a:buSzPct val="100000"/>
            </a:pPr>
            <a:r>
              <a:rPr lang="en-US" sz="2000" dirty="0"/>
              <a:t>Interesting is constant regression rate (similar to solid propulsion systems)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Hybrid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46</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L6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grpSp>
        <p:nvGrpSpPr>
          <p:cNvPr id="9" name="object 21">
            <a:extLst>
              <a:ext uri="{FF2B5EF4-FFF2-40B4-BE49-F238E27FC236}">
                <a16:creationId xmlns:a16="http://schemas.microsoft.com/office/drawing/2014/main" id="{B044020D-9588-4514-ADF8-B925779F84EA}"/>
              </a:ext>
            </a:extLst>
          </p:cNvPr>
          <p:cNvGrpSpPr/>
          <p:nvPr/>
        </p:nvGrpSpPr>
        <p:grpSpPr>
          <a:xfrm>
            <a:off x="3159086" y="4423029"/>
            <a:ext cx="2684780" cy="1099820"/>
            <a:chOff x="346329" y="3996309"/>
            <a:chExt cx="2684780" cy="1099820"/>
          </a:xfrm>
        </p:grpSpPr>
        <p:pic>
          <p:nvPicPr>
            <p:cNvPr id="10" name="object 22">
              <a:extLst>
                <a:ext uri="{FF2B5EF4-FFF2-40B4-BE49-F238E27FC236}">
                  <a16:creationId xmlns:a16="http://schemas.microsoft.com/office/drawing/2014/main" id="{19251F15-E465-4769-9C5A-6D4BBC94DB30}"/>
                </a:ext>
              </a:extLst>
            </p:cNvPr>
            <p:cNvPicPr/>
            <p:nvPr/>
          </p:nvPicPr>
          <p:blipFill>
            <a:blip r:embed="rId2" cstate="print"/>
            <a:stretch>
              <a:fillRect/>
            </a:stretch>
          </p:blipFill>
          <p:spPr>
            <a:xfrm>
              <a:off x="413766" y="4063746"/>
              <a:ext cx="964692" cy="964692"/>
            </a:xfrm>
            <a:prstGeom prst="rect">
              <a:avLst/>
            </a:prstGeom>
          </p:spPr>
        </p:pic>
        <p:sp>
          <p:nvSpPr>
            <p:cNvPr id="11" name="object 23">
              <a:extLst>
                <a:ext uri="{FF2B5EF4-FFF2-40B4-BE49-F238E27FC236}">
                  <a16:creationId xmlns:a16="http://schemas.microsoft.com/office/drawing/2014/main" id="{F5CC9543-B5EA-4F8F-A9D3-1CE500CE66F9}"/>
                </a:ext>
              </a:extLst>
            </p:cNvPr>
            <p:cNvSpPr/>
            <p:nvPr/>
          </p:nvSpPr>
          <p:spPr>
            <a:xfrm>
              <a:off x="413766" y="4063746"/>
              <a:ext cx="965200" cy="965200"/>
            </a:xfrm>
            <a:custGeom>
              <a:avLst/>
              <a:gdLst/>
              <a:ahLst/>
              <a:cxnLst/>
              <a:rect l="l" t="t" r="r" b="b"/>
              <a:pathLst>
                <a:path w="965200" h="965200">
                  <a:moveTo>
                    <a:pt x="0" y="482345"/>
                  </a:moveTo>
                  <a:lnTo>
                    <a:pt x="2208" y="435884"/>
                  </a:lnTo>
                  <a:lnTo>
                    <a:pt x="8697" y="390674"/>
                  </a:lnTo>
                  <a:lnTo>
                    <a:pt x="19265" y="346917"/>
                  </a:lnTo>
                  <a:lnTo>
                    <a:pt x="33711" y="304815"/>
                  </a:lnTo>
                  <a:lnTo>
                    <a:pt x="51831" y="264571"/>
                  </a:lnTo>
                  <a:lnTo>
                    <a:pt x="73424" y="226385"/>
                  </a:lnTo>
                  <a:lnTo>
                    <a:pt x="98288" y="190461"/>
                  </a:lnTo>
                  <a:lnTo>
                    <a:pt x="126221" y="156999"/>
                  </a:lnTo>
                  <a:lnTo>
                    <a:pt x="157019" y="126203"/>
                  </a:lnTo>
                  <a:lnTo>
                    <a:pt x="190482" y="98273"/>
                  </a:lnTo>
                  <a:lnTo>
                    <a:pt x="226408" y="73412"/>
                  </a:lnTo>
                  <a:lnTo>
                    <a:pt x="264593" y="51822"/>
                  </a:lnTo>
                  <a:lnTo>
                    <a:pt x="304836" y="33704"/>
                  </a:lnTo>
                  <a:lnTo>
                    <a:pt x="346935" y="19261"/>
                  </a:lnTo>
                  <a:lnTo>
                    <a:pt x="390688" y="8695"/>
                  </a:lnTo>
                  <a:lnTo>
                    <a:pt x="435892" y="2207"/>
                  </a:lnTo>
                  <a:lnTo>
                    <a:pt x="482346" y="0"/>
                  </a:lnTo>
                  <a:lnTo>
                    <a:pt x="528799" y="2207"/>
                  </a:lnTo>
                  <a:lnTo>
                    <a:pt x="574003" y="8695"/>
                  </a:lnTo>
                  <a:lnTo>
                    <a:pt x="617756" y="19261"/>
                  </a:lnTo>
                  <a:lnTo>
                    <a:pt x="659855" y="33704"/>
                  </a:lnTo>
                  <a:lnTo>
                    <a:pt x="700098" y="51822"/>
                  </a:lnTo>
                  <a:lnTo>
                    <a:pt x="738283" y="73412"/>
                  </a:lnTo>
                  <a:lnTo>
                    <a:pt x="774209" y="98273"/>
                  </a:lnTo>
                  <a:lnTo>
                    <a:pt x="807672" y="126203"/>
                  </a:lnTo>
                  <a:lnTo>
                    <a:pt x="838470" y="156999"/>
                  </a:lnTo>
                  <a:lnTo>
                    <a:pt x="866403" y="190461"/>
                  </a:lnTo>
                  <a:lnTo>
                    <a:pt x="891267" y="226385"/>
                  </a:lnTo>
                  <a:lnTo>
                    <a:pt x="912860" y="264571"/>
                  </a:lnTo>
                  <a:lnTo>
                    <a:pt x="930980" y="304815"/>
                  </a:lnTo>
                  <a:lnTo>
                    <a:pt x="945426" y="346917"/>
                  </a:lnTo>
                  <a:lnTo>
                    <a:pt x="955994" y="390674"/>
                  </a:lnTo>
                  <a:lnTo>
                    <a:pt x="962483" y="435884"/>
                  </a:lnTo>
                  <a:lnTo>
                    <a:pt x="964692" y="482345"/>
                  </a:lnTo>
                  <a:lnTo>
                    <a:pt x="962483" y="528807"/>
                  </a:lnTo>
                  <a:lnTo>
                    <a:pt x="955994" y="574017"/>
                  </a:lnTo>
                  <a:lnTo>
                    <a:pt x="945426" y="617774"/>
                  </a:lnTo>
                  <a:lnTo>
                    <a:pt x="930980" y="659876"/>
                  </a:lnTo>
                  <a:lnTo>
                    <a:pt x="912860" y="700120"/>
                  </a:lnTo>
                  <a:lnTo>
                    <a:pt x="891267" y="738306"/>
                  </a:lnTo>
                  <a:lnTo>
                    <a:pt x="866403" y="774230"/>
                  </a:lnTo>
                  <a:lnTo>
                    <a:pt x="838470" y="807692"/>
                  </a:lnTo>
                  <a:lnTo>
                    <a:pt x="807672" y="838488"/>
                  </a:lnTo>
                  <a:lnTo>
                    <a:pt x="774209" y="866418"/>
                  </a:lnTo>
                  <a:lnTo>
                    <a:pt x="738283" y="891279"/>
                  </a:lnTo>
                  <a:lnTo>
                    <a:pt x="700098" y="912869"/>
                  </a:lnTo>
                  <a:lnTo>
                    <a:pt x="659855" y="930987"/>
                  </a:lnTo>
                  <a:lnTo>
                    <a:pt x="617756" y="945430"/>
                  </a:lnTo>
                  <a:lnTo>
                    <a:pt x="574003" y="955996"/>
                  </a:lnTo>
                  <a:lnTo>
                    <a:pt x="528799" y="962484"/>
                  </a:lnTo>
                  <a:lnTo>
                    <a:pt x="482346" y="964691"/>
                  </a:lnTo>
                  <a:lnTo>
                    <a:pt x="435892" y="962484"/>
                  </a:lnTo>
                  <a:lnTo>
                    <a:pt x="390688" y="955996"/>
                  </a:lnTo>
                  <a:lnTo>
                    <a:pt x="346935" y="945430"/>
                  </a:lnTo>
                  <a:lnTo>
                    <a:pt x="304836" y="930987"/>
                  </a:lnTo>
                  <a:lnTo>
                    <a:pt x="264593" y="912869"/>
                  </a:lnTo>
                  <a:lnTo>
                    <a:pt x="226408" y="891279"/>
                  </a:lnTo>
                  <a:lnTo>
                    <a:pt x="190482" y="866418"/>
                  </a:lnTo>
                  <a:lnTo>
                    <a:pt x="157019" y="838488"/>
                  </a:lnTo>
                  <a:lnTo>
                    <a:pt x="126221" y="807692"/>
                  </a:lnTo>
                  <a:lnTo>
                    <a:pt x="98288" y="774230"/>
                  </a:lnTo>
                  <a:lnTo>
                    <a:pt x="73424" y="738306"/>
                  </a:lnTo>
                  <a:lnTo>
                    <a:pt x="51831" y="700120"/>
                  </a:lnTo>
                  <a:lnTo>
                    <a:pt x="33711" y="659876"/>
                  </a:lnTo>
                  <a:lnTo>
                    <a:pt x="19265" y="617774"/>
                  </a:lnTo>
                  <a:lnTo>
                    <a:pt x="8697" y="574017"/>
                  </a:lnTo>
                  <a:lnTo>
                    <a:pt x="2208" y="528807"/>
                  </a:lnTo>
                  <a:lnTo>
                    <a:pt x="0" y="482345"/>
                  </a:lnTo>
                  <a:close/>
                </a:path>
              </a:pathLst>
            </a:custGeom>
            <a:ln w="19050">
              <a:solidFill>
                <a:srgbClr val="000000"/>
              </a:solidFill>
            </a:ln>
          </p:spPr>
          <p:txBody>
            <a:bodyPr wrap="square" lIns="0" tIns="0" rIns="0" bIns="0" rtlCol="0"/>
            <a:lstStyle/>
            <a:p>
              <a:endParaRPr/>
            </a:p>
          </p:txBody>
        </p:sp>
        <p:sp>
          <p:nvSpPr>
            <p:cNvPr id="12" name="object 24">
              <a:extLst>
                <a:ext uri="{FF2B5EF4-FFF2-40B4-BE49-F238E27FC236}">
                  <a16:creationId xmlns:a16="http://schemas.microsoft.com/office/drawing/2014/main" id="{5D028103-D341-4597-A71D-18B39F297012}"/>
                </a:ext>
              </a:extLst>
            </p:cNvPr>
            <p:cNvSpPr/>
            <p:nvPr/>
          </p:nvSpPr>
          <p:spPr>
            <a:xfrm>
              <a:off x="602564" y="4261739"/>
              <a:ext cx="576580" cy="584200"/>
            </a:xfrm>
            <a:custGeom>
              <a:avLst/>
              <a:gdLst/>
              <a:ahLst/>
              <a:cxnLst/>
              <a:rect l="l" t="t" r="r" b="b"/>
              <a:pathLst>
                <a:path w="576580" h="584200">
                  <a:moveTo>
                    <a:pt x="401853" y="0"/>
                  </a:moveTo>
                  <a:lnTo>
                    <a:pt x="288302" y="217297"/>
                  </a:lnTo>
                  <a:lnTo>
                    <a:pt x="145326" y="23494"/>
                  </a:lnTo>
                  <a:lnTo>
                    <a:pt x="239725" y="246634"/>
                  </a:lnTo>
                  <a:lnTo>
                    <a:pt x="0" y="242316"/>
                  </a:lnTo>
                  <a:lnTo>
                    <a:pt x="231254" y="303149"/>
                  </a:lnTo>
                  <a:lnTo>
                    <a:pt x="75311" y="491617"/>
                  </a:lnTo>
                  <a:lnTo>
                    <a:pt x="269290" y="344424"/>
                  </a:lnTo>
                  <a:lnTo>
                    <a:pt x="314553" y="583692"/>
                  </a:lnTo>
                  <a:lnTo>
                    <a:pt x="325170" y="339344"/>
                  </a:lnTo>
                  <a:lnTo>
                    <a:pt x="537552" y="449199"/>
                  </a:lnTo>
                  <a:lnTo>
                    <a:pt x="356831" y="291719"/>
                  </a:lnTo>
                  <a:lnTo>
                    <a:pt x="576402" y="189484"/>
                  </a:lnTo>
                  <a:lnTo>
                    <a:pt x="340423" y="237362"/>
                  </a:lnTo>
                  <a:lnTo>
                    <a:pt x="401853" y="0"/>
                  </a:lnTo>
                  <a:close/>
                </a:path>
              </a:pathLst>
            </a:custGeom>
            <a:solidFill>
              <a:srgbClr val="FFFFFF"/>
            </a:solidFill>
          </p:spPr>
          <p:txBody>
            <a:bodyPr wrap="square" lIns="0" tIns="0" rIns="0" bIns="0" rtlCol="0"/>
            <a:lstStyle/>
            <a:p>
              <a:endParaRPr/>
            </a:p>
          </p:txBody>
        </p:sp>
        <p:sp>
          <p:nvSpPr>
            <p:cNvPr id="13" name="object 25">
              <a:extLst>
                <a:ext uri="{FF2B5EF4-FFF2-40B4-BE49-F238E27FC236}">
                  <a16:creationId xmlns:a16="http://schemas.microsoft.com/office/drawing/2014/main" id="{4C15D0AE-C9F9-4CAD-A259-929D0EEEDEA2}"/>
                </a:ext>
              </a:extLst>
            </p:cNvPr>
            <p:cNvSpPr/>
            <p:nvPr/>
          </p:nvSpPr>
          <p:spPr>
            <a:xfrm>
              <a:off x="602564" y="4261739"/>
              <a:ext cx="576580" cy="584200"/>
            </a:xfrm>
            <a:custGeom>
              <a:avLst/>
              <a:gdLst/>
              <a:ahLst/>
              <a:cxnLst/>
              <a:rect l="l" t="t" r="r" b="b"/>
              <a:pathLst>
                <a:path w="576580" h="584200">
                  <a:moveTo>
                    <a:pt x="0" y="242316"/>
                  </a:moveTo>
                  <a:lnTo>
                    <a:pt x="239725" y="246634"/>
                  </a:lnTo>
                  <a:lnTo>
                    <a:pt x="145326" y="23494"/>
                  </a:lnTo>
                  <a:lnTo>
                    <a:pt x="288302" y="217297"/>
                  </a:lnTo>
                  <a:lnTo>
                    <a:pt x="401853" y="0"/>
                  </a:lnTo>
                  <a:lnTo>
                    <a:pt x="340423" y="237362"/>
                  </a:lnTo>
                  <a:lnTo>
                    <a:pt x="576402" y="189484"/>
                  </a:lnTo>
                  <a:lnTo>
                    <a:pt x="356831" y="291719"/>
                  </a:lnTo>
                  <a:lnTo>
                    <a:pt x="537552" y="449199"/>
                  </a:lnTo>
                  <a:lnTo>
                    <a:pt x="325170" y="339344"/>
                  </a:lnTo>
                  <a:lnTo>
                    <a:pt x="314553" y="583692"/>
                  </a:lnTo>
                  <a:lnTo>
                    <a:pt x="269290" y="344424"/>
                  </a:lnTo>
                  <a:lnTo>
                    <a:pt x="75311" y="491617"/>
                  </a:lnTo>
                  <a:lnTo>
                    <a:pt x="231254" y="303149"/>
                  </a:lnTo>
                  <a:lnTo>
                    <a:pt x="0" y="242316"/>
                  </a:lnTo>
                  <a:close/>
                </a:path>
              </a:pathLst>
            </a:custGeom>
            <a:ln w="19049">
              <a:solidFill>
                <a:srgbClr val="FF0000"/>
              </a:solidFill>
            </a:ln>
          </p:spPr>
          <p:txBody>
            <a:bodyPr wrap="square" lIns="0" tIns="0" rIns="0" bIns="0" rtlCol="0"/>
            <a:lstStyle/>
            <a:p>
              <a:endParaRPr/>
            </a:p>
          </p:txBody>
        </p:sp>
        <p:sp>
          <p:nvSpPr>
            <p:cNvPr id="14" name="object 26">
              <a:extLst>
                <a:ext uri="{FF2B5EF4-FFF2-40B4-BE49-F238E27FC236}">
                  <a16:creationId xmlns:a16="http://schemas.microsoft.com/office/drawing/2014/main" id="{7EDC7E15-5EA8-4CEE-AEA1-ADCD0347C60B}"/>
                </a:ext>
              </a:extLst>
            </p:cNvPr>
            <p:cNvSpPr/>
            <p:nvPr/>
          </p:nvSpPr>
          <p:spPr>
            <a:xfrm>
              <a:off x="355854" y="4005834"/>
              <a:ext cx="1080770" cy="1080770"/>
            </a:xfrm>
            <a:custGeom>
              <a:avLst/>
              <a:gdLst/>
              <a:ahLst/>
              <a:cxnLst/>
              <a:rect l="l" t="t" r="r" b="b"/>
              <a:pathLst>
                <a:path w="1080770" h="1080770">
                  <a:moveTo>
                    <a:pt x="0" y="540258"/>
                  </a:moveTo>
                  <a:lnTo>
                    <a:pt x="2207" y="491091"/>
                  </a:lnTo>
                  <a:lnTo>
                    <a:pt x="8704" y="443159"/>
                  </a:lnTo>
                  <a:lnTo>
                    <a:pt x="19298" y="396654"/>
                  </a:lnTo>
                  <a:lnTo>
                    <a:pt x="33800" y="351765"/>
                  </a:lnTo>
                  <a:lnTo>
                    <a:pt x="52018" y="308685"/>
                  </a:lnTo>
                  <a:lnTo>
                    <a:pt x="73761" y="267603"/>
                  </a:lnTo>
                  <a:lnTo>
                    <a:pt x="98840" y="228710"/>
                  </a:lnTo>
                  <a:lnTo>
                    <a:pt x="127062" y="192198"/>
                  </a:lnTo>
                  <a:lnTo>
                    <a:pt x="158238" y="158257"/>
                  </a:lnTo>
                  <a:lnTo>
                    <a:pt x="192177" y="127079"/>
                  </a:lnTo>
                  <a:lnTo>
                    <a:pt x="228688" y="98854"/>
                  </a:lnTo>
                  <a:lnTo>
                    <a:pt x="267580" y="73772"/>
                  </a:lnTo>
                  <a:lnTo>
                    <a:pt x="308663" y="52026"/>
                  </a:lnTo>
                  <a:lnTo>
                    <a:pt x="351745" y="33806"/>
                  </a:lnTo>
                  <a:lnTo>
                    <a:pt x="396636" y="19302"/>
                  </a:lnTo>
                  <a:lnTo>
                    <a:pt x="443146" y="8706"/>
                  </a:lnTo>
                  <a:lnTo>
                    <a:pt x="491083" y="2208"/>
                  </a:lnTo>
                  <a:lnTo>
                    <a:pt x="540258" y="0"/>
                  </a:lnTo>
                  <a:lnTo>
                    <a:pt x="589432" y="2208"/>
                  </a:lnTo>
                  <a:lnTo>
                    <a:pt x="637369" y="8706"/>
                  </a:lnTo>
                  <a:lnTo>
                    <a:pt x="683879" y="19302"/>
                  </a:lnTo>
                  <a:lnTo>
                    <a:pt x="728770" y="33806"/>
                  </a:lnTo>
                  <a:lnTo>
                    <a:pt x="771852" y="52026"/>
                  </a:lnTo>
                  <a:lnTo>
                    <a:pt x="812935" y="73772"/>
                  </a:lnTo>
                  <a:lnTo>
                    <a:pt x="851827" y="98854"/>
                  </a:lnTo>
                  <a:lnTo>
                    <a:pt x="888338" y="127079"/>
                  </a:lnTo>
                  <a:lnTo>
                    <a:pt x="922277" y="158257"/>
                  </a:lnTo>
                  <a:lnTo>
                    <a:pt x="953453" y="192198"/>
                  </a:lnTo>
                  <a:lnTo>
                    <a:pt x="981675" y="228710"/>
                  </a:lnTo>
                  <a:lnTo>
                    <a:pt x="1006754" y="267603"/>
                  </a:lnTo>
                  <a:lnTo>
                    <a:pt x="1028497" y="308685"/>
                  </a:lnTo>
                  <a:lnTo>
                    <a:pt x="1046715" y="351765"/>
                  </a:lnTo>
                  <a:lnTo>
                    <a:pt x="1061217" y="396654"/>
                  </a:lnTo>
                  <a:lnTo>
                    <a:pt x="1071811" y="443159"/>
                  </a:lnTo>
                  <a:lnTo>
                    <a:pt x="1078308" y="491091"/>
                  </a:lnTo>
                  <a:lnTo>
                    <a:pt x="1080516" y="540258"/>
                  </a:lnTo>
                  <a:lnTo>
                    <a:pt x="1078308" y="589424"/>
                  </a:lnTo>
                  <a:lnTo>
                    <a:pt x="1071811" y="637356"/>
                  </a:lnTo>
                  <a:lnTo>
                    <a:pt x="1061217" y="683861"/>
                  </a:lnTo>
                  <a:lnTo>
                    <a:pt x="1046715" y="728750"/>
                  </a:lnTo>
                  <a:lnTo>
                    <a:pt x="1028497" y="771830"/>
                  </a:lnTo>
                  <a:lnTo>
                    <a:pt x="1006754" y="812912"/>
                  </a:lnTo>
                  <a:lnTo>
                    <a:pt x="981675" y="851805"/>
                  </a:lnTo>
                  <a:lnTo>
                    <a:pt x="953453" y="888317"/>
                  </a:lnTo>
                  <a:lnTo>
                    <a:pt x="922277" y="922258"/>
                  </a:lnTo>
                  <a:lnTo>
                    <a:pt x="888338" y="953436"/>
                  </a:lnTo>
                  <a:lnTo>
                    <a:pt x="851827" y="981661"/>
                  </a:lnTo>
                  <a:lnTo>
                    <a:pt x="812935" y="1006743"/>
                  </a:lnTo>
                  <a:lnTo>
                    <a:pt x="771852" y="1028489"/>
                  </a:lnTo>
                  <a:lnTo>
                    <a:pt x="728770" y="1046709"/>
                  </a:lnTo>
                  <a:lnTo>
                    <a:pt x="683879" y="1061213"/>
                  </a:lnTo>
                  <a:lnTo>
                    <a:pt x="637369" y="1071809"/>
                  </a:lnTo>
                  <a:lnTo>
                    <a:pt x="589432" y="1078307"/>
                  </a:lnTo>
                  <a:lnTo>
                    <a:pt x="540258" y="1080516"/>
                  </a:lnTo>
                  <a:lnTo>
                    <a:pt x="491083" y="1078307"/>
                  </a:lnTo>
                  <a:lnTo>
                    <a:pt x="443146" y="1071809"/>
                  </a:lnTo>
                  <a:lnTo>
                    <a:pt x="396636" y="1061213"/>
                  </a:lnTo>
                  <a:lnTo>
                    <a:pt x="351745" y="1046709"/>
                  </a:lnTo>
                  <a:lnTo>
                    <a:pt x="308663" y="1028489"/>
                  </a:lnTo>
                  <a:lnTo>
                    <a:pt x="267580" y="1006743"/>
                  </a:lnTo>
                  <a:lnTo>
                    <a:pt x="228688" y="981661"/>
                  </a:lnTo>
                  <a:lnTo>
                    <a:pt x="192177" y="953436"/>
                  </a:lnTo>
                  <a:lnTo>
                    <a:pt x="158238" y="922258"/>
                  </a:lnTo>
                  <a:lnTo>
                    <a:pt x="127062" y="888317"/>
                  </a:lnTo>
                  <a:lnTo>
                    <a:pt x="98840" y="851805"/>
                  </a:lnTo>
                  <a:lnTo>
                    <a:pt x="73761" y="812912"/>
                  </a:lnTo>
                  <a:lnTo>
                    <a:pt x="52018" y="771830"/>
                  </a:lnTo>
                  <a:lnTo>
                    <a:pt x="33800" y="728750"/>
                  </a:lnTo>
                  <a:lnTo>
                    <a:pt x="19298" y="683861"/>
                  </a:lnTo>
                  <a:lnTo>
                    <a:pt x="8704" y="637356"/>
                  </a:lnTo>
                  <a:lnTo>
                    <a:pt x="2207" y="589424"/>
                  </a:lnTo>
                  <a:lnTo>
                    <a:pt x="0" y="540258"/>
                  </a:lnTo>
                  <a:close/>
                </a:path>
              </a:pathLst>
            </a:custGeom>
            <a:ln w="19050">
              <a:solidFill>
                <a:srgbClr val="000000"/>
              </a:solidFill>
            </a:ln>
          </p:spPr>
          <p:txBody>
            <a:bodyPr wrap="square" lIns="0" tIns="0" rIns="0" bIns="0" rtlCol="0"/>
            <a:lstStyle/>
            <a:p>
              <a:endParaRPr/>
            </a:p>
          </p:txBody>
        </p:sp>
        <p:pic>
          <p:nvPicPr>
            <p:cNvPr id="15" name="object 27">
              <a:extLst>
                <a:ext uri="{FF2B5EF4-FFF2-40B4-BE49-F238E27FC236}">
                  <a16:creationId xmlns:a16="http://schemas.microsoft.com/office/drawing/2014/main" id="{194E5B79-264A-441C-87E1-C08FBE47B513}"/>
                </a:ext>
              </a:extLst>
            </p:cNvPr>
            <p:cNvPicPr/>
            <p:nvPr/>
          </p:nvPicPr>
          <p:blipFill>
            <a:blip r:embed="rId3" cstate="print"/>
            <a:stretch>
              <a:fillRect/>
            </a:stretch>
          </p:blipFill>
          <p:spPr>
            <a:xfrm>
              <a:off x="1998726" y="4063746"/>
              <a:ext cx="964692" cy="964692"/>
            </a:xfrm>
            <a:prstGeom prst="rect">
              <a:avLst/>
            </a:prstGeom>
          </p:spPr>
        </p:pic>
        <p:pic>
          <p:nvPicPr>
            <p:cNvPr id="16" name="object 28">
              <a:extLst>
                <a:ext uri="{FF2B5EF4-FFF2-40B4-BE49-F238E27FC236}">
                  <a16:creationId xmlns:a16="http://schemas.microsoft.com/office/drawing/2014/main" id="{43141669-0ACB-47C0-BAAC-67DC4D57EAC9}"/>
                </a:ext>
              </a:extLst>
            </p:cNvPr>
            <p:cNvPicPr/>
            <p:nvPr/>
          </p:nvPicPr>
          <p:blipFill>
            <a:blip r:embed="rId4" cstate="print"/>
            <a:stretch>
              <a:fillRect/>
            </a:stretch>
          </p:blipFill>
          <p:spPr>
            <a:xfrm>
              <a:off x="1931289" y="3996309"/>
              <a:ext cx="1099566" cy="1099566"/>
            </a:xfrm>
            <a:prstGeom prst="rect">
              <a:avLst/>
            </a:prstGeom>
          </p:spPr>
        </p:pic>
        <p:sp>
          <p:nvSpPr>
            <p:cNvPr id="17" name="object 29">
              <a:extLst>
                <a:ext uri="{FF2B5EF4-FFF2-40B4-BE49-F238E27FC236}">
                  <a16:creationId xmlns:a16="http://schemas.microsoft.com/office/drawing/2014/main" id="{40FB5E8C-9D9C-4F19-8E8B-C313BC828B2A}"/>
                </a:ext>
              </a:extLst>
            </p:cNvPr>
            <p:cNvSpPr/>
            <p:nvPr/>
          </p:nvSpPr>
          <p:spPr>
            <a:xfrm>
              <a:off x="1459992" y="4364736"/>
              <a:ext cx="449580" cy="407034"/>
            </a:xfrm>
            <a:custGeom>
              <a:avLst/>
              <a:gdLst/>
              <a:ahLst/>
              <a:cxnLst/>
              <a:rect l="l" t="t" r="r" b="b"/>
              <a:pathLst>
                <a:path w="449580" h="407035">
                  <a:moveTo>
                    <a:pt x="246126" y="0"/>
                  </a:moveTo>
                  <a:lnTo>
                    <a:pt x="246126" y="101726"/>
                  </a:lnTo>
                  <a:lnTo>
                    <a:pt x="0" y="101726"/>
                  </a:lnTo>
                  <a:lnTo>
                    <a:pt x="0" y="305181"/>
                  </a:lnTo>
                  <a:lnTo>
                    <a:pt x="246126" y="305181"/>
                  </a:lnTo>
                  <a:lnTo>
                    <a:pt x="246126" y="406907"/>
                  </a:lnTo>
                  <a:lnTo>
                    <a:pt x="449580" y="203453"/>
                  </a:lnTo>
                  <a:lnTo>
                    <a:pt x="246126" y="0"/>
                  </a:lnTo>
                  <a:close/>
                </a:path>
              </a:pathLst>
            </a:custGeom>
            <a:solidFill>
              <a:srgbClr val="000000">
                <a:alpha val="39999"/>
              </a:srgbClr>
            </a:solidFill>
          </p:spPr>
          <p:txBody>
            <a:bodyPr wrap="square" lIns="0" tIns="0" rIns="0" bIns="0" rtlCol="0"/>
            <a:lstStyle/>
            <a:p>
              <a:endParaRPr/>
            </a:p>
          </p:txBody>
        </p:sp>
      </p:grpSp>
      <p:grpSp>
        <p:nvGrpSpPr>
          <p:cNvPr id="18" name="object 7">
            <a:extLst>
              <a:ext uri="{FF2B5EF4-FFF2-40B4-BE49-F238E27FC236}">
                <a16:creationId xmlns:a16="http://schemas.microsoft.com/office/drawing/2014/main" id="{7C3A5BFC-9F9D-4AC5-95A8-1F4A92ACC812}"/>
              </a:ext>
            </a:extLst>
          </p:cNvPr>
          <p:cNvGrpSpPr/>
          <p:nvPr/>
        </p:nvGrpSpPr>
        <p:grpSpPr>
          <a:xfrm>
            <a:off x="3168611" y="3122946"/>
            <a:ext cx="984250" cy="984250"/>
            <a:chOff x="314325" y="1628013"/>
            <a:chExt cx="984250" cy="984250"/>
          </a:xfrm>
        </p:grpSpPr>
        <p:sp>
          <p:nvSpPr>
            <p:cNvPr id="19" name="object 8">
              <a:extLst>
                <a:ext uri="{FF2B5EF4-FFF2-40B4-BE49-F238E27FC236}">
                  <a16:creationId xmlns:a16="http://schemas.microsoft.com/office/drawing/2014/main" id="{89D3F972-AD5F-434C-A5F6-BF0428F4FCD0}"/>
                </a:ext>
              </a:extLst>
            </p:cNvPr>
            <p:cNvSpPr/>
            <p:nvPr/>
          </p:nvSpPr>
          <p:spPr>
            <a:xfrm>
              <a:off x="323850" y="1637538"/>
              <a:ext cx="965200" cy="965200"/>
            </a:xfrm>
            <a:custGeom>
              <a:avLst/>
              <a:gdLst/>
              <a:ahLst/>
              <a:cxnLst/>
              <a:rect l="l" t="t" r="r" b="b"/>
              <a:pathLst>
                <a:path w="965200" h="965200">
                  <a:moveTo>
                    <a:pt x="0" y="482346"/>
                  </a:moveTo>
                  <a:lnTo>
                    <a:pt x="2208" y="435884"/>
                  </a:lnTo>
                  <a:lnTo>
                    <a:pt x="8697" y="390674"/>
                  </a:lnTo>
                  <a:lnTo>
                    <a:pt x="19265" y="346917"/>
                  </a:lnTo>
                  <a:lnTo>
                    <a:pt x="33711" y="304815"/>
                  </a:lnTo>
                  <a:lnTo>
                    <a:pt x="51831" y="264571"/>
                  </a:lnTo>
                  <a:lnTo>
                    <a:pt x="73424" y="226385"/>
                  </a:lnTo>
                  <a:lnTo>
                    <a:pt x="98288" y="190461"/>
                  </a:lnTo>
                  <a:lnTo>
                    <a:pt x="126221" y="156999"/>
                  </a:lnTo>
                  <a:lnTo>
                    <a:pt x="157019" y="126203"/>
                  </a:lnTo>
                  <a:lnTo>
                    <a:pt x="190482" y="98273"/>
                  </a:lnTo>
                  <a:lnTo>
                    <a:pt x="226408" y="73412"/>
                  </a:lnTo>
                  <a:lnTo>
                    <a:pt x="264593" y="51822"/>
                  </a:lnTo>
                  <a:lnTo>
                    <a:pt x="304836" y="33704"/>
                  </a:lnTo>
                  <a:lnTo>
                    <a:pt x="346935" y="19261"/>
                  </a:lnTo>
                  <a:lnTo>
                    <a:pt x="390688" y="8695"/>
                  </a:lnTo>
                  <a:lnTo>
                    <a:pt x="435892" y="2207"/>
                  </a:lnTo>
                  <a:lnTo>
                    <a:pt x="482345" y="0"/>
                  </a:lnTo>
                  <a:lnTo>
                    <a:pt x="528799" y="2207"/>
                  </a:lnTo>
                  <a:lnTo>
                    <a:pt x="574003" y="8695"/>
                  </a:lnTo>
                  <a:lnTo>
                    <a:pt x="617756" y="19261"/>
                  </a:lnTo>
                  <a:lnTo>
                    <a:pt x="659855" y="33704"/>
                  </a:lnTo>
                  <a:lnTo>
                    <a:pt x="700098" y="51822"/>
                  </a:lnTo>
                  <a:lnTo>
                    <a:pt x="738283" y="73412"/>
                  </a:lnTo>
                  <a:lnTo>
                    <a:pt x="774209" y="98273"/>
                  </a:lnTo>
                  <a:lnTo>
                    <a:pt x="807672" y="126203"/>
                  </a:lnTo>
                  <a:lnTo>
                    <a:pt x="838470" y="156999"/>
                  </a:lnTo>
                  <a:lnTo>
                    <a:pt x="866403" y="190461"/>
                  </a:lnTo>
                  <a:lnTo>
                    <a:pt x="891267" y="226385"/>
                  </a:lnTo>
                  <a:lnTo>
                    <a:pt x="912860" y="264571"/>
                  </a:lnTo>
                  <a:lnTo>
                    <a:pt x="930980" y="304815"/>
                  </a:lnTo>
                  <a:lnTo>
                    <a:pt x="945426" y="346917"/>
                  </a:lnTo>
                  <a:lnTo>
                    <a:pt x="955994" y="390674"/>
                  </a:lnTo>
                  <a:lnTo>
                    <a:pt x="962483" y="435884"/>
                  </a:lnTo>
                  <a:lnTo>
                    <a:pt x="964691" y="482346"/>
                  </a:lnTo>
                  <a:lnTo>
                    <a:pt x="962483" y="528807"/>
                  </a:lnTo>
                  <a:lnTo>
                    <a:pt x="955994" y="574017"/>
                  </a:lnTo>
                  <a:lnTo>
                    <a:pt x="945426" y="617774"/>
                  </a:lnTo>
                  <a:lnTo>
                    <a:pt x="930980" y="659876"/>
                  </a:lnTo>
                  <a:lnTo>
                    <a:pt x="912860" y="700120"/>
                  </a:lnTo>
                  <a:lnTo>
                    <a:pt x="891267" y="738306"/>
                  </a:lnTo>
                  <a:lnTo>
                    <a:pt x="866403" y="774230"/>
                  </a:lnTo>
                  <a:lnTo>
                    <a:pt x="838470" y="807692"/>
                  </a:lnTo>
                  <a:lnTo>
                    <a:pt x="807672" y="838488"/>
                  </a:lnTo>
                  <a:lnTo>
                    <a:pt x="774209" y="866418"/>
                  </a:lnTo>
                  <a:lnTo>
                    <a:pt x="738283" y="891279"/>
                  </a:lnTo>
                  <a:lnTo>
                    <a:pt x="700098" y="912869"/>
                  </a:lnTo>
                  <a:lnTo>
                    <a:pt x="659855" y="930987"/>
                  </a:lnTo>
                  <a:lnTo>
                    <a:pt x="617756" y="945430"/>
                  </a:lnTo>
                  <a:lnTo>
                    <a:pt x="574003" y="955996"/>
                  </a:lnTo>
                  <a:lnTo>
                    <a:pt x="528799" y="962484"/>
                  </a:lnTo>
                  <a:lnTo>
                    <a:pt x="482345" y="964691"/>
                  </a:lnTo>
                  <a:lnTo>
                    <a:pt x="435892" y="962484"/>
                  </a:lnTo>
                  <a:lnTo>
                    <a:pt x="390688" y="955996"/>
                  </a:lnTo>
                  <a:lnTo>
                    <a:pt x="346935" y="945430"/>
                  </a:lnTo>
                  <a:lnTo>
                    <a:pt x="304836" y="930987"/>
                  </a:lnTo>
                  <a:lnTo>
                    <a:pt x="264593" y="912869"/>
                  </a:lnTo>
                  <a:lnTo>
                    <a:pt x="226408" y="891279"/>
                  </a:lnTo>
                  <a:lnTo>
                    <a:pt x="190482" y="866418"/>
                  </a:lnTo>
                  <a:lnTo>
                    <a:pt x="157019" y="838488"/>
                  </a:lnTo>
                  <a:lnTo>
                    <a:pt x="126221" y="807692"/>
                  </a:lnTo>
                  <a:lnTo>
                    <a:pt x="98288" y="774230"/>
                  </a:lnTo>
                  <a:lnTo>
                    <a:pt x="73424" y="738306"/>
                  </a:lnTo>
                  <a:lnTo>
                    <a:pt x="51831" y="700120"/>
                  </a:lnTo>
                  <a:lnTo>
                    <a:pt x="33711" y="659876"/>
                  </a:lnTo>
                  <a:lnTo>
                    <a:pt x="19265" y="617774"/>
                  </a:lnTo>
                  <a:lnTo>
                    <a:pt x="8697" y="574017"/>
                  </a:lnTo>
                  <a:lnTo>
                    <a:pt x="2208" y="528807"/>
                  </a:lnTo>
                  <a:lnTo>
                    <a:pt x="0" y="482346"/>
                  </a:lnTo>
                  <a:close/>
                </a:path>
              </a:pathLst>
            </a:custGeom>
            <a:ln w="19050">
              <a:solidFill>
                <a:srgbClr val="000000"/>
              </a:solidFill>
            </a:ln>
          </p:spPr>
          <p:txBody>
            <a:bodyPr wrap="square" lIns="0" tIns="0" rIns="0" bIns="0" rtlCol="0"/>
            <a:lstStyle/>
            <a:p>
              <a:endParaRPr/>
            </a:p>
          </p:txBody>
        </p:sp>
        <p:pic>
          <p:nvPicPr>
            <p:cNvPr id="20" name="object 9">
              <a:extLst>
                <a:ext uri="{FF2B5EF4-FFF2-40B4-BE49-F238E27FC236}">
                  <a16:creationId xmlns:a16="http://schemas.microsoft.com/office/drawing/2014/main" id="{1B706673-A153-4986-A1B5-3AE5C7C0CD5A}"/>
                </a:ext>
              </a:extLst>
            </p:cNvPr>
            <p:cNvPicPr/>
            <p:nvPr/>
          </p:nvPicPr>
          <p:blipFill>
            <a:blip r:embed="rId5" cstate="print"/>
            <a:stretch>
              <a:fillRect/>
            </a:stretch>
          </p:blipFill>
          <p:spPr>
            <a:xfrm>
              <a:off x="453389" y="1767078"/>
              <a:ext cx="705612" cy="705612"/>
            </a:xfrm>
            <a:prstGeom prst="rect">
              <a:avLst/>
            </a:prstGeom>
          </p:spPr>
        </p:pic>
        <p:sp>
          <p:nvSpPr>
            <p:cNvPr id="21" name="object 10">
              <a:extLst>
                <a:ext uri="{FF2B5EF4-FFF2-40B4-BE49-F238E27FC236}">
                  <a16:creationId xmlns:a16="http://schemas.microsoft.com/office/drawing/2014/main" id="{62D7958B-2A70-4CB7-BBDB-C2B3EE9BE3CC}"/>
                </a:ext>
              </a:extLst>
            </p:cNvPr>
            <p:cNvSpPr/>
            <p:nvPr/>
          </p:nvSpPr>
          <p:spPr>
            <a:xfrm>
              <a:off x="453389" y="1767078"/>
              <a:ext cx="706120" cy="706120"/>
            </a:xfrm>
            <a:custGeom>
              <a:avLst/>
              <a:gdLst/>
              <a:ahLst/>
              <a:cxnLst/>
              <a:rect l="l" t="t" r="r" b="b"/>
              <a:pathLst>
                <a:path w="706119" h="706119">
                  <a:moveTo>
                    <a:pt x="0" y="352806"/>
                  </a:moveTo>
                  <a:lnTo>
                    <a:pt x="3220" y="304938"/>
                  </a:lnTo>
                  <a:lnTo>
                    <a:pt x="12602" y="259027"/>
                  </a:lnTo>
                  <a:lnTo>
                    <a:pt x="27726" y="215491"/>
                  </a:lnTo>
                  <a:lnTo>
                    <a:pt x="48169" y="174751"/>
                  </a:lnTo>
                  <a:lnTo>
                    <a:pt x="73513" y="137230"/>
                  </a:lnTo>
                  <a:lnTo>
                    <a:pt x="103336" y="103346"/>
                  </a:lnTo>
                  <a:lnTo>
                    <a:pt x="137219" y="73521"/>
                  </a:lnTo>
                  <a:lnTo>
                    <a:pt x="174740" y="48175"/>
                  </a:lnTo>
                  <a:lnTo>
                    <a:pt x="215480" y="27729"/>
                  </a:lnTo>
                  <a:lnTo>
                    <a:pt x="259018" y="12604"/>
                  </a:lnTo>
                  <a:lnTo>
                    <a:pt x="304933" y="3221"/>
                  </a:lnTo>
                  <a:lnTo>
                    <a:pt x="352805" y="0"/>
                  </a:lnTo>
                  <a:lnTo>
                    <a:pt x="400678" y="3221"/>
                  </a:lnTo>
                  <a:lnTo>
                    <a:pt x="446593" y="12604"/>
                  </a:lnTo>
                  <a:lnTo>
                    <a:pt x="490131" y="27729"/>
                  </a:lnTo>
                  <a:lnTo>
                    <a:pt x="530871" y="48175"/>
                  </a:lnTo>
                  <a:lnTo>
                    <a:pt x="568392" y="73521"/>
                  </a:lnTo>
                  <a:lnTo>
                    <a:pt x="602275" y="103346"/>
                  </a:lnTo>
                  <a:lnTo>
                    <a:pt x="632098" y="137230"/>
                  </a:lnTo>
                  <a:lnTo>
                    <a:pt x="657442" y="174751"/>
                  </a:lnTo>
                  <a:lnTo>
                    <a:pt x="677885" y="215491"/>
                  </a:lnTo>
                  <a:lnTo>
                    <a:pt x="693009" y="259027"/>
                  </a:lnTo>
                  <a:lnTo>
                    <a:pt x="702391" y="304938"/>
                  </a:lnTo>
                  <a:lnTo>
                    <a:pt x="705612" y="352806"/>
                  </a:lnTo>
                  <a:lnTo>
                    <a:pt x="702391" y="400673"/>
                  </a:lnTo>
                  <a:lnTo>
                    <a:pt x="693009" y="446584"/>
                  </a:lnTo>
                  <a:lnTo>
                    <a:pt x="677885" y="490120"/>
                  </a:lnTo>
                  <a:lnTo>
                    <a:pt x="657442" y="530860"/>
                  </a:lnTo>
                  <a:lnTo>
                    <a:pt x="632098" y="568381"/>
                  </a:lnTo>
                  <a:lnTo>
                    <a:pt x="602275" y="602265"/>
                  </a:lnTo>
                  <a:lnTo>
                    <a:pt x="568392" y="632090"/>
                  </a:lnTo>
                  <a:lnTo>
                    <a:pt x="530871" y="657436"/>
                  </a:lnTo>
                  <a:lnTo>
                    <a:pt x="490131" y="677882"/>
                  </a:lnTo>
                  <a:lnTo>
                    <a:pt x="446593" y="693007"/>
                  </a:lnTo>
                  <a:lnTo>
                    <a:pt x="400678" y="702390"/>
                  </a:lnTo>
                  <a:lnTo>
                    <a:pt x="352805" y="705612"/>
                  </a:lnTo>
                  <a:lnTo>
                    <a:pt x="304933" y="702390"/>
                  </a:lnTo>
                  <a:lnTo>
                    <a:pt x="259018" y="693007"/>
                  </a:lnTo>
                  <a:lnTo>
                    <a:pt x="215480" y="677882"/>
                  </a:lnTo>
                  <a:lnTo>
                    <a:pt x="174740" y="657436"/>
                  </a:lnTo>
                  <a:lnTo>
                    <a:pt x="137219" y="632090"/>
                  </a:lnTo>
                  <a:lnTo>
                    <a:pt x="103336" y="602265"/>
                  </a:lnTo>
                  <a:lnTo>
                    <a:pt x="73513" y="568381"/>
                  </a:lnTo>
                  <a:lnTo>
                    <a:pt x="48169" y="530860"/>
                  </a:lnTo>
                  <a:lnTo>
                    <a:pt x="27726" y="490120"/>
                  </a:lnTo>
                  <a:lnTo>
                    <a:pt x="12602" y="446584"/>
                  </a:lnTo>
                  <a:lnTo>
                    <a:pt x="3220" y="400673"/>
                  </a:lnTo>
                  <a:lnTo>
                    <a:pt x="0" y="352806"/>
                  </a:lnTo>
                  <a:close/>
                </a:path>
              </a:pathLst>
            </a:custGeom>
            <a:ln w="19050">
              <a:solidFill>
                <a:srgbClr val="000000"/>
              </a:solidFill>
            </a:ln>
          </p:spPr>
          <p:txBody>
            <a:bodyPr wrap="square" lIns="0" tIns="0" rIns="0" bIns="0" rtlCol="0"/>
            <a:lstStyle/>
            <a:p>
              <a:endParaRPr/>
            </a:p>
          </p:txBody>
        </p:sp>
      </p:grpSp>
      <p:grpSp>
        <p:nvGrpSpPr>
          <p:cNvPr id="22" name="object 7">
            <a:extLst>
              <a:ext uri="{FF2B5EF4-FFF2-40B4-BE49-F238E27FC236}">
                <a16:creationId xmlns:a16="http://schemas.microsoft.com/office/drawing/2014/main" id="{17796AEC-A12E-4929-8C9B-3CCCE6B91C3C}"/>
              </a:ext>
            </a:extLst>
          </p:cNvPr>
          <p:cNvGrpSpPr/>
          <p:nvPr/>
        </p:nvGrpSpPr>
        <p:grpSpPr>
          <a:xfrm>
            <a:off x="4769982" y="3120598"/>
            <a:ext cx="984250" cy="984250"/>
            <a:chOff x="314325" y="1628013"/>
            <a:chExt cx="984250" cy="984250"/>
          </a:xfrm>
        </p:grpSpPr>
        <p:sp>
          <p:nvSpPr>
            <p:cNvPr id="23" name="object 8">
              <a:extLst>
                <a:ext uri="{FF2B5EF4-FFF2-40B4-BE49-F238E27FC236}">
                  <a16:creationId xmlns:a16="http://schemas.microsoft.com/office/drawing/2014/main" id="{D23D9162-DFAB-4888-BAF8-C8067F27CCEB}"/>
                </a:ext>
              </a:extLst>
            </p:cNvPr>
            <p:cNvSpPr/>
            <p:nvPr/>
          </p:nvSpPr>
          <p:spPr>
            <a:xfrm>
              <a:off x="323850" y="1637538"/>
              <a:ext cx="965200" cy="965200"/>
            </a:xfrm>
            <a:custGeom>
              <a:avLst/>
              <a:gdLst/>
              <a:ahLst/>
              <a:cxnLst/>
              <a:rect l="l" t="t" r="r" b="b"/>
              <a:pathLst>
                <a:path w="965200" h="965200">
                  <a:moveTo>
                    <a:pt x="0" y="482346"/>
                  </a:moveTo>
                  <a:lnTo>
                    <a:pt x="2208" y="435884"/>
                  </a:lnTo>
                  <a:lnTo>
                    <a:pt x="8697" y="390674"/>
                  </a:lnTo>
                  <a:lnTo>
                    <a:pt x="19265" y="346917"/>
                  </a:lnTo>
                  <a:lnTo>
                    <a:pt x="33711" y="304815"/>
                  </a:lnTo>
                  <a:lnTo>
                    <a:pt x="51831" y="264571"/>
                  </a:lnTo>
                  <a:lnTo>
                    <a:pt x="73424" y="226385"/>
                  </a:lnTo>
                  <a:lnTo>
                    <a:pt x="98288" y="190461"/>
                  </a:lnTo>
                  <a:lnTo>
                    <a:pt x="126221" y="156999"/>
                  </a:lnTo>
                  <a:lnTo>
                    <a:pt x="157019" y="126203"/>
                  </a:lnTo>
                  <a:lnTo>
                    <a:pt x="190482" y="98273"/>
                  </a:lnTo>
                  <a:lnTo>
                    <a:pt x="226408" y="73412"/>
                  </a:lnTo>
                  <a:lnTo>
                    <a:pt x="264593" y="51822"/>
                  </a:lnTo>
                  <a:lnTo>
                    <a:pt x="304836" y="33704"/>
                  </a:lnTo>
                  <a:lnTo>
                    <a:pt x="346935" y="19261"/>
                  </a:lnTo>
                  <a:lnTo>
                    <a:pt x="390688" y="8695"/>
                  </a:lnTo>
                  <a:lnTo>
                    <a:pt x="435892" y="2207"/>
                  </a:lnTo>
                  <a:lnTo>
                    <a:pt x="482345" y="0"/>
                  </a:lnTo>
                  <a:lnTo>
                    <a:pt x="528799" y="2207"/>
                  </a:lnTo>
                  <a:lnTo>
                    <a:pt x="574003" y="8695"/>
                  </a:lnTo>
                  <a:lnTo>
                    <a:pt x="617756" y="19261"/>
                  </a:lnTo>
                  <a:lnTo>
                    <a:pt x="659855" y="33704"/>
                  </a:lnTo>
                  <a:lnTo>
                    <a:pt x="700098" y="51822"/>
                  </a:lnTo>
                  <a:lnTo>
                    <a:pt x="738283" y="73412"/>
                  </a:lnTo>
                  <a:lnTo>
                    <a:pt x="774209" y="98273"/>
                  </a:lnTo>
                  <a:lnTo>
                    <a:pt x="807672" y="126203"/>
                  </a:lnTo>
                  <a:lnTo>
                    <a:pt x="838470" y="156999"/>
                  </a:lnTo>
                  <a:lnTo>
                    <a:pt x="866403" y="190461"/>
                  </a:lnTo>
                  <a:lnTo>
                    <a:pt x="891267" y="226385"/>
                  </a:lnTo>
                  <a:lnTo>
                    <a:pt x="912860" y="264571"/>
                  </a:lnTo>
                  <a:lnTo>
                    <a:pt x="930980" y="304815"/>
                  </a:lnTo>
                  <a:lnTo>
                    <a:pt x="945426" y="346917"/>
                  </a:lnTo>
                  <a:lnTo>
                    <a:pt x="955994" y="390674"/>
                  </a:lnTo>
                  <a:lnTo>
                    <a:pt x="962483" y="435884"/>
                  </a:lnTo>
                  <a:lnTo>
                    <a:pt x="964691" y="482346"/>
                  </a:lnTo>
                  <a:lnTo>
                    <a:pt x="962483" y="528807"/>
                  </a:lnTo>
                  <a:lnTo>
                    <a:pt x="955994" y="574017"/>
                  </a:lnTo>
                  <a:lnTo>
                    <a:pt x="945426" y="617774"/>
                  </a:lnTo>
                  <a:lnTo>
                    <a:pt x="930980" y="659876"/>
                  </a:lnTo>
                  <a:lnTo>
                    <a:pt x="912860" y="700120"/>
                  </a:lnTo>
                  <a:lnTo>
                    <a:pt x="891267" y="738306"/>
                  </a:lnTo>
                  <a:lnTo>
                    <a:pt x="866403" y="774230"/>
                  </a:lnTo>
                  <a:lnTo>
                    <a:pt x="838470" y="807692"/>
                  </a:lnTo>
                  <a:lnTo>
                    <a:pt x="807672" y="838488"/>
                  </a:lnTo>
                  <a:lnTo>
                    <a:pt x="774209" y="866418"/>
                  </a:lnTo>
                  <a:lnTo>
                    <a:pt x="738283" y="891279"/>
                  </a:lnTo>
                  <a:lnTo>
                    <a:pt x="700098" y="912869"/>
                  </a:lnTo>
                  <a:lnTo>
                    <a:pt x="659855" y="930987"/>
                  </a:lnTo>
                  <a:lnTo>
                    <a:pt x="617756" y="945430"/>
                  </a:lnTo>
                  <a:lnTo>
                    <a:pt x="574003" y="955996"/>
                  </a:lnTo>
                  <a:lnTo>
                    <a:pt x="528799" y="962484"/>
                  </a:lnTo>
                  <a:lnTo>
                    <a:pt x="482345" y="964691"/>
                  </a:lnTo>
                  <a:lnTo>
                    <a:pt x="435892" y="962484"/>
                  </a:lnTo>
                  <a:lnTo>
                    <a:pt x="390688" y="955996"/>
                  </a:lnTo>
                  <a:lnTo>
                    <a:pt x="346935" y="945430"/>
                  </a:lnTo>
                  <a:lnTo>
                    <a:pt x="304836" y="930987"/>
                  </a:lnTo>
                  <a:lnTo>
                    <a:pt x="264593" y="912869"/>
                  </a:lnTo>
                  <a:lnTo>
                    <a:pt x="226408" y="891279"/>
                  </a:lnTo>
                  <a:lnTo>
                    <a:pt x="190482" y="866418"/>
                  </a:lnTo>
                  <a:lnTo>
                    <a:pt x="157019" y="838488"/>
                  </a:lnTo>
                  <a:lnTo>
                    <a:pt x="126221" y="807692"/>
                  </a:lnTo>
                  <a:lnTo>
                    <a:pt x="98288" y="774230"/>
                  </a:lnTo>
                  <a:lnTo>
                    <a:pt x="73424" y="738306"/>
                  </a:lnTo>
                  <a:lnTo>
                    <a:pt x="51831" y="700120"/>
                  </a:lnTo>
                  <a:lnTo>
                    <a:pt x="33711" y="659876"/>
                  </a:lnTo>
                  <a:lnTo>
                    <a:pt x="19265" y="617774"/>
                  </a:lnTo>
                  <a:lnTo>
                    <a:pt x="8697" y="574017"/>
                  </a:lnTo>
                  <a:lnTo>
                    <a:pt x="2208" y="528807"/>
                  </a:lnTo>
                  <a:lnTo>
                    <a:pt x="0" y="482346"/>
                  </a:lnTo>
                  <a:close/>
                </a:path>
              </a:pathLst>
            </a:custGeom>
            <a:ln w="19050">
              <a:solidFill>
                <a:srgbClr val="000000"/>
              </a:solidFill>
            </a:ln>
          </p:spPr>
          <p:txBody>
            <a:bodyPr wrap="square" lIns="0" tIns="0" rIns="0" bIns="0" rtlCol="0"/>
            <a:lstStyle/>
            <a:p>
              <a:endParaRPr/>
            </a:p>
          </p:txBody>
        </p:sp>
        <p:pic>
          <p:nvPicPr>
            <p:cNvPr id="24" name="object 9">
              <a:extLst>
                <a:ext uri="{FF2B5EF4-FFF2-40B4-BE49-F238E27FC236}">
                  <a16:creationId xmlns:a16="http://schemas.microsoft.com/office/drawing/2014/main" id="{CDC2E70D-5807-422F-969E-DB6C81909906}"/>
                </a:ext>
              </a:extLst>
            </p:cNvPr>
            <p:cNvPicPr/>
            <p:nvPr/>
          </p:nvPicPr>
          <p:blipFill>
            <a:blip r:embed="rId5" cstate="print"/>
            <a:stretch>
              <a:fillRect/>
            </a:stretch>
          </p:blipFill>
          <p:spPr>
            <a:xfrm>
              <a:off x="453389" y="1767078"/>
              <a:ext cx="705612" cy="705612"/>
            </a:xfrm>
            <a:prstGeom prst="rect">
              <a:avLst/>
            </a:prstGeom>
          </p:spPr>
        </p:pic>
        <p:sp>
          <p:nvSpPr>
            <p:cNvPr id="25" name="object 10">
              <a:extLst>
                <a:ext uri="{FF2B5EF4-FFF2-40B4-BE49-F238E27FC236}">
                  <a16:creationId xmlns:a16="http://schemas.microsoft.com/office/drawing/2014/main" id="{C179FC14-24EA-46B8-B6AD-D390EE7A3822}"/>
                </a:ext>
              </a:extLst>
            </p:cNvPr>
            <p:cNvSpPr/>
            <p:nvPr/>
          </p:nvSpPr>
          <p:spPr>
            <a:xfrm>
              <a:off x="453389" y="1767078"/>
              <a:ext cx="706120" cy="706120"/>
            </a:xfrm>
            <a:custGeom>
              <a:avLst/>
              <a:gdLst/>
              <a:ahLst/>
              <a:cxnLst/>
              <a:rect l="l" t="t" r="r" b="b"/>
              <a:pathLst>
                <a:path w="706119" h="706119">
                  <a:moveTo>
                    <a:pt x="0" y="352806"/>
                  </a:moveTo>
                  <a:lnTo>
                    <a:pt x="3220" y="304938"/>
                  </a:lnTo>
                  <a:lnTo>
                    <a:pt x="12602" y="259027"/>
                  </a:lnTo>
                  <a:lnTo>
                    <a:pt x="27726" y="215491"/>
                  </a:lnTo>
                  <a:lnTo>
                    <a:pt x="48169" y="174751"/>
                  </a:lnTo>
                  <a:lnTo>
                    <a:pt x="73513" y="137230"/>
                  </a:lnTo>
                  <a:lnTo>
                    <a:pt x="103336" y="103346"/>
                  </a:lnTo>
                  <a:lnTo>
                    <a:pt x="137219" y="73521"/>
                  </a:lnTo>
                  <a:lnTo>
                    <a:pt x="174740" y="48175"/>
                  </a:lnTo>
                  <a:lnTo>
                    <a:pt x="215480" y="27729"/>
                  </a:lnTo>
                  <a:lnTo>
                    <a:pt x="259018" y="12604"/>
                  </a:lnTo>
                  <a:lnTo>
                    <a:pt x="304933" y="3221"/>
                  </a:lnTo>
                  <a:lnTo>
                    <a:pt x="352805" y="0"/>
                  </a:lnTo>
                  <a:lnTo>
                    <a:pt x="400678" y="3221"/>
                  </a:lnTo>
                  <a:lnTo>
                    <a:pt x="446593" y="12604"/>
                  </a:lnTo>
                  <a:lnTo>
                    <a:pt x="490131" y="27729"/>
                  </a:lnTo>
                  <a:lnTo>
                    <a:pt x="530871" y="48175"/>
                  </a:lnTo>
                  <a:lnTo>
                    <a:pt x="568392" y="73521"/>
                  </a:lnTo>
                  <a:lnTo>
                    <a:pt x="602275" y="103346"/>
                  </a:lnTo>
                  <a:lnTo>
                    <a:pt x="632098" y="137230"/>
                  </a:lnTo>
                  <a:lnTo>
                    <a:pt x="657442" y="174751"/>
                  </a:lnTo>
                  <a:lnTo>
                    <a:pt x="677885" y="215491"/>
                  </a:lnTo>
                  <a:lnTo>
                    <a:pt x="693009" y="259027"/>
                  </a:lnTo>
                  <a:lnTo>
                    <a:pt x="702391" y="304938"/>
                  </a:lnTo>
                  <a:lnTo>
                    <a:pt x="705612" y="352806"/>
                  </a:lnTo>
                  <a:lnTo>
                    <a:pt x="702391" y="400673"/>
                  </a:lnTo>
                  <a:lnTo>
                    <a:pt x="693009" y="446584"/>
                  </a:lnTo>
                  <a:lnTo>
                    <a:pt x="677885" y="490120"/>
                  </a:lnTo>
                  <a:lnTo>
                    <a:pt x="657442" y="530860"/>
                  </a:lnTo>
                  <a:lnTo>
                    <a:pt x="632098" y="568381"/>
                  </a:lnTo>
                  <a:lnTo>
                    <a:pt x="602275" y="602265"/>
                  </a:lnTo>
                  <a:lnTo>
                    <a:pt x="568392" y="632090"/>
                  </a:lnTo>
                  <a:lnTo>
                    <a:pt x="530871" y="657436"/>
                  </a:lnTo>
                  <a:lnTo>
                    <a:pt x="490131" y="677882"/>
                  </a:lnTo>
                  <a:lnTo>
                    <a:pt x="446593" y="693007"/>
                  </a:lnTo>
                  <a:lnTo>
                    <a:pt x="400678" y="702390"/>
                  </a:lnTo>
                  <a:lnTo>
                    <a:pt x="352805" y="705612"/>
                  </a:lnTo>
                  <a:lnTo>
                    <a:pt x="304933" y="702390"/>
                  </a:lnTo>
                  <a:lnTo>
                    <a:pt x="259018" y="693007"/>
                  </a:lnTo>
                  <a:lnTo>
                    <a:pt x="215480" y="677882"/>
                  </a:lnTo>
                  <a:lnTo>
                    <a:pt x="174740" y="657436"/>
                  </a:lnTo>
                  <a:lnTo>
                    <a:pt x="137219" y="632090"/>
                  </a:lnTo>
                  <a:lnTo>
                    <a:pt x="103336" y="602265"/>
                  </a:lnTo>
                  <a:lnTo>
                    <a:pt x="73513" y="568381"/>
                  </a:lnTo>
                  <a:lnTo>
                    <a:pt x="48169" y="530860"/>
                  </a:lnTo>
                  <a:lnTo>
                    <a:pt x="27726" y="490120"/>
                  </a:lnTo>
                  <a:lnTo>
                    <a:pt x="12602" y="446584"/>
                  </a:lnTo>
                  <a:lnTo>
                    <a:pt x="3220" y="400673"/>
                  </a:lnTo>
                  <a:lnTo>
                    <a:pt x="0" y="352806"/>
                  </a:lnTo>
                  <a:close/>
                </a:path>
              </a:pathLst>
            </a:custGeom>
            <a:ln w="19050">
              <a:solidFill>
                <a:srgbClr val="000000"/>
              </a:solidFill>
            </a:ln>
          </p:spPr>
          <p:txBody>
            <a:bodyPr wrap="square" lIns="0" tIns="0" rIns="0" bIns="0" rtlCol="0"/>
            <a:lstStyle/>
            <a:p>
              <a:endParaRPr/>
            </a:p>
          </p:txBody>
        </p:sp>
      </p:grpSp>
      <p:sp>
        <p:nvSpPr>
          <p:cNvPr id="26" name="Ellipse 25">
            <a:extLst>
              <a:ext uri="{FF2B5EF4-FFF2-40B4-BE49-F238E27FC236}">
                <a16:creationId xmlns:a16="http://schemas.microsoft.com/office/drawing/2014/main" id="{CED47D48-CA16-4F2F-A426-197F9E6C5952}"/>
              </a:ext>
            </a:extLst>
          </p:cNvPr>
          <p:cNvSpPr/>
          <p:nvPr/>
        </p:nvSpPr>
        <p:spPr>
          <a:xfrm>
            <a:off x="5162062" y="3549748"/>
            <a:ext cx="225083" cy="16881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object 7">
            <a:extLst>
              <a:ext uri="{FF2B5EF4-FFF2-40B4-BE49-F238E27FC236}">
                <a16:creationId xmlns:a16="http://schemas.microsoft.com/office/drawing/2014/main" id="{D51CDDEE-1CAC-4F62-9B3C-50D2247A3D9A}"/>
              </a:ext>
            </a:extLst>
          </p:cNvPr>
          <p:cNvGrpSpPr/>
          <p:nvPr/>
        </p:nvGrpSpPr>
        <p:grpSpPr>
          <a:xfrm>
            <a:off x="6385421" y="3132318"/>
            <a:ext cx="984250" cy="984250"/>
            <a:chOff x="314325" y="1628013"/>
            <a:chExt cx="984250" cy="984250"/>
          </a:xfrm>
        </p:grpSpPr>
        <p:sp>
          <p:nvSpPr>
            <p:cNvPr id="28" name="object 8">
              <a:extLst>
                <a:ext uri="{FF2B5EF4-FFF2-40B4-BE49-F238E27FC236}">
                  <a16:creationId xmlns:a16="http://schemas.microsoft.com/office/drawing/2014/main" id="{266F2FE1-134F-4E5A-8037-38D42AA5293A}"/>
                </a:ext>
              </a:extLst>
            </p:cNvPr>
            <p:cNvSpPr/>
            <p:nvPr/>
          </p:nvSpPr>
          <p:spPr>
            <a:xfrm>
              <a:off x="323850" y="1637538"/>
              <a:ext cx="965200" cy="965200"/>
            </a:xfrm>
            <a:custGeom>
              <a:avLst/>
              <a:gdLst/>
              <a:ahLst/>
              <a:cxnLst/>
              <a:rect l="l" t="t" r="r" b="b"/>
              <a:pathLst>
                <a:path w="965200" h="965200">
                  <a:moveTo>
                    <a:pt x="0" y="482346"/>
                  </a:moveTo>
                  <a:lnTo>
                    <a:pt x="2208" y="435884"/>
                  </a:lnTo>
                  <a:lnTo>
                    <a:pt x="8697" y="390674"/>
                  </a:lnTo>
                  <a:lnTo>
                    <a:pt x="19265" y="346917"/>
                  </a:lnTo>
                  <a:lnTo>
                    <a:pt x="33711" y="304815"/>
                  </a:lnTo>
                  <a:lnTo>
                    <a:pt x="51831" y="264571"/>
                  </a:lnTo>
                  <a:lnTo>
                    <a:pt x="73424" y="226385"/>
                  </a:lnTo>
                  <a:lnTo>
                    <a:pt x="98288" y="190461"/>
                  </a:lnTo>
                  <a:lnTo>
                    <a:pt x="126221" y="156999"/>
                  </a:lnTo>
                  <a:lnTo>
                    <a:pt x="157019" y="126203"/>
                  </a:lnTo>
                  <a:lnTo>
                    <a:pt x="190482" y="98273"/>
                  </a:lnTo>
                  <a:lnTo>
                    <a:pt x="226408" y="73412"/>
                  </a:lnTo>
                  <a:lnTo>
                    <a:pt x="264593" y="51822"/>
                  </a:lnTo>
                  <a:lnTo>
                    <a:pt x="304836" y="33704"/>
                  </a:lnTo>
                  <a:lnTo>
                    <a:pt x="346935" y="19261"/>
                  </a:lnTo>
                  <a:lnTo>
                    <a:pt x="390688" y="8695"/>
                  </a:lnTo>
                  <a:lnTo>
                    <a:pt x="435892" y="2207"/>
                  </a:lnTo>
                  <a:lnTo>
                    <a:pt x="482345" y="0"/>
                  </a:lnTo>
                  <a:lnTo>
                    <a:pt x="528799" y="2207"/>
                  </a:lnTo>
                  <a:lnTo>
                    <a:pt x="574003" y="8695"/>
                  </a:lnTo>
                  <a:lnTo>
                    <a:pt x="617756" y="19261"/>
                  </a:lnTo>
                  <a:lnTo>
                    <a:pt x="659855" y="33704"/>
                  </a:lnTo>
                  <a:lnTo>
                    <a:pt x="700098" y="51822"/>
                  </a:lnTo>
                  <a:lnTo>
                    <a:pt x="738283" y="73412"/>
                  </a:lnTo>
                  <a:lnTo>
                    <a:pt x="774209" y="98273"/>
                  </a:lnTo>
                  <a:lnTo>
                    <a:pt x="807672" y="126203"/>
                  </a:lnTo>
                  <a:lnTo>
                    <a:pt x="838470" y="156999"/>
                  </a:lnTo>
                  <a:lnTo>
                    <a:pt x="866403" y="190461"/>
                  </a:lnTo>
                  <a:lnTo>
                    <a:pt x="891267" y="226385"/>
                  </a:lnTo>
                  <a:lnTo>
                    <a:pt x="912860" y="264571"/>
                  </a:lnTo>
                  <a:lnTo>
                    <a:pt x="930980" y="304815"/>
                  </a:lnTo>
                  <a:lnTo>
                    <a:pt x="945426" y="346917"/>
                  </a:lnTo>
                  <a:lnTo>
                    <a:pt x="955994" y="390674"/>
                  </a:lnTo>
                  <a:lnTo>
                    <a:pt x="962483" y="435884"/>
                  </a:lnTo>
                  <a:lnTo>
                    <a:pt x="964691" y="482346"/>
                  </a:lnTo>
                  <a:lnTo>
                    <a:pt x="962483" y="528807"/>
                  </a:lnTo>
                  <a:lnTo>
                    <a:pt x="955994" y="574017"/>
                  </a:lnTo>
                  <a:lnTo>
                    <a:pt x="945426" y="617774"/>
                  </a:lnTo>
                  <a:lnTo>
                    <a:pt x="930980" y="659876"/>
                  </a:lnTo>
                  <a:lnTo>
                    <a:pt x="912860" y="700120"/>
                  </a:lnTo>
                  <a:lnTo>
                    <a:pt x="891267" y="738306"/>
                  </a:lnTo>
                  <a:lnTo>
                    <a:pt x="866403" y="774230"/>
                  </a:lnTo>
                  <a:lnTo>
                    <a:pt x="838470" y="807692"/>
                  </a:lnTo>
                  <a:lnTo>
                    <a:pt x="807672" y="838488"/>
                  </a:lnTo>
                  <a:lnTo>
                    <a:pt x="774209" y="866418"/>
                  </a:lnTo>
                  <a:lnTo>
                    <a:pt x="738283" y="891279"/>
                  </a:lnTo>
                  <a:lnTo>
                    <a:pt x="700098" y="912869"/>
                  </a:lnTo>
                  <a:lnTo>
                    <a:pt x="659855" y="930987"/>
                  </a:lnTo>
                  <a:lnTo>
                    <a:pt x="617756" y="945430"/>
                  </a:lnTo>
                  <a:lnTo>
                    <a:pt x="574003" y="955996"/>
                  </a:lnTo>
                  <a:lnTo>
                    <a:pt x="528799" y="962484"/>
                  </a:lnTo>
                  <a:lnTo>
                    <a:pt x="482345" y="964691"/>
                  </a:lnTo>
                  <a:lnTo>
                    <a:pt x="435892" y="962484"/>
                  </a:lnTo>
                  <a:lnTo>
                    <a:pt x="390688" y="955996"/>
                  </a:lnTo>
                  <a:lnTo>
                    <a:pt x="346935" y="945430"/>
                  </a:lnTo>
                  <a:lnTo>
                    <a:pt x="304836" y="930987"/>
                  </a:lnTo>
                  <a:lnTo>
                    <a:pt x="264593" y="912869"/>
                  </a:lnTo>
                  <a:lnTo>
                    <a:pt x="226408" y="891279"/>
                  </a:lnTo>
                  <a:lnTo>
                    <a:pt x="190482" y="866418"/>
                  </a:lnTo>
                  <a:lnTo>
                    <a:pt x="157019" y="838488"/>
                  </a:lnTo>
                  <a:lnTo>
                    <a:pt x="126221" y="807692"/>
                  </a:lnTo>
                  <a:lnTo>
                    <a:pt x="98288" y="774230"/>
                  </a:lnTo>
                  <a:lnTo>
                    <a:pt x="73424" y="738306"/>
                  </a:lnTo>
                  <a:lnTo>
                    <a:pt x="51831" y="700120"/>
                  </a:lnTo>
                  <a:lnTo>
                    <a:pt x="33711" y="659876"/>
                  </a:lnTo>
                  <a:lnTo>
                    <a:pt x="19265" y="617774"/>
                  </a:lnTo>
                  <a:lnTo>
                    <a:pt x="8697" y="574017"/>
                  </a:lnTo>
                  <a:lnTo>
                    <a:pt x="2208" y="528807"/>
                  </a:lnTo>
                  <a:lnTo>
                    <a:pt x="0" y="482346"/>
                  </a:lnTo>
                  <a:close/>
                </a:path>
              </a:pathLst>
            </a:custGeom>
            <a:ln w="19050">
              <a:solidFill>
                <a:srgbClr val="000000"/>
              </a:solidFill>
            </a:ln>
          </p:spPr>
          <p:txBody>
            <a:bodyPr wrap="square" lIns="0" tIns="0" rIns="0" bIns="0" rtlCol="0"/>
            <a:lstStyle/>
            <a:p>
              <a:endParaRPr/>
            </a:p>
          </p:txBody>
        </p:sp>
        <p:pic>
          <p:nvPicPr>
            <p:cNvPr id="29" name="object 9">
              <a:extLst>
                <a:ext uri="{FF2B5EF4-FFF2-40B4-BE49-F238E27FC236}">
                  <a16:creationId xmlns:a16="http://schemas.microsoft.com/office/drawing/2014/main" id="{8D5133E0-959F-4043-8ECA-F132B03D511D}"/>
                </a:ext>
              </a:extLst>
            </p:cNvPr>
            <p:cNvPicPr/>
            <p:nvPr/>
          </p:nvPicPr>
          <p:blipFill>
            <a:blip r:embed="rId5" cstate="print"/>
            <a:stretch>
              <a:fillRect/>
            </a:stretch>
          </p:blipFill>
          <p:spPr>
            <a:xfrm>
              <a:off x="453389" y="1767078"/>
              <a:ext cx="705612" cy="705612"/>
            </a:xfrm>
            <a:prstGeom prst="rect">
              <a:avLst/>
            </a:prstGeom>
          </p:spPr>
        </p:pic>
        <p:sp>
          <p:nvSpPr>
            <p:cNvPr id="30" name="object 10">
              <a:extLst>
                <a:ext uri="{FF2B5EF4-FFF2-40B4-BE49-F238E27FC236}">
                  <a16:creationId xmlns:a16="http://schemas.microsoft.com/office/drawing/2014/main" id="{26F8852B-A5AC-4831-93C2-ADD2C9EF576D}"/>
                </a:ext>
              </a:extLst>
            </p:cNvPr>
            <p:cNvSpPr/>
            <p:nvPr/>
          </p:nvSpPr>
          <p:spPr>
            <a:xfrm>
              <a:off x="453389" y="1767078"/>
              <a:ext cx="706120" cy="706120"/>
            </a:xfrm>
            <a:custGeom>
              <a:avLst/>
              <a:gdLst/>
              <a:ahLst/>
              <a:cxnLst/>
              <a:rect l="l" t="t" r="r" b="b"/>
              <a:pathLst>
                <a:path w="706119" h="706119">
                  <a:moveTo>
                    <a:pt x="0" y="352806"/>
                  </a:moveTo>
                  <a:lnTo>
                    <a:pt x="3220" y="304938"/>
                  </a:lnTo>
                  <a:lnTo>
                    <a:pt x="12602" y="259027"/>
                  </a:lnTo>
                  <a:lnTo>
                    <a:pt x="27726" y="215491"/>
                  </a:lnTo>
                  <a:lnTo>
                    <a:pt x="48169" y="174751"/>
                  </a:lnTo>
                  <a:lnTo>
                    <a:pt x="73513" y="137230"/>
                  </a:lnTo>
                  <a:lnTo>
                    <a:pt x="103336" y="103346"/>
                  </a:lnTo>
                  <a:lnTo>
                    <a:pt x="137219" y="73521"/>
                  </a:lnTo>
                  <a:lnTo>
                    <a:pt x="174740" y="48175"/>
                  </a:lnTo>
                  <a:lnTo>
                    <a:pt x="215480" y="27729"/>
                  </a:lnTo>
                  <a:lnTo>
                    <a:pt x="259018" y="12604"/>
                  </a:lnTo>
                  <a:lnTo>
                    <a:pt x="304933" y="3221"/>
                  </a:lnTo>
                  <a:lnTo>
                    <a:pt x="352805" y="0"/>
                  </a:lnTo>
                  <a:lnTo>
                    <a:pt x="400678" y="3221"/>
                  </a:lnTo>
                  <a:lnTo>
                    <a:pt x="446593" y="12604"/>
                  </a:lnTo>
                  <a:lnTo>
                    <a:pt x="490131" y="27729"/>
                  </a:lnTo>
                  <a:lnTo>
                    <a:pt x="530871" y="48175"/>
                  </a:lnTo>
                  <a:lnTo>
                    <a:pt x="568392" y="73521"/>
                  </a:lnTo>
                  <a:lnTo>
                    <a:pt x="602275" y="103346"/>
                  </a:lnTo>
                  <a:lnTo>
                    <a:pt x="632098" y="137230"/>
                  </a:lnTo>
                  <a:lnTo>
                    <a:pt x="657442" y="174751"/>
                  </a:lnTo>
                  <a:lnTo>
                    <a:pt x="677885" y="215491"/>
                  </a:lnTo>
                  <a:lnTo>
                    <a:pt x="693009" y="259027"/>
                  </a:lnTo>
                  <a:lnTo>
                    <a:pt x="702391" y="304938"/>
                  </a:lnTo>
                  <a:lnTo>
                    <a:pt x="705612" y="352806"/>
                  </a:lnTo>
                  <a:lnTo>
                    <a:pt x="702391" y="400673"/>
                  </a:lnTo>
                  <a:lnTo>
                    <a:pt x="693009" y="446584"/>
                  </a:lnTo>
                  <a:lnTo>
                    <a:pt x="677885" y="490120"/>
                  </a:lnTo>
                  <a:lnTo>
                    <a:pt x="657442" y="530860"/>
                  </a:lnTo>
                  <a:lnTo>
                    <a:pt x="632098" y="568381"/>
                  </a:lnTo>
                  <a:lnTo>
                    <a:pt x="602275" y="602265"/>
                  </a:lnTo>
                  <a:lnTo>
                    <a:pt x="568392" y="632090"/>
                  </a:lnTo>
                  <a:lnTo>
                    <a:pt x="530871" y="657436"/>
                  </a:lnTo>
                  <a:lnTo>
                    <a:pt x="490131" y="677882"/>
                  </a:lnTo>
                  <a:lnTo>
                    <a:pt x="446593" y="693007"/>
                  </a:lnTo>
                  <a:lnTo>
                    <a:pt x="400678" y="702390"/>
                  </a:lnTo>
                  <a:lnTo>
                    <a:pt x="352805" y="705612"/>
                  </a:lnTo>
                  <a:lnTo>
                    <a:pt x="304933" y="702390"/>
                  </a:lnTo>
                  <a:lnTo>
                    <a:pt x="259018" y="693007"/>
                  </a:lnTo>
                  <a:lnTo>
                    <a:pt x="215480" y="677882"/>
                  </a:lnTo>
                  <a:lnTo>
                    <a:pt x="174740" y="657436"/>
                  </a:lnTo>
                  <a:lnTo>
                    <a:pt x="137219" y="632090"/>
                  </a:lnTo>
                  <a:lnTo>
                    <a:pt x="103336" y="602265"/>
                  </a:lnTo>
                  <a:lnTo>
                    <a:pt x="73513" y="568381"/>
                  </a:lnTo>
                  <a:lnTo>
                    <a:pt x="48169" y="530860"/>
                  </a:lnTo>
                  <a:lnTo>
                    <a:pt x="27726" y="490120"/>
                  </a:lnTo>
                  <a:lnTo>
                    <a:pt x="12602" y="446584"/>
                  </a:lnTo>
                  <a:lnTo>
                    <a:pt x="3220" y="400673"/>
                  </a:lnTo>
                  <a:lnTo>
                    <a:pt x="0" y="352806"/>
                  </a:lnTo>
                  <a:close/>
                </a:path>
              </a:pathLst>
            </a:custGeom>
            <a:ln w="19050">
              <a:solidFill>
                <a:srgbClr val="000000"/>
              </a:solidFill>
            </a:ln>
          </p:spPr>
          <p:txBody>
            <a:bodyPr wrap="square" lIns="0" tIns="0" rIns="0" bIns="0" rtlCol="0"/>
            <a:lstStyle/>
            <a:p>
              <a:endParaRPr/>
            </a:p>
          </p:txBody>
        </p:sp>
      </p:grpSp>
      <p:sp>
        <p:nvSpPr>
          <p:cNvPr id="31" name="Ellipse 30">
            <a:extLst>
              <a:ext uri="{FF2B5EF4-FFF2-40B4-BE49-F238E27FC236}">
                <a16:creationId xmlns:a16="http://schemas.microsoft.com/office/drawing/2014/main" id="{52645726-BDA9-428F-AED5-C1C63B44D379}"/>
              </a:ext>
            </a:extLst>
          </p:cNvPr>
          <p:cNvSpPr/>
          <p:nvPr/>
        </p:nvSpPr>
        <p:spPr>
          <a:xfrm>
            <a:off x="6777501" y="3674012"/>
            <a:ext cx="225083" cy="16881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llipse 31">
            <a:extLst>
              <a:ext uri="{FF2B5EF4-FFF2-40B4-BE49-F238E27FC236}">
                <a16:creationId xmlns:a16="http://schemas.microsoft.com/office/drawing/2014/main" id="{C1872802-05FA-406B-B5D6-C13E6ABF3329}"/>
              </a:ext>
            </a:extLst>
          </p:cNvPr>
          <p:cNvSpPr/>
          <p:nvPr/>
        </p:nvSpPr>
        <p:spPr>
          <a:xfrm>
            <a:off x="6775153" y="3404380"/>
            <a:ext cx="225083" cy="16881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48252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Hybrid Propulsion Systems:</a:t>
            </a:r>
            <a:endParaRPr lang="en-US" sz="2200" dirty="0"/>
          </a:p>
          <a:p>
            <a:pPr marL="360000" lvl="1" indent="-270000">
              <a:lnSpc>
                <a:spcPct val="100000"/>
              </a:lnSpc>
              <a:spcBef>
                <a:spcPts val="600"/>
              </a:spcBef>
              <a:buSzPct val="100000"/>
              <a:buFont typeface="Noto Sans Symbols"/>
              <a:buChar char="▪"/>
            </a:pPr>
            <a:r>
              <a:rPr lang="en-US" altLang="de-DE" sz="2200" dirty="0"/>
              <a:t>Advantages</a:t>
            </a:r>
          </a:p>
          <a:p>
            <a:pPr marL="630000" lvl="1" indent="-270000">
              <a:lnSpc>
                <a:spcPct val="100000"/>
              </a:lnSpc>
              <a:spcBef>
                <a:spcPts val="600"/>
              </a:spcBef>
              <a:buSzPct val="100000"/>
            </a:pPr>
            <a:r>
              <a:rPr lang="en-US" altLang="de-DE" sz="2000" dirty="0"/>
              <a:t>Simple</a:t>
            </a:r>
          </a:p>
          <a:p>
            <a:pPr marL="630000" lvl="1" indent="-270000">
              <a:lnSpc>
                <a:spcPct val="100000"/>
              </a:lnSpc>
              <a:spcBef>
                <a:spcPts val="600"/>
              </a:spcBef>
              <a:buSzPct val="100000"/>
            </a:pPr>
            <a:r>
              <a:rPr lang="en-US" altLang="de-DE" sz="2000" dirty="0"/>
              <a:t>High thrust</a:t>
            </a:r>
          </a:p>
          <a:p>
            <a:pPr marL="630000" lvl="1" indent="-270000">
              <a:lnSpc>
                <a:spcPct val="100000"/>
              </a:lnSpc>
              <a:spcBef>
                <a:spcPts val="600"/>
              </a:spcBef>
              <a:buSzPct val="100000"/>
            </a:pPr>
            <a:r>
              <a:rPr lang="en-US" altLang="de-DE" sz="2000" dirty="0"/>
              <a:t>Thrust can be adapted (by terms of port shape and number - surface)</a:t>
            </a:r>
          </a:p>
          <a:p>
            <a:pPr marL="630000" lvl="1" indent="-270000">
              <a:lnSpc>
                <a:spcPct val="100000"/>
              </a:lnSpc>
              <a:spcBef>
                <a:spcPts val="600"/>
              </a:spcBef>
              <a:buSzPct val="100000"/>
            </a:pPr>
            <a:r>
              <a:rPr lang="en-US" sz="2000" dirty="0"/>
              <a:t>Thrust modulation (throttling), thrust termination and re-ignition are possible (by terms of oxidizer flow control)</a:t>
            </a:r>
          </a:p>
          <a:p>
            <a:pPr marL="630000" lvl="1" indent="-270000">
              <a:lnSpc>
                <a:spcPct val="100000"/>
              </a:lnSpc>
              <a:spcBef>
                <a:spcPts val="600"/>
              </a:spcBef>
              <a:buSzPct val="100000"/>
            </a:pPr>
            <a:r>
              <a:rPr lang="en-US" sz="2000" dirty="0"/>
              <a:t>Solid fuel grain eases the use of metallic additives which can lead to propulsion systems featuring greater specific impulse than LH2 / LOX</a:t>
            </a:r>
          </a:p>
          <a:p>
            <a:pPr marL="630000" lvl="1" indent="-270000">
              <a:lnSpc>
                <a:spcPct val="100000"/>
              </a:lnSpc>
              <a:spcBef>
                <a:spcPts val="600"/>
              </a:spcBef>
              <a:buSzPct val="100000"/>
            </a:pPr>
            <a:r>
              <a:rPr lang="en-US" sz="2000" dirty="0"/>
              <a:t>Even in case of failure, the propellants cannot be mixed to undergo violent explosion</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Hybrid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47</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4359977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Hybrid Propulsion Systems:</a:t>
            </a:r>
            <a:endParaRPr lang="en-US" sz="2200" dirty="0"/>
          </a:p>
          <a:p>
            <a:pPr marL="360000" lvl="1" indent="-270000">
              <a:lnSpc>
                <a:spcPct val="100000"/>
              </a:lnSpc>
              <a:spcBef>
                <a:spcPts val="600"/>
              </a:spcBef>
              <a:buSzPct val="100000"/>
              <a:buFont typeface="Noto Sans Symbols"/>
              <a:buChar char="▪"/>
            </a:pPr>
            <a:r>
              <a:rPr lang="en-US" altLang="de-DE" sz="2200" dirty="0"/>
              <a:t>Advantages compared with liquid propulsion systems</a:t>
            </a:r>
          </a:p>
          <a:p>
            <a:pPr marL="630000" lvl="1" indent="-270000" defTabSz="914400" eaLnBrk="0" fontAlgn="base" latinLnBrk="0" hangingPunct="0">
              <a:lnSpc>
                <a:spcPct val="100000"/>
              </a:lnSpc>
              <a:spcBef>
                <a:spcPts val="600"/>
              </a:spcBef>
              <a:buSzPct val="100000"/>
              <a:tabLst/>
            </a:pPr>
            <a:r>
              <a:rPr lang="en-US" altLang="de-DE" sz="2000" dirty="0"/>
              <a:t>Mechanically simpler – requires only a single liquid propellant resulting in less plumbing, fewer valves, and simpler operations.</a:t>
            </a:r>
          </a:p>
          <a:p>
            <a:pPr marL="630000" lvl="1" indent="-270000" defTabSz="914400" eaLnBrk="0" fontAlgn="base" latinLnBrk="0" hangingPunct="0">
              <a:lnSpc>
                <a:spcPct val="100000"/>
              </a:lnSpc>
              <a:spcBef>
                <a:spcPts val="600"/>
              </a:spcBef>
              <a:buSzPct val="100000"/>
              <a:tabLst/>
            </a:pPr>
            <a:r>
              <a:rPr lang="en-US" altLang="de-DE" sz="2000" dirty="0"/>
              <a:t>Denser fuel – fuels in the solid phase generally have higher density than those in the liquid phase, reducing overall system volume.</a:t>
            </a:r>
          </a:p>
          <a:p>
            <a:pPr marL="630000" lvl="1" indent="-270000" defTabSz="914400" eaLnBrk="0" fontAlgn="base" latinLnBrk="0" hangingPunct="0">
              <a:lnSpc>
                <a:spcPct val="100000"/>
              </a:lnSpc>
              <a:spcBef>
                <a:spcPts val="600"/>
              </a:spcBef>
              <a:buSzPct val="100000"/>
              <a:tabLst/>
            </a:pPr>
            <a:r>
              <a:rPr lang="en-US" altLang="de-DE" sz="2000" dirty="0"/>
              <a:t>Metal additives – reactive metals such as Aluminum, magnesium, lithium or beryllium can be easily included in the fuel grain increasing specific impulse, density or both</a:t>
            </a:r>
          </a:p>
          <a:p>
            <a:pPr marL="630000" lvl="1" indent="-270000" defTabSz="914400" eaLnBrk="0" fontAlgn="base" latinLnBrk="0" hangingPunct="0">
              <a:lnSpc>
                <a:spcPct val="100000"/>
              </a:lnSpc>
              <a:spcBef>
                <a:spcPts val="600"/>
              </a:spcBef>
              <a:buSzPct val="100000"/>
              <a:tabLst/>
            </a:pPr>
            <a:r>
              <a:rPr lang="en-US" altLang="de-DE" sz="2000" dirty="0"/>
              <a:t>Combustion instabilities – Hybrid rockets do not typically exhibit high frequency combustion instabilities like liquid rockets due to the solid fuel grain breaking up acoustic waves that would reflect in an open liquid engine combustion chamber</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Hybrid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48</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2600361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Hybrid Propulsion Systems:</a:t>
            </a:r>
            <a:endParaRPr lang="en-US" sz="2200" dirty="0"/>
          </a:p>
          <a:p>
            <a:pPr marL="360000" lvl="1" indent="-270000">
              <a:lnSpc>
                <a:spcPct val="100000"/>
              </a:lnSpc>
              <a:spcBef>
                <a:spcPts val="600"/>
              </a:spcBef>
              <a:buSzPct val="100000"/>
              <a:buFont typeface="Noto Sans Symbols"/>
              <a:buChar char="▪"/>
            </a:pPr>
            <a:r>
              <a:rPr lang="en-US" altLang="de-DE" sz="2200" dirty="0"/>
              <a:t>Advantages compared with liquid propulsion systems</a:t>
            </a:r>
          </a:p>
          <a:p>
            <a:pPr marL="630000" lvl="1" indent="-270000" defTabSz="914400" eaLnBrk="0" fontAlgn="base" latinLnBrk="0" hangingPunct="0">
              <a:lnSpc>
                <a:spcPct val="100000"/>
              </a:lnSpc>
              <a:spcBef>
                <a:spcPts val="600"/>
              </a:spcBef>
              <a:buSzPct val="100000"/>
              <a:tabLst/>
            </a:pPr>
            <a:r>
              <a:rPr lang="en-US" altLang="de-DE" sz="2000" dirty="0"/>
              <a:t>Propellant pressurization – One of the most difficult to design portions of a liquid rocket system are the turbopumps. Turbopump design is complex as it has to precisely and efficiently pump and keep separated two fluids of different properties in precise ratios at very high volumetric flow rates, often cryogenic temperatures, and highly volatile chemicals while combusting those same fluids in order to power itself</a:t>
            </a:r>
          </a:p>
          <a:p>
            <a:pPr marL="630000" lvl="1" indent="-270000" defTabSz="914400" eaLnBrk="0" fontAlgn="base" latinLnBrk="0" hangingPunct="0">
              <a:lnSpc>
                <a:spcPct val="100000"/>
              </a:lnSpc>
              <a:spcBef>
                <a:spcPts val="600"/>
              </a:spcBef>
              <a:buSzPct val="100000"/>
              <a:tabLst/>
            </a:pPr>
            <a:r>
              <a:rPr lang="en-US" altLang="de-DE" sz="2000" dirty="0"/>
              <a:t>Cooling – Liquid rockets often depend on one of the propellants, typically the fuel, to cool the combustion chamber and nozzle due to the very high heat fluxes and vulnerability of the metal walls to oxidation and stress cracking. Hybrid rockets have combustion chambers that are lined with the solid propellant which shields it from the product gases. Their nozzles are often graphite or coated in ablative materials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Hybrid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49</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285786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FB10A-9D82-9ACA-CB5A-B7DFD3875756}"/>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DC036B0-AC30-FEF9-F27F-5A6C3921D17C}"/>
              </a:ext>
            </a:extLst>
          </p:cNvPr>
          <p:cNvSpPr>
            <a:spLocks noGrp="1"/>
          </p:cNvSpPr>
          <p:nvPr>
            <p:ph idx="1"/>
          </p:nvPr>
        </p:nvSpPr>
        <p:spPr/>
        <p:txBody>
          <a:bodyPr>
            <a:noAutofit/>
          </a:bodyPr>
          <a:lstStyle/>
          <a:p>
            <a:pPr marL="0" indent="0">
              <a:lnSpc>
                <a:spcPct val="100000"/>
              </a:lnSpc>
              <a:spcBef>
                <a:spcPts val="600"/>
              </a:spcBef>
              <a:buNone/>
            </a:pPr>
            <a:r>
              <a:rPr lang="en-US" dirty="0"/>
              <a:t>Schedule:</a:t>
            </a:r>
          </a:p>
          <a:p>
            <a:pPr marL="172800" indent="-270000">
              <a:lnSpc>
                <a:spcPct val="100000"/>
              </a:lnSpc>
              <a:spcBef>
                <a:spcPts val="600"/>
              </a:spcBef>
              <a:buSzPct val="100000"/>
            </a:pPr>
            <a:r>
              <a:rPr lang="en-US" sz="2200" dirty="0"/>
              <a:t>Excel table is uploaded on Moodle</a:t>
            </a:r>
          </a:p>
          <a:p>
            <a:pPr marL="172800" indent="-270000">
              <a:lnSpc>
                <a:spcPct val="100000"/>
              </a:lnSpc>
              <a:spcBef>
                <a:spcPts val="600"/>
              </a:spcBef>
              <a:buSzPct val="100000"/>
            </a:pPr>
            <a:r>
              <a:rPr lang="en-US" sz="2200" dirty="0"/>
              <a:t>Please fill out table</a:t>
            </a:r>
          </a:p>
          <a:p>
            <a:pPr marL="172800" indent="-270000">
              <a:lnSpc>
                <a:spcPct val="100000"/>
              </a:lnSpc>
              <a:spcBef>
                <a:spcPts val="600"/>
              </a:spcBef>
              <a:buSzPct val="100000"/>
            </a:pPr>
            <a:r>
              <a:rPr lang="en-US" sz="2200" dirty="0"/>
              <a:t>Information on oral exam will be given after the lecture on May 20</a:t>
            </a:r>
          </a:p>
        </p:txBody>
      </p:sp>
      <p:sp>
        <p:nvSpPr>
          <p:cNvPr id="3" name="Titre 2">
            <a:extLst>
              <a:ext uri="{FF2B5EF4-FFF2-40B4-BE49-F238E27FC236}">
                <a16:creationId xmlns:a16="http://schemas.microsoft.com/office/drawing/2014/main" id="{378C9A1F-1377-F921-E1D7-6E6DA76AF314}"/>
              </a:ext>
            </a:extLst>
          </p:cNvPr>
          <p:cNvSpPr>
            <a:spLocks noGrp="1"/>
          </p:cNvSpPr>
          <p:nvPr>
            <p:ph type="title"/>
          </p:nvPr>
        </p:nvSpPr>
        <p:spPr>
          <a:xfrm>
            <a:off x="1206500" y="176400"/>
            <a:ext cx="5400000" cy="1800000"/>
          </a:xfrm>
          <a:solidFill>
            <a:schemeClr val="tx1"/>
          </a:solidFill>
        </p:spPr>
        <p:txBody>
          <a:bodyPr anchor="ctr"/>
          <a:lstStyle/>
          <a:p>
            <a:r>
              <a:rPr lang="en-US" dirty="0">
                <a:solidFill>
                  <a:schemeClr val="bg1"/>
                </a:solidFill>
              </a:rPr>
              <a:t>Oral Exam</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D90BD5C0-AC25-FEA2-4B9E-D7D1BC768F98}"/>
              </a:ext>
            </a:extLst>
          </p:cNvPr>
          <p:cNvSpPr>
            <a:spLocks noGrp="1"/>
          </p:cNvSpPr>
          <p:nvPr>
            <p:ph type="sldNum" sz="quarter" idx="12"/>
          </p:nvPr>
        </p:nvSpPr>
        <p:spPr/>
        <p:txBody>
          <a:bodyPr/>
          <a:lstStyle/>
          <a:p>
            <a:fld id="{E1E1CD7C-2161-7D43-862E-CE4C333CD873}" type="slidenum">
              <a:rPr lang="fr-FR" smtClean="0"/>
              <a:pPr/>
              <a:t>5</a:t>
            </a:fld>
            <a:endParaRPr lang="fr-FR" dirty="0"/>
          </a:p>
        </p:txBody>
      </p:sp>
      <p:sp>
        <p:nvSpPr>
          <p:cNvPr id="7" name="Google Shape;119;p5">
            <a:extLst>
              <a:ext uri="{FF2B5EF4-FFF2-40B4-BE49-F238E27FC236}">
                <a16:creationId xmlns:a16="http://schemas.microsoft.com/office/drawing/2014/main" id="{9C6FB227-22AD-AFC5-5C9A-B27467C8A673}"/>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F3DAE8F2-9602-851E-4287-30DBD68C1E87}"/>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3238047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Hybrid Propulsion Systems:</a:t>
            </a:r>
            <a:endParaRPr lang="en-US" sz="2200" dirty="0"/>
          </a:p>
          <a:p>
            <a:pPr marL="360000" lvl="1" indent="-270000">
              <a:lnSpc>
                <a:spcPct val="100000"/>
              </a:lnSpc>
              <a:spcBef>
                <a:spcPts val="600"/>
              </a:spcBef>
              <a:buSzPct val="100000"/>
              <a:buFont typeface="Noto Sans Symbols"/>
              <a:buChar char="▪"/>
            </a:pPr>
            <a:r>
              <a:rPr lang="en-US" altLang="de-DE" sz="2200" dirty="0"/>
              <a:t>Advantages compared with solid propulsion systems</a:t>
            </a:r>
          </a:p>
          <a:p>
            <a:pPr marL="630000" lvl="1" indent="-270000" eaLnBrk="0" fontAlgn="base" hangingPunct="0">
              <a:lnSpc>
                <a:spcPct val="100000"/>
              </a:lnSpc>
              <a:spcBef>
                <a:spcPts val="600"/>
              </a:spcBef>
              <a:buSzPct val="100000"/>
            </a:pPr>
            <a:r>
              <a:rPr lang="en-US" altLang="de-DE" sz="2000" dirty="0"/>
              <a:t>Higher theoretical specific impulse – Possible due to limits of known solid oxidizers compared to often used liquid oxidizers</a:t>
            </a:r>
          </a:p>
          <a:p>
            <a:pPr marL="630000" lvl="1" indent="-270000" eaLnBrk="0" fontAlgn="base" hangingPunct="0">
              <a:lnSpc>
                <a:spcPct val="100000"/>
              </a:lnSpc>
              <a:spcBef>
                <a:spcPts val="600"/>
              </a:spcBef>
              <a:buSzPct val="100000"/>
            </a:pPr>
            <a:r>
              <a:rPr lang="en-US" altLang="de-DE" sz="2000" dirty="0"/>
              <a:t>Less explosion hazard – Propellant grain is more tolerant of processing errors such as cracks since the burn rate is dependent on oxidizer mass flux rate. Propellant grain cannot be ignited by stray electrical charge and is very insensitive to auto-igniting due to heat. Hybrid rocket motors can be transported to the launch site with the oxidizer and fuel stored separately, improving safety</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Hybrid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50</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2890238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Hybrid Propulsion Systems:</a:t>
            </a:r>
            <a:endParaRPr lang="en-US" sz="2200" dirty="0"/>
          </a:p>
          <a:p>
            <a:pPr marL="360000" lvl="1" indent="-270000">
              <a:lnSpc>
                <a:spcPct val="100000"/>
              </a:lnSpc>
              <a:spcBef>
                <a:spcPts val="600"/>
              </a:spcBef>
              <a:buSzPct val="100000"/>
              <a:buFont typeface="Noto Sans Symbols"/>
              <a:buChar char="▪"/>
            </a:pPr>
            <a:r>
              <a:rPr lang="en-US" altLang="de-DE" sz="2200" dirty="0"/>
              <a:t>Advantages compared with solid propulsion systems</a:t>
            </a:r>
          </a:p>
          <a:p>
            <a:pPr marL="630000" lvl="1" indent="-270000" eaLnBrk="0" fontAlgn="base" hangingPunct="0">
              <a:lnSpc>
                <a:spcPct val="100000"/>
              </a:lnSpc>
              <a:spcBef>
                <a:spcPts val="600"/>
              </a:spcBef>
              <a:buSzPct val="100000"/>
            </a:pPr>
            <a:r>
              <a:rPr lang="en-US" altLang="de-DE" sz="2000" dirty="0"/>
              <a:t>Fewer handling and storage issues – Ingredients in solid rockets are often incompatible chemically and thermally. Repeated changes in temperature can cause distortion of the grain</a:t>
            </a:r>
          </a:p>
          <a:p>
            <a:pPr marL="630000" lvl="1" indent="-270000" eaLnBrk="0" fontAlgn="base" hangingPunct="0">
              <a:lnSpc>
                <a:spcPct val="100000"/>
              </a:lnSpc>
              <a:spcBef>
                <a:spcPts val="600"/>
              </a:spcBef>
              <a:buSzPct val="100000"/>
            </a:pPr>
            <a:r>
              <a:rPr lang="en-US" altLang="de-DE" sz="2000" dirty="0"/>
              <a:t>More controllable – Stop / restart and throttling are all easily incorporated into most designs. Solid rockets rarely can be shut down easily and almost never have throttling or restart capabilities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Hybrid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51</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2989734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Hybrid Propulsion Systems:</a:t>
            </a:r>
            <a:endParaRPr lang="en-US" sz="2200" dirty="0"/>
          </a:p>
          <a:p>
            <a:pPr marL="360000" lvl="1" indent="-270000">
              <a:lnSpc>
                <a:spcPct val="100000"/>
              </a:lnSpc>
              <a:spcBef>
                <a:spcPts val="600"/>
              </a:spcBef>
              <a:buSzPct val="100000"/>
              <a:buFont typeface="Noto Sans Symbols"/>
              <a:buChar char="▪"/>
            </a:pPr>
            <a:r>
              <a:rPr lang="en-US" altLang="de-DE" sz="2200" dirty="0"/>
              <a:t>Dis-advantages</a:t>
            </a:r>
          </a:p>
          <a:p>
            <a:pPr marL="630000" lvl="1" indent="-270000" eaLnBrk="0" fontAlgn="base" hangingPunct="0">
              <a:lnSpc>
                <a:spcPct val="100000"/>
              </a:lnSpc>
              <a:spcBef>
                <a:spcPts val="600"/>
              </a:spcBef>
              <a:buSzPct val="100000"/>
            </a:pPr>
            <a:r>
              <a:rPr lang="en-US" altLang="de-DE" sz="2000" dirty="0"/>
              <a:t>Oxidizer-to-fuel ratio shift (mixture ratio shift) – with a constant oxidizer flow-rate, the ratio of fuel production rate to oxidizer flow rate will change as a grain regresses. This leads to off-peak operation from a chemical performance point of view. However, for a well-designed hybrid, O/F shift has a very small impact on performance because specific impulse is insensitive to O/F shift near the peak</a:t>
            </a:r>
          </a:p>
          <a:p>
            <a:pPr marL="630000" lvl="1" indent="-270000" defTabSz="914400" eaLnBrk="0" fontAlgn="base" latinLnBrk="0" hangingPunct="0">
              <a:lnSpc>
                <a:spcPct val="100000"/>
              </a:lnSpc>
              <a:spcBef>
                <a:spcPts val="600"/>
              </a:spcBef>
              <a:buSzPct val="100000"/>
              <a:tabLst/>
            </a:pPr>
            <a:r>
              <a:rPr lang="en-US" altLang="de-DE" sz="2000" dirty="0"/>
              <a:t>Poor regression characteristics often drive multi-port fuel grains. Multi-port fuel grains have poor volumetric efficiency and, often, structural deficiencies</a:t>
            </a:r>
          </a:p>
          <a:p>
            <a:pPr marL="630000" lvl="1" indent="-270000" defTabSz="914400" eaLnBrk="0" fontAlgn="base" latinLnBrk="0" hangingPunct="0">
              <a:lnSpc>
                <a:spcPct val="100000"/>
              </a:lnSpc>
              <a:spcBef>
                <a:spcPts val="600"/>
              </a:spcBef>
              <a:buSzPct val="100000"/>
              <a:tabLst/>
            </a:pPr>
            <a:r>
              <a:rPr lang="en-US" altLang="de-DE" sz="2000" dirty="0"/>
              <a:t>Compared with liquid-based propulsion, re-fueling a partially or totally depleted hybrid rocket would present significant challenges</a:t>
            </a:r>
            <a:endParaRPr lang="en-US"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Hybrid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52</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9593587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Hybrid Propulsion Systems:</a:t>
            </a:r>
            <a:endParaRPr lang="en-US" sz="2200" dirty="0"/>
          </a:p>
          <a:p>
            <a:pPr marL="360000" lvl="1" indent="-270000">
              <a:lnSpc>
                <a:spcPct val="100000"/>
              </a:lnSpc>
              <a:spcBef>
                <a:spcPts val="600"/>
              </a:spcBef>
              <a:buSzPct val="100000"/>
              <a:buFont typeface="Noto Sans Symbols"/>
              <a:buChar char="▪"/>
            </a:pPr>
            <a:r>
              <a:rPr lang="en-US" sz="2200" dirty="0"/>
              <a:t>Example: EPFL rocket team hybrid rocket</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Hybrid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53</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Picture 2">
            <a:extLst>
              <a:ext uri="{FF2B5EF4-FFF2-40B4-BE49-F238E27FC236}">
                <a16:creationId xmlns:a16="http://schemas.microsoft.com/office/drawing/2014/main" id="{CAF36553-1D26-4181-A864-AE2DF497B8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554176" y="-781566"/>
            <a:ext cx="1833342" cy="9295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8125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Hybrid Propulsion Systems:</a:t>
            </a:r>
            <a:endParaRPr lang="en-US" sz="2200" dirty="0"/>
          </a:p>
          <a:p>
            <a:pPr marL="360000" lvl="1" indent="-270000">
              <a:lnSpc>
                <a:spcPct val="100000"/>
              </a:lnSpc>
              <a:spcBef>
                <a:spcPts val="600"/>
              </a:spcBef>
              <a:buSzPct val="100000"/>
              <a:buFont typeface="Noto Sans Symbols"/>
              <a:buChar char="▪"/>
            </a:pPr>
            <a:r>
              <a:rPr lang="en-US" sz="2200" dirty="0"/>
              <a:t>Example: Hybrid propulsion system</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Hybrid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54</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10" name="Grafik 9">
            <a:extLst>
              <a:ext uri="{FF2B5EF4-FFF2-40B4-BE49-F238E27FC236}">
                <a16:creationId xmlns:a16="http://schemas.microsoft.com/office/drawing/2014/main" id="{0199A8FB-9C05-44EA-9950-7BC54FAC70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976177"/>
            <a:ext cx="12192000" cy="2959527"/>
          </a:xfrm>
          <a:prstGeom prst="rect">
            <a:avLst/>
          </a:prstGeom>
        </p:spPr>
      </p:pic>
    </p:spTree>
    <p:extLst>
      <p:ext uri="{BB962C8B-B14F-4D97-AF65-F5344CB8AC3E}">
        <p14:creationId xmlns:p14="http://schemas.microsoft.com/office/powerpoint/2010/main" val="34345580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Hybrid Propulsion Systems:</a:t>
            </a:r>
            <a:endParaRPr lang="en-US" sz="2200" dirty="0"/>
          </a:p>
          <a:p>
            <a:pPr marL="360000" lvl="1" indent="-270000">
              <a:lnSpc>
                <a:spcPct val="100000"/>
              </a:lnSpc>
              <a:spcBef>
                <a:spcPts val="600"/>
              </a:spcBef>
              <a:buSzPct val="100000"/>
              <a:buFont typeface="Noto Sans Symbols"/>
              <a:buChar char="▪"/>
            </a:pPr>
            <a:r>
              <a:rPr lang="en-US" sz="2200" dirty="0"/>
              <a:t>Example: </a:t>
            </a:r>
            <a:r>
              <a:rPr lang="en-US" sz="2200" dirty="0" err="1"/>
              <a:t>Autophage</a:t>
            </a:r>
            <a:r>
              <a:rPr lang="en-US" sz="2200" dirty="0"/>
              <a:t> rocket</a:t>
            </a:r>
            <a:r>
              <a:rPr lang="en-US" sz="2000" dirty="0"/>
              <a:t> from Alpha Impulsion</a:t>
            </a:r>
          </a:p>
          <a:p>
            <a:pPr marL="630000" lvl="1" indent="-270000">
              <a:lnSpc>
                <a:spcPct val="100000"/>
              </a:lnSpc>
              <a:spcBef>
                <a:spcPts val="600"/>
              </a:spcBef>
              <a:buSzPct val="100000"/>
            </a:pPr>
            <a:r>
              <a:rPr lang="en-US" sz="2000" dirty="0" err="1"/>
              <a:t>Autophage</a:t>
            </a:r>
            <a:r>
              <a:rPr lang="en-US" sz="2000" dirty="0"/>
              <a:t> propulsion is an overhaul of the classical space launcher architecture, using fuel as structure</a:t>
            </a:r>
          </a:p>
          <a:p>
            <a:pPr marL="630000" lvl="1" indent="-270000">
              <a:lnSpc>
                <a:spcPct val="100000"/>
              </a:lnSpc>
              <a:spcBef>
                <a:spcPts val="600"/>
              </a:spcBef>
              <a:buSzPct val="100000"/>
            </a:pPr>
            <a:r>
              <a:rPr lang="en-US" sz="2000" dirty="0"/>
              <a:t>As the rocket ascends, the engine gradually burns the rocket’s body, starting from the bottom and moving upwards, getting shorter during the flight like an upside-down candle</a:t>
            </a:r>
          </a:p>
          <a:p>
            <a:pPr marL="630000" lvl="1" indent="-270000">
              <a:lnSpc>
                <a:spcPct val="100000"/>
              </a:lnSpc>
              <a:spcBef>
                <a:spcPts val="600"/>
              </a:spcBef>
              <a:buSzPct val="100000"/>
            </a:pPr>
            <a:r>
              <a:rPr lang="en-US" sz="2000" dirty="0"/>
              <a:t>The vehicle consumes itself, until only the engine and the payload remain</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Hybrid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55</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1204622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Hybrid Propulsion Systems:</a:t>
            </a:r>
            <a:endParaRPr lang="en-US" sz="2200" dirty="0"/>
          </a:p>
          <a:p>
            <a:pPr marL="360000" lvl="1" indent="-270000">
              <a:lnSpc>
                <a:spcPct val="100000"/>
              </a:lnSpc>
              <a:spcBef>
                <a:spcPts val="600"/>
              </a:spcBef>
              <a:buSzPct val="100000"/>
              <a:buFont typeface="Noto Sans Symbols"/>
              <a:buChar char="▪"/>
            </a:pPr>
            <a:r>
              <a:rPr lang="en-US" sz="2200" dirty="0"/>
              <a:t>Example: </a:t>
            </a:r>
            <a:r>
              <a:rPr lang="en-US" sz="2200" dirty="0" err="1"/>
              <a:t>Autophage</a:t>
            </a:r>
            <a:r>
              <a:rPr lang="en-US" sz="2200" dirty="0"/>
              <a:t> rocket from Alpha Impulsion</a:t>
            </a:r>
            <a:endParaRPr lang="en-US"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Hybrid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56</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98F95C0B-E066-4AA9-A3C6-783837347586}"/>
              </a:ext>
            </a:extLst>
          </p:cNvPr>
          <p:cNvPicPr>
            <a:picLocks noChangeAspect="1"/>
          </p:cNvPicPr>
          <p:nvPr/>
        </p:nvPicPr>
        <p:blipFill>
          <a:blip r:embed="rId2"/>
          <a:stretch>
            <a:fillRect/>
          </a:stretch>
        </p:blipFill>
        <p:spPr>
          <a:xfrm>
            <a:off x="1865630" y="3219134"/>
            <a:ext cx="4413250" cy="3204525"/>
          </a:xfrm>
          <a:prstGeom prst="rect">
            <a:avLst/>
          </a:prstGeom>
        </p:spPr>
      </p:pic>
      <p:pic>
        <p:nvPicPr>
          <p:cNvPr id="10" name="Grafik 9">
            <a:extLst>
              <a:ext uri="{FF2B5EF4-FFF2-40B4-BE49-F238E27FC236}">
                <a16:creationId xmlns:a16="http://schemas.microsoft.com/office/drawing/2014/main" id="{1ED34D5E-64E6-4CDC-AD1D-27725DAD537F}"/>
              </a:ext>
            </a:extLst>
          </p:cNvPr>
          <p:cNvPicPr>
            <a:picLocks noChangeAspect="1"/>
          </p:cNvPicPr>
          <p:nvPr/>
        </p:nvPicPr>
        <p:blipFill>
          <a:blip r:embed="rId3"/>
          <a:stretch>
            <a:fillRect/>
          </a:stretch>
        </p:blipFill>
        <p:spPr>
          <a:xfrm>
            <a:off x="9731829" y="175259"/>
            <a:ext cx="962025" cy="6248400"/>
          </a:xfrm>
          <a:prstGeom prst="rect">
            <a:avLst/>
          </a:prstGeom>
        </p:spPr>
      </p:pic>
    </p:spTree>
    <p:extLst>
      <p:ext uri="{BB962C8B-B14F-4D97-AF65-F5344CB8AC3E}">
        <p14:creationId xmlns:p14="http://schemas.microsoft.com/office/powerpoint/2010/main" val="17231829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4C6BF-A9CC-164E-35BA-6F9718714AE1}"/>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5AC0A36-8F5A-6346-0FAD-EC5337634790}"/>
              </a:ext>
            </a:extLst>
          </p:cNvPr>
          <p:cNvSpPr>
            <a:spLocks noGrp="1"/>
          </p:cNvSpPr>
          <p:nvPr>
            <p:ph idx="1"/>
          </p:nvPr>
        </p:nvSpPr>
        <p:spPr/>
        <p:txBody>
          <a:bodyPr>
            <a:noAutofit/>
          </a:bodyPr>
          <a:lstStyle/>
          <a:p>
            <a:pPr marL="125730" indent="0">
              <a:buNone/>
            </a:pPr>
            <a:endParaRPr lang="en-US" sz="2400" dirty="0">
              <a:solidFill>
                <a:schemeClr val="tx1"/>
              </a:solidFill>
            </a:endParaRPr>
          </a:p>
          <a:p>
            <a:pPr marL="125730" indent="0">
              <a:buNone/>
            </a:pPr>
            <a:endParaRPr lang="de-DE" dirty="0"/>
          </a:p>
        </p:txBody>
      </p:sp>
      <p:sp>
        <p:nvSpPr>
          <p:cNvPr id="3" name="Titre 2">
            <a:extLst>
              <a:ext uri="{FF2B5EF4-FFF2-40B4-BE49-F238E27FC236}">
                <a16:creationId xmlns:a16="http://schemas.microsoft.com/office/drawing/2014/main" id="{FDF00702-A6A6-194F-8B81-3A1953643AD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Chemical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6452DDF6-C0A3-774C-7388-28DB1C3BB10D}"/>
              </a:ext>
            </a:extLst>
          </p:cNvPr>
          <p:cNvSpPr>
            <a:spLocks noGrp="1"/>
          </p:cNvSpPr>
          <p:nvPr>
            <p:ph type="sldNum" sz="quarter" idx="12"/>
          </p:nvPr>
        </p:nvSpPr>
        <p:spPr/>
        <p:txBody>
          <a:bodyPr/>
          <a:lstStyle/>
          <a:p>
            <a:fld id="{E1E1CD7C-2161-7D43-862E-CE4C333CD873}" type="slidenum">
              <a:rPr lang="fr-FR" smtClean="0"/>
              <a:pPr/>
              <a:t>57</a:t>
            </a:fld>
            <a:endParaRPr lang="fr-FR" dirty="0"/>
          </a:p>
        </p:txBody>
      </p:sp>
      <p:sp>
        <p:nvSpPr>
          <p:cNvPr id="7" name="Google Shape;119;p5">
            <a:extLst>
              <a:ext uri="{FF2B5EF4-FFF2-40B4-BE49-F238E27FC236}">
                <a16:creationId xmlns:a16="http://schemas.microsoft.com/office/drawing/2014/main" id="{867E640A-5291-9326-FBA7-1609E7A70B25}"/>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BF3FB50-FA11-D154-9E00-4EBBFDDB788D}"/>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abgerundete Ecken 9">
            <a:extLst>
              <a:ext uri="{FF2B5EF4-FFF2-40B4-BE49-F238E27FC236}">
                <a16:creationId xmlns:a16="http://schemas.microsoft.com/office/drawing/2014/main" id="{32EECB9A-0EA7-6D51-D5E5-9D28987E1AED}"/>
              </a:ext>
            </a:extLst>
          </p:cNvPr>
          <p:cNvSpPr/>
          <p:nvPr/>
        </p:nvSpPr>
        <p:spPr>
          <a:xfrm>
            <a:off x="1778000" y="3506787"/>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a:t>
            </a:r>
            <a:r>
              <a:rPr lang="en-US" sz="2400" noProof="0" dirty="0" err="1"/>
              <a:t>hemical</a:t>
            </a:r>
            <a:r>
              <a:rPr lang="en-US" sz="2400" noProof="0" dirty="0"/>
              <a:t> Propulsion Systems</a:t>
            </a:r>
          </a:p>
        </p:txBody>
      </p:sp>
      <p:cxnSp>
        <p:nvCxnSpPr>
          <p:cNvPr id="21" name="Gerade Verbindung mit Pfeil 20">
            <a:extLst>
              <a:ext uri="{FF2B5EF4-FFF2-40B4-BE49-F238E27FC236}">
                <a16:creationId xmlns:a16="http://schemas.microsoft.com/office/drawing/2014/main" id="{430EE2B2-D2A8-509E-D087-4CEE07191848}"/>
              </a:ext>
            </a:extLst>
          </p:cNvPr>
          <p:cNvCxnSpPr>
            <a:cxnSpLocks/>
            <a:stCxn id="31" idx="3"/>
            <a:endCxn id="34" idx="1"/>
          </p:cNvCxnSpPr>
          <p:nvPr/>
        </p:nvCxnSpPr>
        <p:spPr>
          <a:xfrm flipV="1">
            <a:off x="7036106" y="1956185"/>
            <a:ext cx="424580" cy="15103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abgerundete Ecken 30">
            <a:extLst>
              <a:ext uri="{FF2B5EF4-FFF2-40B4-BE49-F238E27FC236}">
                <a16:creationId xmlns:a16="http://schemas.microsoft.com/office/drawing/2014/main" id="{DE4BB4D8-76EC-4129-45B1-25DFA04165F9}"/>
              </a:ext>
            </a:extLst>
          </p:cNvPr>
          <p:cNvSpPr/>
          <p:nvPr/>
        </p:nvSpPr>
        <p:spPr>
          <a:xfrm>
            <a:off x="4661206" y="2910869"/>
            <a:ext cx="2374900" cy="1111252"/>
          </a:xfrm>
          <a:prstGeom prst="roundRect">
            <a:avLst/>
          </a:prstGeom>
          <a:solidFill>
            <a:srgbClr val="7030A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Combustion</a:t>
            </a:r>
          </a:p>
        </p:txBody>
      </p:sp>
      <p:sp>
        <p:nvSpPr>
          <p:cNvPr id="32" name="Rechteck: abgerundete Ecken 31">
            <a:extLst>
              <a:ext uri="{FF2B5EF4-FFF2-40B4-BE49-F238E27FC236}">
                <a16:creationId xmlns:a16="http://schemas.microsoft.com/office/drawing/2014/main" id="{A7E7D173-6B8B-8A47-6E13-EAC704737D0B}"/>
              </a:ext>
            </a:extLst>
          </p:cNvPr>
          <p:cNvSpPr/>
          <p:nvPr/>
        </p:nvSpPr>
        <p:spPr>
          <a:xfrm>
            <a:off x="4661207" y="5495630"/>
            <a:ext cx="23749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Detonation</a:t>
            </a:r>
          </a:p>
        </p:txBody>
      </p:sp>
      <p:sp>
        <p:nvSpPr>
          <p:cNvPr id="34" name="Rechteck: abgerundete Ecken 33">
            <a:extLst>
              <a:ext uri="{FF2B5EF4-FFF2-40B4-BE49-F238E27FC236}">
                <a16:creationId xmlns:a16="http://schemas.microsoft.com/office/drawing/2014/main" id="{4DBE42CD-99F0-33EA-8DC4-AB7724656C5D}"/>
              </a:ext>
            </a:extLst>
          </p:cNvPr>
          <p:cNvSpPr/>
          <p:nvPr/>
        </p:nvSpPr>
        <p:spPr>
          <a:xfrm>
            <a:off x="7460686" y="1606561"/>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Liquid propulsion systems</a:t>
            </a:r>
            <a:endParaRPr lang="en-US" sz="2400" noProof="0" dirty="0"/>
          </a:p>
        </p:txBody>
      </p:sp>
      <p:sp>
        <p:nvSpPr>
          <p:cNvPr id="36" name="Rechteck: abgerundete Ecken 35">
            <a:extLst>
              <a:ext uri="{FF2B5EF4-FFF2-40B4-BE49-F238E27FC236}">
                <a16:creationId xmlns:a16="http://schemas.microsoft.com/office/drawing/2014/main" id="{E257DFAF-A032-7BC5-F02F-438042A9CBB9}"/>
              </a:ext>
            </a:extLst>
          </p:cNvPr>
          <p:cNvSpPr/>
          <p:nvPr/>
        </p:nvSpPr>
        <p:spPr>
          <a:xfrm>
            <a:off x="7460685" y="5233930"/>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Rotation Detonation Engine</a:t>
            </a:r>
            <a:endParaRPr lang="en-US" sz="2400" noProof="0" dirty="0"/>
          </a:p>
        </p:txBody>
      </p:sp>
      <p:sp>
        <p:nvSpPr>
          <p:cNvPr id="37" name="Rechteck: abgerundete Ecken 36">
            <a:extLst>
              <a:ext uri="{FF2B5EF4-FFF2-40B4-BE49-F238E27FC236}">
                <a16:creationId xmlns:a16="http://schemas.microsoft.com/office/drawing/2014/main" id="{398C5904-5833-5C8A-7063-093D0A510013}"/>
              </a:ext>
            </a:extLst>
          </p:cNvPr>
          <p:cNvSpPr/>
          <p:nvPr/>
        </p:nvSpPr>
        <p:spPr>
          <a:xfrm>
            <a:off x="7451178" y="6046990"/>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Pulse Detonation Engine</a:t>
            </a:r>
            <a:endParaRPr lang="en-US" sz="2400" noProof="0" dirty="0"/>
          </a:p>
        </p:txBody>
      </p:sp>
      <p:cxnSp>
        <p:nvCxnSpPr>
          <p:cNvPr id="33" name="Gerade Verbindung mit Pfeil 32">
            <a:extLst>
              <a:ext uri="{FF2B5EF4-FFF2-40B4-BE49-F238E27FC236}">
                <a16:creationId xmlns:a16="http://schemas.microsoft.com/office/drawing/2014/main" id="{3D019862-24B6-8C9F-D7D4-79CB860336E2}"/>
              </a:ext>
            </a:extLst>
          </p:cNvPr>
          <p:cNvCxnSpPr>
            <a:cxnSpLocks/>
            <a:stCxn id="32" idx="3"/>
            <a:endCxn id="36" idx="1"/>
          </p:cNvCxnSpPr>
          <p:nvPr/>
        </p:nvCxnSpPr>
        <p:spPr>
          <a:xfrm flipV="1">
            <a:off x="7036107" y="5583554"/>
            <a:ext cx="424578" cy="4677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6862790E-F068-B222-2FD9-0A0E910CA9EB}"/>
              </a:ext>
            </a:extLst>
          </p:cNvPr>
          <p:cNvCxnSpPr>
            <a:cxnSpLocks/>
            <a:stCxn id="32" idx="3"/>
            <a:endCxn id="37" idx="1"/>
          </p:cNvCxnSpPr>
          <p:nvPr/>
        </p:nvCxnSpPr>
        <p:spPr>
          <a:xfrm>
            <a:off x="7036107" y="6051256"/>
            <a:ext cx="415071" cy="345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499D6547-3A7D-770F-A1B0-DCAF98179B44}"/>
              </a:ext>
            </a:extLst>
          </p:cNvPr>
          <p:cNvCxnSpPr>
            <a:cxnSpLocks/>
            <a:stCxn id="10" idx="3"/>
            <a:endCxn id="32" idx="1"/>
          </p:cNvCxnSpPr>
          <p:nvPr/>
        </p:nvCxnSpPr>
        <p:spPr>
          <a:xfrm>
            <a:off x="4152900" y="4140200"/>
            <a:ext cx="508307" cy="1911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hteck: abgerundete Ecken 26">
            <a:extLst>
              <a:ext uri="{FF2B5EF4-FFF2-40B4-BE49-F238E27FC236}">
                <a16:creationId xmlns:a16="http://schemas.microsoft.com/office/drawing/2014/main" id="{9FEA0DEE-3820-CD5B-C16F-DA23CE0A68F5}"/>
              </a:ext>
            </a:extLst>
          </p:cNvPr>
          <p:cNvSpPr/>
          <p:nvPr/>
        </p:nvSpPr>
        <p:spPr>
          <a:xfrm>
            <a:off x="7460685" y="768034"/>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Gaseous propulsion systems</a:t>
            </a:r>
            <a:endParaRPr lang="en-US" sz="2400" noProof="0" dirty="0"/>
          </a:p>
        </p:txBody>
      </p:sp>
      <p:cxnSp>
        <p:nvCxnSpPr>
          <p:cNvPr id="30" name="Gerade Verbindung mit Pfeil 29">
            <a:extLst>
              <a:ext uri="{FF2B5EF4-FFF2-40B4-BE49-F238E27FC236}">
                <a16:creationId xmlns:a16="http://schemas.microsoft.com/office/drawing/2014/main" id="{243938D2-9807-EC4D-B68C-FB7E41A9DC09}"/>
              </a:ext>
            </a:extLst>
          </p:cNvPr>
          <p:cNvCxnSpPr>
            <a:cxnSpLocks/>
            <a:stCxn id="10" idx="3"/>
            <a:endCxn id="31" idx="1"/>
          </p:cNvCxnSpPr>
          <p:nvPr/>
        </p:nvCxnSpPr>
        <p:spPr>
          <a:xfrm flipV="1">
            <a:off x="4152900" y="3466495"/>
            <a:ext cx="508306" cy="67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hteck: abgerundete Ecken 37">
            <a:extLst>
              <a:ext uri="{FF2B5EF4-FFF2-40B4-BE49-F238E27FC236}">
                <a16:creationId xmlns:a16="http://schemas.microsoft.com/office/drawing/2014/main" id="{6EDB2494-90AC-7868-C857-8F6C3564351B}"/>
              </a:ext>
            </a:extLst>
          </p:cNvPr>
          <p:cNvSpPr/>
          <p:nvPr/>
        </p:nvSpPr>
        <p:spPr>
          <a:xfrm>
            <a:off x="7460685" y="2419621"/>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Gelled propulsion systems</a:t>
            </a:r>
            <a:endParaRPr lang="en-US" sz="2400" noProof="0" dirty="0"/>
          </a:p>
        </p:txBody>
      </p:sp>
      <p:sp>
        <p:nvSpPr>
          <p:cNvPr id="39" name="Rechteck: abgerundete Ecken 38">
            <a:extLst>
              <a:ext uri="{FF2B5EF4-FFF2-40B4-BE49-F238E27FC236}">
                <a16:creationId xmlns:a16="http://schemas.microsoft.com/office/drawing/2014/main" id="{E66541A9-7AAF-B606-734B-DA113A73B9A1}"/>
              </a:ext>
            </a:extLst>
          </p:cNvPr>
          <p:cNvSpPr/>
          <p:nvPr/>
        </p:nvSpPr>
        <p:spPr>
          <a:xfrm>
            <a:off x="7460684" y="3247424"/>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Hybrid propulsion systems</a:t>
            </a:r>
            <a:endParaRPr lang="en-US" sz="2400" noProof="0" dirty="0"/>
          </a:p>
        </p:txBody>
      </p:sp>
      <p:sp>
        <p:nvSpPr>
          <p:cNvPr id="40" name="Rechteck: abgerundete Ecken 39">
            <a:extLst>
              <a:ext uri="{FF2B5EF4-FFF2-40B4-BE49-F238E27FC236}">
                <a16:creationId xmlns:a16="http://schemas.microsoft.com/office/drawing/2014/main" id="{47B9DD3A-A7BA-EC1D-BE52-211F194AC83F}"/>
              </a:ext>
            </a:extLst>
          </p:cNvPr>
          <p:cNvSpPr/>
          <p:nvPr/>
        </p:nvSpPr>
        <p:spPr>
          <a:xfrm>
            <a:off x="7492584" y="4042424"/>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Solid propulsion systems</a:t>
            </a:r>
            <a:endParaRPr lang="en-US" sz="2400" noProof="0" dirty="0"/>
          </a:p>
        </p:txBody>
      </p:sp>
      <p:cxnSp>
        <p:nvCxnSpPr>
          <p:cNvPr id="42" name="Gerade Verbindung mit Pfeil 41">
            <a:extLst>
              <a:ext uri="{FF2B5EF4-FFF2-40B4-BE49-F238E27FC236}">
                <a16:creationId xmlns:a16="http://schemas.microsoft.com/office/drawing/2014/main" id="{B8EBD251-C25D-4177-8E6A-9F45B127855C}"/>
              </a:ext>
            </a:extLst>
          </p:cNvPr>
          <p:cNvCxnSpPr>
            <a:cxnSpLocks/>
            <a:stCxn id="31" idx="3"/>
            <a:endCxn id="27" idx="1"/>
          </p:cNvCxnSpPr>
          <p:nvPr/>
        </p:nvCxnSpPr>
        <p:spPr>
          <a:xfrm flipV="1">
            <a:off x="7036106" y="1117658"/>
            <a:ext cx="424579" cy="23488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2CD85594-A578-32EA-E2FA-A4F053AAC628}"/>
              </a:ext>
            </a:extLst>
          </p:cNvPr>
          <p:cNvCxnSpPr>
            <a:cxnSpLocks/>
            <a:stCxn id="31" idx="3"/>
            <a:endCxn id="38" idx="1"/>
          </p:cNvCxnSpPr>
          <p:nvPr/>
        </p:nvCxnSpPr>
        <p:spPr>
          <a:xfrm flipV="1">
            <a:off x="7036106" y="2769245"/>
            <a:ext cx="424579" cy="6972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27088EBB-540F-790F-4526-FDAE3B3CAE09}"/>
              </a:ext>
            </a:extLst>
          </p:cNvPr>
          <p:cNvCxnSpPr>
            <a:cxnSpLocks/>
            <a:stCxn id="31" idx="3"/>
            <a:endCxn id="39" idx="1"/>
          </p:cNvCxnSpPr>
          <p:nvPr/>
        </p:nvCxnSpPr>
        <p:spPr>
          <a:xfrm>
            <a:off x="7036106" y="3466495"/>
            <a:ext cx="424578" cy="1305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5A7F7398-95D9-0480-DC08-7F97551ABEEF}"/>
              </a:ext>
            </a:extLst>
          </p:cNvPr>
          <p:cNvCxnSpPr>
            <a:cxnSpLocks/>
            <a:stCxn id="31" idx="3"/>
            <a:endCxn id="40" idx="1"/>
          </p:cNvCxnSpPr>
          <p:nvPr/>
        </p:nvCxnSpPr>
        <p:spPr>
          <a:xfrm>
            <a:off x="7036106" y="3466495"/>
            <a:ext cx="456478" cy="9255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09512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B181F-BF64-2F49-6B65-F3ECF7A682B4}"/>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8D0169D-686C-6EFB-D11A-317F72117941}"/>
              </a:ext>
            </a:extLst>
          </p:cNvPr>
          <p:cNvSpPr>
            <a:spLocks noGrp="1"/>
          </p:cNvSpPr>
          <p:nvPr>
            <p:ph idx="1"/>
          </p:nvPr>
        </p:nvSpPr>
        <p:spPr/>
        <p:txBody>
          <a:bodyPr>
            <a:noAutofit/>
          </a:bodyPr>
          <a:lstStyle/>
          <a:p>
            <a:pPr marL="125730" indent="0">
              <a:buNone/>
            </a:pPr>
            <a:r>
              <a:rPr lang="en-US" sz="2400" dirty="0">
                <a:solidFill>
                  <a:schemeClr val="tx1"/>
                </a:solidFill>
              </a:rPr>
              <a:t> </a:t>
            </a:r>
          </a:p>
          <a:p>
            <a:pPr marL="125730" indent="0">
              <a:buNone/>
            </a:pPr>
            <a:endParaRPr lang="de-DE" dirty="0"/>
          </a:p>
        </p:txBody>
      </p:sp>
      <p:sp>
        <p:nvSpPr>
          <p:cNvPr id="3" name="Titre 2">
            <a:extLst>
              <a:ext uri="{FF2B5EF4-FFF2-40B4-BE49-F238E27FC236}">
                <a16:creationId xmlns:a16="http://schemas.microsoft.com/office/drawing/2014/main" id="{17DD9C50-AA2F-1D0F-5B44-D66754AB73DA}"/>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Chemical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CD4DF95A-0080-8323-383E-A99728993ECA}"/>
              </a:ext>
            </a:extLst>
          </p:cNvPr>
          <p:cNvSpPr>
            <a:spLocks noGrp="1"/>
          </p:cNvSpPr>
          <p:nvPr>
            <p:ph type="sldNum" sz="quarter" idx="12"/>
          </p:nvPr>
        </p:nvSpPr>
        <p:spPr/>
        <p:txBody>
          <a:bodyPr/>
          <a:lstStyle/>
          <a:p>
            <a:fld id="{E1E1CD7C-2161-7D43-862E-CE4C333CD873}" type="slidenum">
              <a:rPr lang="fr-FR" smtClean="0"/>
              <a:pPr/>
              <a:t>58</a:t>
            </a:fld>
            <a:endParaRPr lang="fr-FR" dirty="0"/>
          </a:p>
        </p:txBody>
      </p:sp>
      <p:sp>
        <p:nvSpPr>
          <p:cNvPr id="7" name="Google Shape;119;p5">
            <a:extLst>
              <a:ext uri="{FF2B5EF4-FFF2-40B4-BE49-F238E27FC236}">
                <a16:creationId xmlns:a16="http://schemas.microsoft.com/office/drawing/2014/main" id="{7BAF6B03-BD5A-5F49-C397-7EA38B31CCD9}"/>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36FB61C3-F1A0-86DB-2FAA-1C5ADF6B0BDB}"/>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abgerundete Ecken 9">
            <a:extLst>
              <a:ext uri="{FF2B5EF4-FFF2-40B4-BE49-F238E27FC236}">
                <a16:creationId xmlns:a16="http://schemas.microsoft.com/office/drawing/2014/main" id="{8386E7EA-C0DF-C428-1381-EB29D7C11C96}"/>
              </a:ext>
            </a:extLst>
          </p:cNvPr>
          <p:cNvSpPr/>
          <p:nvPr/>
        </p:nvSpPr>
        <p:spPr>
          <a:xfrm>
            <a:off x="1778000" y="3506787"/>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a:t>
            </a:r>
            <a:r>
              <a:rPr lang="en-US" sz="2400" noProof="0" dirty="0" err="1"/>
              <a:t>hemical</a:t>
            </a:r>
            <a:r>
              <a:rPr lang="en-US" sz="2400" noProof="0" dirty="0"/>
              <a:t> Propulsion Systems</a:t>
            </a:r>
          </a:p>
        </p:txBody>
      </p:sp>
      <p:cxnSp>
        <p:nvCxnSpPr>
          <p:cNvPr id="21" name="Gerade Verbindung mit Pfeil 20">
            <a:extLst>
              <a:ext uri="{FF2B5EF4-FFF2-40B4-BE49-F238E27FC236}">
                <a16:creationId xmlns:a16="http://schemas.microsoft.com/office/drawing/2014/main" id="{484DB3D6-E209-CDC5-BC50-73A326B81C92}"/>
              </a:ext>
            </a:extLst>
          </p:cNvPr>
          <p:cNvCxnSpPr>
            <a:cxnSpLocks/>
            <a:stCxn id="31" idx="0"/>
            <a:endCxn id="34" idx="1"/>
          </p:cNvCxnSpPr>
          <p:nvPr/>
        </p:nvCxnSpPr>
        <p:spPr>
          <a:xfrm flipV="1">
            <a:off x="5848656" y="2216386"/>
            <a:ext cx="1596360" cy="6944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abgerundete Ecken 30">
            <a:extLst>
              <a:ext uri="{FF2B5EF4-FFF2-40B4-BE49-F238E27FC236}">
                <a16:creationId xmlns:a16="http://schemas.microsoft.com/office/drawing/2014/main" id="{AB7C2F6F-3EF8-CA52-5B16-0DAD087EAA66}"/>
              </a:ext>
            </a:extLst>
          </p:cNvPr>
          <p:cNvSpPr/>
          <p:nvPr/>
        </p:nvSpPr>
        <p:spPr>
          <a:xfrm>
            <a:off x="4661206" y="2910869"/>
            <a:ext cx="23749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Detonation</a:t>
            </a:r>
          </a:p>
        </p:txBody>
      </p:sp>
      <p:sp>
        <p:nvSpPr>
          <p:cNvPr id="32" name="Rechteck: abgerundete Ecken 31">
            <a:extLst>
              <a:ext uri="{FF2B5EF4-FFF2-40B4-BE49-F238E27FC236}">
                <a16:creationId xmlns:a16="http://schemas.microsoft.com/office/drawing/2014/main" id="{E1A89A6F-681E-4F22-4969-0E3096EB603F}"/>
              </a:ext>
            </a:extLst>
          </p:cNvPr>
          <p:cNvSpPr/>
          <p:nvPr/>
        </p:nvSpPr>
        <p:spPr>
          <a:xfrm>
            <a:off x="4661207" y="5495630"/>
            <a:ext cx="2374900" cy="1111252"/>
          </a:xfrm>
          <a:prstGeom prst="roundRect">
            <a:avLst/>
          </a:prstGeom>
          <a:solidFill>
            <a:srgbClr val="7030A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Combustion</a:t>
            </a:r>
          </a:p>
        </p:txBody>
      </p:sp>
      <p:sp>
        <p:nvSpPr>
          <p:cNvPr id="34" name="Rechteck: abgerundete Ecken 33">
            <a:extLst>
              <a:ext uri="{FF2B5EF4-FFF2-40B4-BE49-F238E27FC236}">
                <a16:creationId xmlns:a16="http://schemas.microsoft.com/office/drawing/2014/main" id="{4767572D-30E8-B1C9-7A05-30F602D76677}"/>
              </a:ext>
            </a:extLst>
          </p:cNvPr>
          <p:cNvSpPr/>
          <p:nvPr/>
        </p:nvSpPr>
        <p:spPr>
          <a:xfrm>
            <a:off x="7445016" y="1866762"/>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Rotation Detonation Engine</a:t>
            </a:r>
            <a:endParaRPr lang="en-US" sz="2400" noProof="0" dirty="0"/>
          </a:p>
        </p:txBody>
      </p:sp>
      <p:cxnSp>
        <p:nvCxnSpPr>
          <p:cNvPr id="44" name="Gerade Verbindung mit Pfeil 43">
            <a:extLst>
              <a:ext uri="{FF2B5EF4-FFF2-40B4-BE49-F238E27FC236}">
                <a16:creationId xmlns:a16="http://schemas.microsoft.com/office/drawing/2014/main" id="{D0550860-60DB-43B4-DF5B-AEFA07041E42}"/>
              </a:ext>
            </a:extLst>
          </p:cNvPr>
          <p:cNvCxnSpPr>
            <a:cxnSpLocks/>
            <a:stCxn id="10" idx="3"/>
            <a:endCxn id="32" idx="1"/>
          </p:cNvCxnSpPr>
          <p:nvPr/>
        </p:nvCxnSpPr>
        <p:spPr>
          <a:xfrm>
            <a:off x="4152900" y="4140200"/>
            <a:ext cx="508307" cy="1911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B7CAD03A-83BC-3F09-9A8D-969EACD2B66A}"/>
              </a:ext>
            </a:extLst>
          </p:cNvPr>
          <p:cNvCxnSpPr>
            <a:cxnSpLocks/>
            <a:stCxn id="10" idx="3"/>
            <a:endCxn id="31" idx="1"/>
          </p:cNvCxnSpPr>
          <p:nvPr/>
        </p:nvCxnSpPr>
        <p:spPr>
          <a:xfrm flipV="1">
            <a:off x="4152900" y="3466495"/>
            <a:ext cx="508306" cy="67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Gerade Verbindung mit Pfeil 41">
            <a:extLst>
              <a:ext uri="{FF2B5EF4-FFF2-40B4-BE49-F238E27FC236}">
                <a16:creationId xmlns:a16="http://schemas.microsoft.com/office/drawing/2014/main" id="{8F50343A-D45B-F9A2-4766-60B7DE59FB40}"/>
              </a:ext>
            </a:extLst>
          </p:cNvPr>
          <p:cNvCxnSpPr>
            <a:cxnSpLocks/>
            <a:stCxn id="34" idx="0"/>
            <a:endCxn id="9" idx="2"/>
          </p:cNvCxnSpPr>
          <p:nvPr/>
        </p:nvCxnSpPr>
        <p:spPr>
          <a:xfrm flipH="1" flipV="1">
            <a:off x="7038235" y="924798"/>
            <a:ext cx="2700398" cy="9419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25459A0C-0A31-AE76-1F86-B018026E5220}"/>
              </a:ext>
            </a:extLst>
          </p:cNvPr>
          <p:cNvCxnSpPr>
            <a:cxnSpLocks/>
            <a:stCxn id="34" idx="0"/>
            <a:endCxn id="4" idx="2"/>
          </p:cNvCxnSpPr>
          <p:nvPr/>
        </p:nvCxnSpPr>
        <p:spPr>
          <a:xfrm flipV="1">
            <a:off x="9738633" y="927991"/>
            <a:ext cx="689287" cy="9387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EBB2625B-1165-A7E7-9994-00E165EF9259}"/>
              </a:ext>
            </a:extLst>
          </p:cNvPr>
          <p:cNvCxnSpPr>
            <a:cxnSpLocks/>
            <a:stCxn id="24" idx="3"/>
            <a:endCxn id="9" idx="2"/>
          </p:cNvCxnSpPr>
          <p:nvPr/>
        </p:nvCxnSpPr>
        <p:spPr>
          <a:xfrm flipV="1">
            <a:off x="6821053" y="924798"/>
            <a:ext cx="217182" cy="98026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hteck: abgerundete Ecken 3">
            <a:extLst>
              <a:ext uri="{FF2B5EF4-FFF2-40B4-BE49-F238E27FC236}">
                <a16:creationId xmlns:a16="http://schemas.microsoft.com/office/drawing/2014/main" id="{6BF2F078-B6D8-7108-5E50-7D9499590FBB}"/>
              </a:ext>
            </a:extLst>
          </p:cNvPr>
          <p:cNvSpPr/>
          <p:nvPr/>
        </p:nvSpPr>
        <p:spPr>
          <a:xfrm>
            <a:off x="8807920" y="228744"/>
            <a:ext cx="3240000" cy="699247"/>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Liquid propellant</a:t>
            </a:r>
            <a:endParaRPr lang="en-US" sz="2400" noProof="0" dirty="0"/>
          </a:p>
        </p:txBody>
      </p:sp>
      <p:sp>
        <p:nvSpPr>
          <p:cNvPr id="9" name="Rechteck: abgerundete Ecken 8">
            <a:extLst>
              <a:ext uri="{FF2B5EF4-FFF2-40B4-BE49-F238E27FC236}">
                <a16:creationId xmlns:a16="http://schemas.microsoft.com/office/drawing/2014/main" id="{8A42921D-38D4-4997-DA42-978D26C571D0}"/>
              </a:ext>
            </a:extLst>
          </p:cNvPr>
          <p:cNvSpPr/>
          <p:nvPr/>
        </p:nvSpPr>
        <p:spPr>
          <a:xfrm>
            <a:off x="5418235" y="225551"/>
            <a:ext cx="3240000" cy="699247"/>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Gaseous Propellant</a:t>
            </a:r>
            <a:endParaRPr lang="en-US" sz="2400" noProof="0" dirty="0"/>
          </a:p>
        </p:txBody>
      </p:sp>
      <p:sp>
        <p:nvSpPr>
          <p:cNvPr id="24" name="Rechteck: abgerundete Ecken 23">
            <a:extLst>
              <a:ext uri="{FF2B5EF4-FFF2-40B4-BE49-F238E27FC236}">
                <a16:creationId xmlns:a16="http://schemas.microsoft.com/office/drawing/2014/main" id="{09488DA7-CA1D-4914-BD6F-0A02E6EDFCCC}"/>
              </a:ext>
            </a:extLst>
          </p:cNvPr>
          <p:cNvSpPr/>
          <p:nvPr/>
        </p:nvSpPr>
        <p:spPr>
          <a:xfrm>
            <a:off x="2233820" y="1555439"/>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Rotation Detonation Engine</a:t>
            </a:r>
            <a:endParaRPr lang="en-US" sz="2400" noProof="0" dirty="0"/>
          </a:p>
        </p:txBody>
      </p:sp>
      <p:cxnSp>
        <p:nvCxnSpPr>
          <p:cNvPr id="26" name="Gerade Verbindung mit Pfeil 25">
            <a:extLst>
              <a:ext uri="{FF2B5EF4-FFF2-40B4-BE49-F238E27FC236}">
                <a16:creationId xmlns:a16="http://schemas.microsoft.com/office/drawing/2014/main" id="{1FC236EE-FB53-47B0-BF07-526A655F4EAF}"/>
              </a:ext>
            </a:extLst>
          </p:cNvPr>
          <p:cNvCxnSpPr>
            <a:cxnSpLocks/>
            <a:stCxn id="31" idx="0"/>
            <a:endCxn id="24" idx="2"/>
          </p:cNvCxnSpPr>
          <p:nvPr/>
        </p:nvCxnSpPr>
        <p:spPr>
          <a:xfrm flipH="1" flipV="1">
            <a:off x="4527437" y="2254686"/>
            <a:ext cx="1321219" cy="6561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Gerade Verbindung mit Pfeil 34">
            <a:extLst>
              <a:ext uri="{FF2B5EF4-FFF2-40B4-BE49-F238E27FC236}">
                <a16:creationId xmlns:a16="http://schemas.microsoft.com/office/drawing/2014/main" id="{D586C5B5-76E9-4408-ABE4-342CD78F5718}"/>
              </a:ext>
            </a:extLst>
          </p:cNvPr>
          <p:cNvCxnSpPr>
            <a:cxnSpLocks/>
            <a:stCxn id="24" idx="3"/>
            <a:endCxn id="4" idx="2"/>
          </p:cNvCxnSpPr>
          <p:nvPr/>
        </p:nvCxnSpPr>
        <p:spPr>
          <a:xfrm flipV="1">
            <a:off x="6821053" y="927991"/>
            <a:ext cx="3606867" cy="9770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4724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Rotation Detonation Engine</a:t>
            </a:r>
          </a:p>
          <a:p>
            <a:pPr marL="360000" indent="-270000">
              <a:lnSpc>
                <a:spcPct val="100000"/>
              </a:lnSpc>
              <a:spcBef>
                <a:spcPts val="600"/>
              </a:spcBef>
              <a:buSzPct val="100000"/>
            </a:pPr>
            <a:r>
              <a:rPr lang="en-US" sz="2200" dirty="0"/>
              <a:t>Principle</a:t>
            </a:r>
            <a:endParaRPr lang="en-US" sz="2000" dirty="0"/>
          </a:p>
          <a:p>
            <a:pPr marL="630000" lvl="1" indent="-270000">
              <a:lnSpc>
                <a:spcPct val="100000"/>
              </a:lnSpc>
              <a:spcBef>
                <a:spcPts val="600"/>
              </a:spcBef>
              <a:buSzPct val="100000"/>
            </a:pPr>
            <a:r>
              <a:rPr lang="en-US" sz="2000" dirty="0"/>
              <a:t>The basic concept of an RDE is a detonation wave that travels around a circular channel (annulus)</a:t>
            </a:r>
          </a:p>
          <a:p>
            <a:pPr marL="630000" lvl="1" indent="-270000">
              <a:lnSpc>
                <a:spcPct val="100000"/>
              </a:lnSpc>
              <a:spcBef>
                <a:spcPts val="600"/>
              </a:spcBef>
              <a:buSzPct val="100000"/>
            </a:pPr>
            <a:r>
              <a:rPr lang="en-US" sz="2000" dirty="0"/>
              <a:t>Fuel and oxidizer are injected into the channel, normally through small holes or slits</a:t>
            </a:r>
          </a:p>
          <a:p>
            <a:pPr marL="630000" lvl="1" indent="-270000">
              <a:lnSpc>
                <a:spcPct val="100000"/>
              </a:lnSpc>
              <a:spcBef>
                <a:spcPts val="600"/>
              </a:spcBef>
              <a:buSzPct val="100000"/>
            </a:pPr>
            <a:r>
              <a:rPr lang="en-US" sz="2000" dirty="0"/>
              <a:t>A detonation is initiated in the fuel / oxidizer mixture by some form of igniter</a:t>
            </a:r>
          </a:p>
          <a:p>
            <a:pPr marL="630000" lvl="1" indent="-270000">
              <a:lnSpc>
                <a:spcPct val="100000"/>
              </a:lnSpc>
              <a:spcBef>
                <a:spcPts val="600"/>
              </a:spcBef>
              <a:buSzPct val="100000"/>
            </a:pPr>
            <a:r>
              <a:rPr lang="en-US" sz="2000" dirty="0"/>
              <a:t>After the engine is started, the detonations are self-sustaining</a:t>
            </a:r>
          </a:p>
          <a:p>
            <a:pPr marL="630000" lvl="1" indent="-270000">
              <a:lnSpc>
                <a:spcPct val="100000"/>
              </a:lnSpc>
              <a:spcBef>
                <a:spcPts val="600"/>
              </a:spcBef>
              <a:buSzPct val="100000"/>
            </a:pPr>
            <a:r>
              <a:rPr lang="en-US" sz="2000" dirty="0"/>
              <a:t>One detonation ignites the fuel / oxidizer mixture, which releases the energy necessary to sustain the detonation</a:t>
            </a:r>
          </a:p>
          <a:p>
            <a:pPr marL="630000" lvl="1" indent="-270000">
              <a:lnSpc>
                <a:spcPct val="100000"/>
              </a:lnSpc>
              <a:spcBef>
                <a:spcPts val="600"/>
              </a:spcBef>
              <a:buSzPct val="100000"/>
            </a:pPr>
            <a:r>
              <a:rPr lang="en-US" sz="2000" dirty="0"/>
              <a:t>The combustion products expand out of the channel and are pushed out of the channel by the incoming fuel and oxidizer</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Chemical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59</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4" name="AutoShape 2" descr="Rotating detonation rocket engine combustor with impinging ...">
            <a:extLst>
              <a:ext uri="{FF2B5EF4-FFF2-40B4-BE49-F238E27FC236}">
                <a16:creationId xmlns:a16="http://schemas.microsoft.com/office/drawing/2014/main" id="{0333440A-DD83-43EC-B9A0-F2607A64A1D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1250355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FB10A-9D82-9ACA-CB5A-B7DFD3875756}"/>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DC036B0-AC30-FEF9-F27F-5A6C3921D17C}"/>
              </a:ext>
            </a:extLst>
          </p:cNvPr>
          <p:cNvSpPr>
            <a:spLocks noGrp="1"/>
          </p:cNvSpPr>
          <p:nvPr>
            <p:ph idx="1"/>
          </p:nvPr>
        </p:nvSpPr>
        <p:spPr/>
        <p:txBody>
          <a:bodyPr>
            <a:noAutofit/>
          </a:bodyPr>
          <a:lstStyle/>
          <a:p>
            <a:pPr marL="0" indent="0">
              <a:lnSpc>
                <a:spcPct val="100000"/>
              </a:lnSpc>
              <a:spcBef>
                <a:spcPts val="600"/>
              </a:spcBef>
              <a:buNone/>
            </a:pPr>
            <a:r>
              <a:rPr lang="en-US" dirty="0"/>
              <a:t>Lecture # 7 on May 20:</a:t>
            </a:r>
          </a:p>
          <a:p>
            <a:pPr marL="172800" indent="-270000">
              <a:lnSpc>
                <a:spcPct val="100000"/>
              </a:lnSpc>
              <a:spcBef>
                <a:spcPts val="600"/>
              </a:spcBef>
              <a:buSzPct val="100000"/>
            </a:pPr>
            <a:r>
              <a:rPr lang="en-US" sz="2200" dirty="0"/>
              <a:t>Special lecture on VLEP / ABEP will be given on May 20 at 10:15 am</a:t>
            </a:r>
          </a:p>
          <a:p>
            <a:pPr marL="172800" indent="-270000">
              <a:lnSpc>
                <a:spcPct val="100000"/>
              </a:lnSpc>
              <a:spcBef>
                <a:spcPts val="600"/>
              </a:spcBef>
              <a:buSzPct val="100000"/>
            </a:pPr>
            <a:r>
              <a:rPr lang="en-US" sz="2200" dirty="0"/>
              <a:t>Please join!</a:t>
            </a:r>
          </a:p>
          <a:p>
            <a:pPr marL="172800" indent="-270000">
              <a:lnSpc>
                <a:spcPct val="100000"/>
              </a:lnSpc>
              <a:spcBef>
                <a:spcPts val="600"/>
              </a:spcBef>
              <a:buSzPct val="100000"/>
            </a:pPr>
            <a:r>
              <a:rPr lang="en-US" sz="2200" dirty="0"/>
              <a:t>Remaining space propulsion lecture @ 9:15 am</a:t>
            </a:r>
          </a:p>
          <a:p>
            <a:pPr marL="172800" indent="-270000">
              <a:lnSpc>
                <a:spcPct val="100000"/>
              </a:lnSpc>
              <a:spcBef>
                <a:spcPts val="600"/>
              </a:spcBef>
              <a:buSzPct val="100000"/>
            </a:pPr>
            <a:r>
              <a:rPr lang="en-US" sz="2200" dirty="0"/>
              <a:t>Information on oral exam will be given after the lecture on May 20</a:t>
            </a:r>
          </a:p>
          <a:p>
            <a:pPr marL="172800" indent="-270000">
              <a:lnSpc>
                <a:spcPct val="100000"/>
              </a:lnSpc>
              <a:spcBef>
                <a:spcPts val="600"/>
              </a:spcBef>
              <a:buSzPct val="100000"/>
            </a:pPr>
            <a:r>
              <a:rPr lang="en-US" sz="2200" dirty="0"/>
              <a:t>Potentially some final information on launch event will be given</a:t>
            </a:r>
          </a:p>
          <a:p>
            <a:pPr marL="172800" indent="-270000">
              <a:lnSpc>
                <a:spcPct val="100000"/>
              </a:lnSpc>
              <a:spcBef>
                <a:spcPts val="600"/>
              </a:spcBef>
              <a:buSzPct val="100000"/>
            </a:pPr>
            <a:r>
              <a:rPr lang="en-US" sz="2200" dirty="0"/>
              <a:t>Potentially some final exercise will be given</a:t>
            </a:r>
          </a:p>
          <a:p>
            <a:pPr marL="172800" indent="-270000">
              <a:lnSpc>
                <a:spcPct val="100000"/>
              </a:lnSpc>
              <a:spcBef>
                <a:spcPts val="600"/>
              </a:spcBef>
              <a:buSzPct val="100000"/>
            </a:pPr>
            <a:endParaRPr lang="en-US" sz="2200" dirty="0"/>
          </a:p>
        </p:txBody>
      </p:sp>
      <p:sp>
        <p:nvSpPr>
          <p:cNvPr id="3" name="Titre 2">
            <a:extLst>
              <a:ext uri="{FF2B5EF4-FFF2-40B4-BE49-F238E27FC236}">
                <a16:creationId xmlns:a16="http://schemas.microsoft.com/office/drawing/2014/main" id="{378C9A1F-1377-F921-E1D7-6E6DA76AF314}"/>
              </a:ext>
            </a:extLst>
          </p:cNvPr>
          <p:cNvSpPr>
            <a:spLocks noGrp="1"/>
          </p:cNvSpPr>
          <p:nvPr>
            <p:ph type="title"/>
          </p:nvPr>
        </p:nvSpPr>
        <p:spPr>
          <a:xfrm>
            <a:off x="1206500" y="176400"/>
            <a:ext cx="5400000" cy="1800000"/>
          </a:xfrm>
          <a:solidFill>
            <a:schemeClr val="tx1"/>
          </a:solidFill>
        </p:spPr>
        <p:txBody>
          <a:bodyPr anchor="ctr"/>
          <a:lstStyle/>
          <a:p>
            <a:r>
              <a:rPr lang="en-US" dirty="0">
                <a:solidFill>
                  <a:schemeClr val="bg1"/>
                </a:solidFill>
              </a:rPr>
              <a:t>Lecture</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D90BD5C0-AC25-FEA2-4B9E-D7D1BC768F98}"/>
              </a:ext>
            </a:extLst>
          </p:cNvPr>
          <p:cNvSpPr>
            <a:spLocks noGrp="1"/>
          </p:cNvSpPr>
          <p:nvPr>
            <p:ph type="sldNum" sz="quarter" idx="12"/>
          </p:nvPr>
        </p:nvSpPr>
        <p:spPr/>
        <p:txBody>
          <a:bodyPr/>
          <a:lstStyle/>
          <a:p>
            <a:fld id="{E1E1CD7C-2161-7D43-862E-CE4C333CD873}" type="slidenum">
              <a:rPr lang="fr-FR" smtClean="0"/>
              <a:pPr/>
              <a:t>6</a:t>
            </a:fld>
            <a:endParaRPr lang="fr-FR" dirty="0"/>
          </a:p>
        </p:txBody>
      </p:sp>
      <p:sp>
        <p:nvSpPr>
          <p:cNvPr id="7" name="Google Shape;119;p5">
            <a:extLst>
              <a:ext uri="{FF2B5EF4-FFF2-40B4-BE49-F238E27FC236}">
                <a16:creationId xmlns:a16="http://schemas.microsoft.com/office/drawing/2014/main" id="{9C6FB227-22AD-AFC5-5C9A-B27467C8A673}"/>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F3DAE8F2-9602-851E-4287-30DBD68C1E87}"/>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7599811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Rotation Detonation Engine</a:t>
            </a:r>
          </a:p>
          <a:p>
            <a:pPr marL="360000" indent="-270000">
              <a:lnSpc>
                <a:spcPct val="100000"/>
              </a:lnSpc>
              <a:spcBef>
                <a:spcPts val="600"/>
              </a:spcBef>
              <a:buSzPct val="100000"/>
            </a:pPr>
            <a:r>
              <a:rPr lang="en-US" sz="2200" dirty="0"/>
              <a:t>Principle</a:t>
            </a:r>
            <a:endParaRPr lang="en-US" sz="2000" dirty="0"/>
          </a:p>
          <a:p>
            <a:pPr marL="630000" lvl="1" indent="-270000">
              <a:lnSpc>
                <a:spcPct val="100000"/>
              </a:lnSpc>
              <a:spcBef>
                <a:spcPts val="600"/>
              </a:spcBef>
              <a:buSzPct val="100000"/>
            </a:pPr>
            <a:r>
              <a:rPr lang="en-US" sz="2000" dirty="0"/>
              <a:t>Although the RDE's design is similar to the pulse detonation </a:t>
            </a:r>
            <a:r>
              <a:rPr lang="en-US" sz="2000" dirty="0" err="1"/>
              <a:t>engie</a:t>
            </a:r>
            <a:r>
              <a:rPr lang="en-US" sz="2000" dirty="0"/>
              <a:t> (PDE), the RDE can function continuously because the waves cycle around the chamber, while the PDE requires the chambers to be purged after each pulse</a:t>
            </a:r>
          </a:p>
          <a:p>
            <a:pPr marL="630000" lvl="1" indent="-270000">
              <a:lnSpc>
                <a:spcPct val="100000"/>
              </a:lnSpc>
              <a:spcBef>
                <a:spcPts val="600"/>
              </a:spcBef>
              <a:buSzPct val="100000"/>
            </a:pPr>
            <a:r>
              <a:rPr lang="en-US" sz="2000" dirty="0"/>
              <a:t>In detonative combustion, the flame front expands at supersonic speed</a:t>
            </a:r>
          </a:p>
          <a:p>
            <a:pPr marL="630000" lvl="1" indent="-270000">
              <a:lnSpc>
                <a:spcPct val="100000"/>
              </a:lnSpc>
              <a:spcBef>
                <a:spcPts val="600"/>
              </a:spcBef>
              <a:buSzPct val="100000"/>
            </a:pPr>
            <a:r>
              <a:rPr lang="en-US" sz="2000" dirty="0"/>
              <a:t>It is theoretically up to 25% more efficient than conventional deflagrative combustion offering potentially major fuel savings</a:t>
            </a:r>
          </a:p>
          <a:p>
            <a:pPr marL="630000" lvl="1" indent="-270000">
              <a:lnSpc>
                <a:spcPct val="100000"/>
              </a:lnSpc>
              <a:spcBef>
                <a:spcPts val="600"/>
              </a:spcBef>
              <a:buSzPct val="100000"/>
            </a:pPr>
            <a:r>
              <a:rPr lang="en-US" sz="2000" dirty="0"/>
              <a:t>Disadvantages include instability and noise</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Chemical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60</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4692638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Rotation Detonation Engine</a:t>
            </a:r>
          </a:p>
          <a:p>
            <a:pPr marL="360000" indent="-270000">
              <a:lnSpc>
                <a:spcPct val="100000"/>
              </a:lnSpc>
              <a:spcBef>
                <a:spcPts val="600"/>
              </a:spcBef>
              <a:buSzPct val="100000"/>
            </a:pPr>
            <a:r>
              <a:rPr lang="en-US" sz="2200" dirty="0"/>
              <a:t>Principle</a:t>
            </a:r>
            <a:endParaRPr lang="en-US" sz="2000" dirty="0"/>
          </a:p>
          <a:p>
            <a:pPr marL="630000" lvl="1" indent="-270000">
              <a:lnSpc>
                <a:spcPct val="100000"/>
              </a:lnSpc>
              <a:spcBef>
                <a:spcPts val="600"/>
              </a:spcBef>
              <a:buSzPct val="100000"/>
            </a:pPr>
            <a:r>
              <a:rPr lang="en-US" sz="2000" dirty="0"/>
              <a:t>From a thermodynamic point of view, detonations are more efficient than the more commonly known deflagration (classic combustion)</a:t>
            </a:r>
          </a:p>
          <a:p>
            <a:pPr marL="630000" lvl="1" indent="-270000">
              <a:lnSpc>
                <a:spcPct val="100000"/>
              </a:lnSpc>
              <a:spcBef>
                <a:spcPts val="600"/>
              </a:spcBef>
              <a:buSzPct val="100000"/>
            </a:pPr>
            <a:r>
              <a:rPr lang="en-US" sz="2000" dirty="0"/>
              <a:t>While classic combustion in rocket engines takes place at constant pressure or even with a slight loss of pressure, the pressure increases significantly during detonation</a:t>
            </a:r>
          </a:p>
          <a:p>
            <a:pPr marL="630000" lvl="1" indent="-270000">
              <a:lnSpc>
                <a:spcPct val="100000"/>
              </a:lnSpc>
              <a:spcBef>
                <a:spcPts val="600"/>
              </a:spcBef>
              <a:buSzPct val="100000"/>
            </a:pPr>
            <a:r>
              <a:rPr lang="en-US" sz="2000" dirty="0"/>
              <a:t>A rocket engine based on detonative combustion could therefore theoretically have significantly higher efficiency than today’s engines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Chemical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61</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9530945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Rotation Detonation Engine</a:t>
            </a:r>
          </a:p>
          <a:p>
            <a:pPr marL="360000" indent="-270000">
              <a:lnSpc>
                <a:spcPct val="100000"/>
              </a:lnSpc>
              <a:spcBef>
                <a:spcPts val="600"/>
              </a:spcBef>
              <a:buSzPct val="100000"/>
            </a:pPr>
            <a:r>
              <a:rPr lang="en-US" sz="2200" dirty="0"/>
              <a:t>Principle</a:t>
            </a:r>
            <a:endParaRPr lang="en-US"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Chemical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62</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5" name="Grafik 4">
            <a:extLst>
              <a:ext uri="{FF2B5EF4-FFF2-40B4-BE49-F238E27FC236}">
                <a16:creationId xmlns:a16="http://schemas.microsoft.com/office/drawing/2014/main" id="{8CB140ED-DC12-454D-B2B3-60C9A1A99DF5}"/>
              </a:ext>
            </a:extLst>
          </p:cNvPr>
          <p:cNvPicPr>
            <a:picLocks noChangeAspect="1"/>
          </p:cNvPicPr>
          <p:nvPr/>
        </p:nvPicPr>
        <p:blipFill>
          <a:blip r:embed="rId2"/>
          <a:stretch>
            <a:fillRect/>
          </a:stretch>
        </p:blipFill>
        <p:spPr>
          <a:xfrm>
            <a:off x="7063342" y="1882774"/>
            <a:ext cx="4191000" cy="4714875"/>
          </a:xfrm>
          <a:prstGeom prst="rect">
            <a:avLst/>
          </a:prstGeom>
        </p:spPr>
      </p:pic>
      <p:pic>
        <p:nvPicPr>
          <p:cNvPr id="10" name="Grafik 9">
            <a:extLst>
              <a:ext uri="{FF2B5EF4-FFF2-40B4-BE49-F238E27FC236}">
                <a16:creationId xmlns:a16="http://schemas.microsoft.com/office/drawing/2014/main" id="{1FED54BE-92C8-4E1C-9219-813F3E8EA4D2}"/>
              </a:ext>
            </a:extLst>
          </p:cNvPr>
          <p:cNvPicPr>
            <a:picLocks noChangeAspect="1"/>
          </p:cNvPicPr>
          <p:nvPr/>
        </p:nvPicPr>
        <p:blipFill>
          <a:blip r:embed="rId3"/>
          <a:stretch>
            <a:fillRect/>
          </a:stretch>
        </p:blipFill>
        <p:spPr>
          <a:xfrm>
            <a:off x="1905000" y="3316870"/>
            <a:ext cx="4191000" cy="3101442"/>
          </a:xfrm>
          <a:prstGeom prst="rect">
            <a:avLst/>
          </a:prstGeom>
        </p:spPr>
      </p:pic>
    </p:spTree>
    <p:extLst>
      <p:ext uri="{BB962C8B-B14F-4D97-AF65-F5344CB8AC3E}">
        <p14:creationId xmlns:p14="http://schemas.microsoft.com/office/powerpoint/2010/main" val="26905068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PTE (Pulse Detonation Engine)</a:t>
            </a:r>
          </a:p>
          <a:p>
            <a:pPr marL="360000" indent="-270000">
              <a:lnSpc>
                <a:spcPct val="100000"/>
              </a:lnSpc>
              <a:spcBef>
                <a:spcPts val="600"/>
              </a:spcBef>
              <a:buSzPct val="100000"/>
            </a:pPr>
            <a:r>
              <a:rPr lang="en-US" sz="2200" dirty="0"/>
              <a:t>Principle</a:t>
            </a:r>
            <a:endParaRPr lang="en-US" sz="2000" dirty="0"/>
          </a:p>
          <a:p>
            <a:pPr marL="630000" lvl="1" indent="-270000">
              <a:lnSpc>
                <a:spcPct val="100000"/>
              </a:lnSpc>
              <a:spcBef>
                <a:spcPts val="600"/>
              </a:spcBef>
              <a:buSzPct val="100000"/>
            </a:pPr>
            <a:r>
              <a:rPr lang="en-US" sz="2000" dirty="0"/>
              <a:t>A pulse detonation engine (PDE) is a type of propulsion system that uses detonation waves to combust the fuel and oxidizer mixture</a:t>
            </a:r>
          </a:p>
          <a:p>
            <a:pPr marL="630000" lvl="1" indent="-270000">
              <a:lnSpc>
                <a:spcPct val="100000"/>
              </a:lnSpc>
              <a:spcBef>
                <a:spcPts val="600"/>
              </a:spcBef>
              <a:buSzPct val="100000"/>
            </a:pPr>
            <a:r>
              <a:rPr lang="en-US" sz="2000" dirty="0"/>
              <a:t>The engine is pulsed because the mixture must be renewed in the combustion chamber between each detonation wave and the next</a:t>
            </a:r>
          </a:p>
          <a:p>
            <a:pPr marL="630000" lvl="1" indent="-270000">
              <a:lnSpc>
                <a:spcPct val="100000"/>
              </a:lnSpc>
              <a:spcBef>
                <a:spcPts val="600"/>
              </a:spcBef>
              <a:buSzPct val="100000"/>
            </a:pPr>
            <a:r>
              <a:rPr lang="en-US" sz="2000" dirty="0"/>
              <a:t>Theoretically, a PDE can operate from subsonic up to a hypersonic flight speed of roughly Mach 5</a:t>
            </a:r>
          </a:p>
          <a:p>
            <a:pPr marL="630000" lvl="1" indent="-270000">
              <a:lnSpc>
                <a:spcPct val="100000"/>
              </a:lnSpc>
              <a:spcBef>
                <a:spcPts val="600"/>
              </a:spcBef>
              <a:buSzPct val="100000"/>
            </a:pPr>
            <a:r>
              <a:rPr lang="en-US" sz="2000" dirty="0"/>
              <a:t>Key issues for further development include fast and efficient mixing of the fuel and oxidizer, the prevention of autoignition, and integration with an inlet and nozzle</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Chemical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63</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1688250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8A9D141-69FE-47B3-B711-5F3861921A93}"/>
              </a:ext>
            </a:extLst>
          </p:cNvPr>
          <p:cNvPicPr>
            <a:picLocks noChangeAspect="1"/>
          </p:cNvPicPr>
          <p:nvPr/>
        </p:nvPicPr>
        <p:blipFill>
          <a:blip r:embed="rId2"/>
          <a:stretch>
            <a:fillRect/>
          </a:stretch>
        </p:blipFill>
        <p:spPr>
          <a:xfrm>
            <a:off x="1206501" y="-12921"/>
            <a:ext cx="4856155" cy="6889509"/>
          </a:xfrm>
          <a:prstGeom prst="rect">
            <a:avLst/>
          </a:prstGeom>
        </p:spPr>
      </p:pic>
      <p:sp>
        <p:nvSpPr>
          <p:cNvPr id="2" name="Title 1">
            <a:extLst>
              <a:ext uri="{FF2B5EF4-FFF2-40B4-BE49-F238E27FC236}">
                <a16:creationId xmlns:a16="http://schemas.microsoft.com/office/drawing/2014/main" id="{4337F1AB-8F06-4DFE-A73A-556DB6555115}"/>
              </a:ext>
            </a:extLst>
          </p:cNvPr>
          <p:cNvSpPr>
            <a:spLocks noGrp="1"/>
          </p:cNvSpPr>
          <p:nvPr>
            <p:ph type="title"/>
          </p:nvPr>
        </p:nvSpPr>
        <p:spPr/>
        <p:txBody>
          <a:bodyPr/>
          <a:lstStyle/>
          <a:p>
            <a:r>
              <a:rPr lang="en-US" dirty="0"/>
              <a:t>Lecture # 6</a:t>
            </a:r>
            <a:br>
              <a:rPr lang="en-US" dirty="0"/>
            </a:br>
            <a:r>
              <a:rPr lang="en-US" dirty="0" err="1"/>
              <a:t>Eletrical</a:t>
            </a:r>
            <a:r>
              <a:rPr lang="en-US" dirty="0"/>
              <a:t> Propulsion Systems</a:t>
            </a:r>
          </a:p>
        </p:txBody>
      </p:sp>
      <p:sp>
        <p:nvSpPr>
          <p:cNvPr id="3" name="Text Placeholder 2">
            <a:extLst>
              <a:ext uri="{FF2B5EF4-FFF2-40B4-BE49-F238E27FC236}">
                <a16:creationId xmlns:a16="http://schemas.microsoft.com/office/drawing/2014/main" id="{1EFB4A26-1E15-421F-909D-81D6FA4DF496}"/>
              </a:ext>
            </a:extLst>
          </p:cNvPr>
          <p:cNvSpPr>
            <a:spLocks noGrp="1"/>
          </p:cNvSpPr>
          <p:nvPr>
            <p:ph type="body" idx="1"/>
          </p:nvPr>
        </p:nvSpPr>
        <p:spPr/>
        <p:txBody>
          <a:bodyPr/>
          <a:lstStyle/>
          <a:p>
            <a:r>
              <a:rPr lang="en-US" dirty="0"/>
              <a:t>	Brief overview on all space propulsion systems</a:t>
            </a:r>
          </a:p>
        </p:txBody>
      </p:sp>
      <p:sp>
        <p:nvSpPr>
          <p:cNvPr id="6" name="Bildplatzhalter 5">
            <a:extLst>
              <a:ext uri="{FF2B5EF4-FFF2-40B4-BE49-F238E27FC236}">
                <a16:creationId xmlns:a16="http://schemas.microsoft.com/office/drawing/2014/main" id="{633BE907-CF77-4C0F-AB59-D399595E4CA5}"/>
              </a:ext>
            </a:extLst>
          </p:cNvPr>
          <p:cNvSpPr>
            <a:spLocks noGrp="1"/>
          </p:cNvSpPr>
          <p:nvPr>
            <p:ph type="pic" idx="2"/>
          </p:nvPr>
        </p:nvSpPr>
        <p:spPr>
          <a:xfrm>
            <a:off x="1164297" y="0"/>
            <a:ext cx="4922845" cy="6858000"/>
          </a:xfrm>
        </p:spPr>
        <p:txBody>
          <a:bodyPr/>
          <a:lstStyle/>
          <a:p>
            <a:endParaRPr lang="de-DE"/>
          </a:p>
        </p:txBody>
      </p:sp>
      <p:pic>
        <p:nvPicPr>
          <p:cNvPr id="7" name="object 30">
            <a:extLst>
              <a:ext uri="{FF2B5EF4-FFF2-40B4-BE49-F238E27FC236}">
                <a16:creationId xmlns:a16="http://schemas.microsoft.com/office/drawing/2014/main" id="{82978AC8-5734-4642-A450-496126214816}"/>
              </a:ext>
            </a:extLst>
          </p:cNvPr>
          <p:cNvPicPr/>
          <p:nvPr/>
        </p:nvPicPr>
        <p:blipFill>
          <a:blip r:embed="rId3" cstate="print"/>
          <a:stretch>
            <a:fillRect/>
          </a:stretch>
        </p:blipFill>
        <p:spPr>
          <a:xfrm>
            <a:off x="1164297" y="-9294"/>
            <a:ext cx="4898359" cy="6876588"/>
          </a:xfrm>
          <a:prstGeom prst="rect">
            <a:avLst/>
          </a:prstGeom>
        </p:spPr>
      </p:pic>
    </p:spTree>
    <p:extLst>
      <p:ext uri="{BB962C8B-B14F-4D97-AF65-F5344CB8AC3E}">
        <p14:creationId xmlns:p14="http://schemas.microsoft.com/office/powerpoint/2010/main" val="17700473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65</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object 3">
            <a:extLst>
              <a:ext uri="{FF2B5EF4-FFF2-40B4-BE49-F238E27FC236}">
                <a16:creationId xmlns:a16="http://schemas.microsoft.com/office/drawing/2014/main" id="{3B85D73D-90F4-4801-9EE9-9A41B590EE4B}"/>
              </a:ext>
            </a:extLst>
          </p:cNvPr>
          <p:cNvPicPr/>
          <p:nvPr/>
        </p:nvPicPr>
        <p:blipFill>
          <a:blip r:embed="rId2" cstate="print"/>
          <a:stretch>
            <a:fillRect/>
          </a:stretch>
        </p:blipFill>
        <p:spPr>
          <a:xfrm>
            <a:off x="3049905" y="968918"/>
            <a:ext cx="6092190" cy="5543550"/>
          </a:xfrm>
          <a:prstGeom prst="rect">
            <a:avLst/>
          </a:prstGeom>
        </p:spPr>
      </p:pic>
    </p:spTree>
    <p:extLst>
      <p:ext uri="{BB962C8B-B14F-4D97-AF65-F5344CB8AC3E}">
        <p14:creationId xmlns:p14="http://schemas.microsoft.com/office/powerpoint/2010/main" val="18033191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Electrical Propulsion Systems: </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66</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4" name="Rechteck: abgerundete Ecken 3">
            <a:extLst>
              <a:ext uri="{FF2B5EF4-FFF2-40B4-BE49-F238E27FC236}">
                <a16:creationId xmlns:a16="http://schemas.microsoft.com/office/drawing/2014/main" id="{E15C1099-CFE6-2A2C-86EC-9FB8AC330DBF}"/>
              </a:ext>
            </a:extLst>
          </p:cNvPr>
          <p:cNvSpPr/>
          <p:nvPr/>
        </p:nvSpPr>
        <p:spPr>
          <a:xfrm>
            <a:off x="1778000" y="3314700"/>
            <a:ext cx="2374900" cy="165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Space Propulsion</a:t>
            </a:r>
          </a:p>
        </p:txBody>
      </p:sp>
      <p:sp>
        <p:nvSpPr>
          <p:cNvPr id="5" name="Rechteck: abgerundete Ecken 4">
            <a:extLst>
              <a:ext uri="{FF2B5EF4-FFF2-40B4-BE49-F238E27FC236}">
                <a16:creationId xmlns:a16="http://schemas.microsoft.com/office/drawing/2014/main" id="{F5EF060B-8AC7-7474-6231-5E515CF23F7E}"/>
              </a:ext>
            </a:extLst>
          </p:cNvPr>
          <p:cNvSpPr/>
          <p:nvPr/>
        </p:nvSpPr>
        <p:spPr>
          <a:xfrm>
            <a:off x="5418550" y="2886072"/>
            <a:ext cx="2374900" cy="1111252"/>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Material Ejection</a:t>
            </a:r>
          </a:p>
        </p:txBody>
      </p:sp>
      <p:sp>
        <p:nvSpPr>
          <p:cNvPr id="9" name="Rechteck: abgerundete Ecken 8">
            <a:extLst>
              <a:ext uri="{FF2B5EF4-FFF2-40B4-BE49-F238E27FC236}">
                <a16:creationId xmlns:a16="http://schemas.microsoft.com/office/drawing/2014/main" id="{0764C937-638A-ADE9-9A5F-40D2F41AE75B}"/>
              </a:ext>
            </a:extLst>
          </p:cNvPr>
          <p:cNvSpPr/>
          <p:nvPr/>
        </p:nvSpPr>
        <p:spPr>
          <a:xfrm>
            <a:off x="5418550" y="4921197"/>
            <a:ext cx="2374900" cy="1111252"/>
          </a:xfrm>
          <a:prstGeom prst="roundRect">
            <a:avLst/>
          </a:prstGeom>
          <a:solidFill>
            <a:schemeClr val="accent2">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Non-Material Ejection</a:t>
            </a:r>
          </a:p>
        </p:txBody>
      </p:sp>
      <p:cxnSp>
        <p:nvCxnSpPr>
          <p:cNvPr id="11" name="Gerade Verbindung mit Pfeil 10">
            <a:extLst>
              <a:ext uri="{FF2B5EF4-FFF2-40B4-BE49-F238E27FC236}">
                <a16:creationId xmlns:a16="http://schemas.microsoft.com/office/drawing/2014/main" id="{9F42BB73-D21D-B97D-023F-EAC215BAE41C}"/>
              </a:ext>
            </a:extLst>
          </p:cNvPr>
          <p:cNvCxnSpPr>
            <a:cxnSpLocks/>
            <a:stCxn id="4" idx="3"/>
            <a:endCxn id="5" idx="1"/>
          </p:cNvCxnSpPr>
          <p:nvPr/>
        </p:nvCxnSpPr>
        <p:spPr>
          <a:xfrm flipV="1">
            <a:off x="4152900" y="3441698"/>
            <a:ext cx="1265650" cy="6985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E21E1B55-7A00-5E08-9C55-B3735BBE9F4F}"/>
              </a:ext>
            </a:extLst>
          </p:cNvPr>
          <p:cNvCxnSpPr>
            <a:cxnSpLocks/>
            <a:stCxn id="4" idx="3"/>
            <a:endCxn id="9" idx="1"/>
          </p:cNvCxnSpPr>
          <p:nvPr/>
        </p:nvCxnSpPr>
        <p:spPr>
          <a:xfrm>
            <a:off x="4152900" y="4140200"/>
            <a:ext cx="1265650" cy="13366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hteck: abgerundete Ecken 9">
            <a:extLst>
              <a:ext uri="{FF2B5EF4-FFF2-40B4-BE49-F238E27FC236}">
                <a16:creationId xmlns:a16="http://schemas.microsoft.com/office/drawing/2014/main" id="{2689D211-0BC2-E3B5-7D07-AAEF015727A6}"/>
              </a:ext>
            </a:extLst>
          </p:cNvPr>
          <p:cNvSpPr/>
          <p:nvPr/>
        </p:nvSpPr>
        <p:spPr>
          <a:xfrm>
            <a:off x="9059100" y="2681286"/>
            <a:ext cx="2374900" cy="1266826"/>
          </a:xfrm>
          <a:prstGeom prst="roundRect">
            <a:avLst/>
          </a:prstGeom>
          <a:solidFill>
            <a:srgbClr val="00B05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Thermal Propulsion Systems</a:t>
            </a:r>
          </a:p>
        </p:txBody>
      </p:sp>
      <p:sp>
        <p:nvSpPr>
          <p:cNvPr id="13" name="Rechteck: abgerundete Ecken 12">
            <a:extLst>
              <a:ext uri="{FF2B5EF4-FFF2-40B4-BE49-F238E27FC236}">
                <a16:creationId xmlns:a16="http://schemas.microsoft.com/office/drawing/2014/main" id="{2F0409FA-7A87-F2C6-0F7B-818E594303F7}"/>
              </a:ext>
            </a:extLst>
          </p:cNvPr>
          <p:cNvSpPr/>
          <p:nvPr/>
        </p:nvSpPr>
        <p:spPr>
          <a:xfrm>
            <a:off x="9059100" y="4099561"/>
            <a:ext cx="2374900" cy="1266826"/>
          </a:xfrm>
          <a:prstGeom prst="roundRect">
            <a:avLst/>
          </a:prstGeom>
          <a:solidFill>
            <a:srgbClr val="00B05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Chemical Propulsion Systems</a:t>
            </a:r>
          </a:p>
        </p:txBody>
      </p:sp>
      <p:sp>
        <p:nvSpPr>
          <p:cNvPr id="14" name="Rechteck: abgerundete Ecken 13">
            <a:extLst>
              <a:ext uri="{FF2B5EF4-FFF2-40B4-BE49-F238E27FC236}">
                <a16:creationId xmlns:a16="http://schemas.microsoft.com/office/drawing/2014/main" id="{3043741B-67B7-9BE5-D021-FC57AE2E946B}"/>
              </a:ext>
            </a:extLst>
          </p:cNvPr>
          <p:cNvSpPr/>
          <p:nvPr/>
        </p:nvSpPr>
        <p:spPr>
          <a:xfrm>
            <a:off x="9059100" y="5517836"/>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Electrical Propulsion Systems</a:t>
            </a:r>
          </a:p>
        </p:txBody>
      </p:sp>
      <p:cxnSp>
        <p:nvCxnSpPr>
          <p:cNvPr id="15" name="Gerade Verbindung mit Pfeil 14">
            <a:extLst>
              <a:ext uri="{FF2B5EF4-FFF2-40B4-BE49-F238E27FC236}">
                <a16:creationId xmlns:a16="http://schemas.microsoft.com/office/drawing/2014/main" id="{E9742C53-DBF2-42E0-A98F-7BF1DC16B9F4}"/>
              </a:ext>
            </a:extLst>
          </p:cNvPr>
          <p:cNvCxnSpPr>
            <a:cxnSpLocks/>
            <a:stCxn id="5" idx="3"/>
            <a:endCxn id="10" idx="1"/>
          </p:cNvCxnSpPr>
          <p:nvPr/>
        </p:nvCxnSpPr>
        <p:spPr>
          <a:xfrm flipV="1">
            <a:off x="7793450" y="3314699"/>
            <a:ext cx="1265650" cy="126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ED2DE15D-1ECF-42F0-9621-BC5649AC0218}"/>
              </a:ext>
            </a:extLst>
          </p:cNvPr>
          <p:cNvCxnSpPr>
            <a:cxnSpLocks/>
            <a:stCxn id="5" idx="3"/>
            <a:endCxn id="13" idx="1"/>
          </p:cNvCxnSpPr>
          <p:nvPr/>
        </p:nvCxnSpPr>
        <p:spPr>
          <a:xfrm>
            <a:off x="7793450" y="3441698"/>
            <a:ext cx="1265650" cy="12912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00F7C249-0CE9-4347-B802-6E056E1AE910}"/>
              </a:ext>
            </a:extLst>
          </p:cNvPr>
          <p:cNvCxnSpPr>
            <a:cxnSpLocks/>
            <a:stCxn id="5" idx="3"/>
            <a:endCxn id="14" idx="1"/>
          </p:cNvCxnSpPr>
          <p:nvPr/>
        </p:nvCxnSpPr>
        <p:spPr>
          <a:xfrm>
            <a:off x="7793450" y="3441698"/>
            <a:ext cx="1265650" cy="27095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95331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4C6BF-A9CC-164E-35BA-6F9718714AE1}"/>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5AC0A36-8F5A-6346-0FAD-EC5337634790}"/>
              </a:ext>
            </a:extLst>
          </p:cNvPr>
          <p:cNvSpPr>
            <a:spLocks noGrp="1"/>
          </p:cNvSpPr>
          <p:nvPr>
            <p:ph idx="1"/>
          </p:nvPr>
        </p:nvSpPr>
        <p:spPr>
          <a:xfrm>
            <a:off x="1206500" y="1951929"/>
            <a:ext cx="10301817" cy="4515696"/>
          </a:xfrm>
        </p:spPr>
        <p:txBody>
          <a:bodyPr>
            <a:noAutofit/>
          </a:bodyPr>
          <a:lstStyle/>
          <a:p>
            <a:pPr marL="125730" indent="0">
              <a:buNone/>
            </a:pPr>
            <a:endParaRPr lang="en-US" sz="2400" dirty="0">
              <a:solidFill>
                <a:schemeClr val="tx1"/>
              </a:solidFill>
            </a:endParaRPr>
          </a:p>
          <a:p>
            <a:pPr marL="125730" indent="0">
              <a:buNone/>
            </a:pPr>
            <a:endParaRPr lang="de-DE" dirty="0"/>
          </a:p>
        </p:txBody>
      </p:sp>
      <p:sp>
        <p:nvSpPr>
          <p:cNvPr id="6" name="Espace réservé du numéro de diapositive 5">
            <a:extLst>
              <a:ext uri="{FF2B5EF4-FFF2-40B4-BE49-F238E27FC236}">
                <a16:creationId xmlns:a16="http://schemas.microsoft.com/office/drawing/2014/main" id="{6452DDF6-C0A3-774C-7388-28DB1C3BB10D}"/>
              </a:ext>
            </a:extLst>
          </p:cNvPr>
          <p:cNvSpPr>
            <a:spLocks noGrp="1"/>
          </p:cNvSpPr>
          <p:nvPr>
            <p:ph type="sldNum" sz="quarter" idx="12"/>
          </p:nvPr>
        </p:nvSpPr>
        <p:spPr/>
        <p:txBody>
          <a:bodyPr/>
          <a:lstStyle/>
          <a:p>
            <a:fld id="{E1E1CD7C-2161-7D43-862E-CE4C333CD873}" type="slidenum">
              <a:rPr lang="fr-FR" smtClean="0"/>
              <a:pPr/>
              <a:t>67</a:t>
            </a:fld>
            <a:endParaRPr lang="fr-FR" dirty="0"/>
          </a:p>
        </p:txBody>
      </p:sp>
      <p:sp>
        <p:nvSpPr>
          <p:cNvPr id="7" name="Google Shape;119;p5">
            <a:extLst>
              <a:ext uri="{FF2B5EF4-FFF2-40B4-BE49-F238E27FC236}">
                <a16:creationId xmlns:a16="http://schemas.microsoft.com/office/drawing/2014/main" id="{867E640A-5291-9326-FBA7-1609E7A70B25}"/>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BF3FB50-FA11-D154-9E00-4EBBFDDB788D}"/>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abgerundete Ecken 9">
            <a:extLst>
              <a:ext uri="{FF2B5EF4-FFF2-40B4-BE49-F238E27FC236}">
                <a16:creationId xmlns:a16="http://schemas.microsoft.com/office/drawing/2014/main" id="{32EECB9A-0EA7-6D51-D5E5-9D28987E1AED}"/>
              </a:ext>
            </a:extLst>
          </p:cNvPr>
          <p:cNvSpPr/>
          <p:nvPr/>
        </p:nvSpPr>
        <p:spPr>
          <a:xfrm>
            <a:off x="1778000" y="3506787"/>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a:t>
            </a:r>
            <a:r>
              <a:rPr lang="en-US" sz="2400" noProof="0" dirty="0" err="1"/>
              <a:t>ectrical</a:t>
            </a:r>
            <a:r>
              <a:rPr lang="en-US" sz="2400" noProof="0" dirty="0"/>
              <a:t> Propulsion Systems</a:t>
            </a:r>
          </a:p>
        </p:txBody>
      </p:sp>
      <p:cxnSp>
        <p:nvCxnSpPr>
          <p:cNvPr id="21" name="Gerade Verbindung mit Pfeil 20">
            <a:extLst>
              <a:ext uri="{FF2B5EF4-FFF2-40B4-BE49-F238E27FC236}">
                <a16:creationId xmlns:a16="http://schemas.microsoft.com/office/drawing/2014/main" id="{430EE2B2-D2A8-509E-D087-4CEE07191848}"/>
              </a:ext>
            </a:extLst>
          </p:cNvPr>
          <p:cNvCxnSpPr>
            <a:cxnSpLocks/>
            <a:stCxn id="31" idx="3"/>
            <a:endCxn id="34" idx="1"/>
          </p:cNvCxnSpPr>
          <p:nvPr/>
        </p:nvCxnSpPr>
        <p:spPr>
          <a:xfrm flipV="1">
            <a:off x="7181206" y="1317207"/>
            <a:ext cx="279480" cy="21492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abgerundete Ecken 30">
            <a:extLst>
              <a:ext uri="{FF2B5EF4-FFF2-40B4-BE49-F238E27FC236}">
                <a16:creationId xmlns:a16="http://schemas.microsoft.com/office/drawing/2014/main" id="{DE4BB4D8-76EC-4129-45B1-25DFA04165F9}"/>
              </a:ext>
            </a:extLst>
          </p:cNvPr>
          <p:cNvSpPr/>
          <p:nvPr/>
        </p:nvSpPr>
        <p:spPr>
          <a:xfrm>
            <a:off x="4661206" y="2910869"/>
            <a:ext cx="25200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Electrostatic</a:t>
            </a:r>
          </a:p>
        </p:txBody>
      </p:sp>
      <p:sp>
        <p:nvSpPr>
          <p:cNvPr id="32" name="Rechteck: abgerundete Ecken 31">
            <a:extLst>
              <a:ext uri="{FF2B5EF4-FFF2-40B4-BE49-F238E27FC236}">
                <a16:creationId xmlns:a16="http://schemas.microsoft.com/office/drawing/2014/main" id="{A7E7D173-6B8B-8A47-6E13-EAC704737D0B}"/>
              </a:ext>
            </a:extLst>
          </p:cNvPr>
          <p:cNvSpPr/>
          <p:nvPr/>
        </p:nvSpPr>
        <p:spPr>
          <a:xfrm>
            <a:off x="4661207" y="5495630"/>
            <a:ext cx="25200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Electromagnetic</a:t>
            </a:r>
          </a:p>
        </p:txBody>
      </p:sp>
      <p:sp>
        <p:nvSpPr>
          <p:cNvPr id="34" name="Rechteck: abgerundete Ecken 33">
            <a:extLst>
              <a:ext uri="{FF2B5EF4-FFF2-40B4-BE49-F238E27FC236}">
                <a16:creationId xmlns:a16="http://schemas.microsoft.com/office/drawing/2014/main" id="{4DBE42CD-99F0-33EA-8DC4-AB7724656C5D}"/>
              </a:ext>
            </a:extLst>
          </p:cNvPr>
          <p:cNvSpPr/>
          <p:nvPr/>
        </p:nvSpPr>
        <p:spPr>
          <a:xfrm>
            <a:off x="7460686" y="967583"/>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Hall Effect Thruster</a:t>
            </a:r>
            <a:endParaRPr lang="en-US" sz="2400" noProof="0" dirty="0"/>
          </a:p>
        </p:txBody>
      </p:sp>
      <p:sp>
        <p:nvSpPr>
          <p:cNvPr id="36" name="Rechteck: abgerundete Ecken 35">
            <a:extLst>
              <a:ext uri="{FF2B5EF4-FFF2-40B4-BE49-F238E27FC236}">
                <a16:creationId xmlns:a16="http://schemas.microsoft.com/office/drawing/2014/main" id="{E257DFAF-A032-7BC5-F02F-438042A9CBB9}"/>
              </a:ext>
            </a:extLst>
          </p:cNvPr>
          <p:cNvSpPr/>
          <p:nvPr/>
        </p:nvSpPr>
        <p:spPr>
          <a:xfrm>
            <a:off x="7460685" y="5233930"/>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Pulsed Plasma Thruster</a:t>
            </a:r>
            <a:endParaRPr lang="en-US" sz="2400" noProof="0" dirty="0"/>
          </a:p>
        </p:txBody>
      </p:sp>
      <p:sp>
        <p:nvSpPr>
          <p:cNvPr id="37" name="Rechteck: abgerundete Ecken 36">
            <a:extLst>
              <a:ext uri="{FF2B5EF4-FFF2-40B4-BE49-F238E27FC236}">
                <a16:creationId xmlns:a16="http://schemas.microsoft.com/office/drawing/2014/main" id="{398C5904-5833-5C8A-7063-093D0A510013}"/>
              </a:ext>
            </a:extLst>
          </p:cNvPr>
          <p:cNvSpPr/>
          <p:nvPr/>
        </p:nvSpPr>
        <p:spPr>
          <a:xfrm>
            <a:off x="7451178" y="6046990"/>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Magnetic Nozzle Thruster</a:t>
            </a:r>
            <a:endParaRPr lang="en-US" sz="2400" noProof="0" dirty="0"/>
          </a:p>
        </p:txBody>
      </p:sp>
      <p:cxnSp>
        <p:nvCxnSpPr>
          <p:cNvPr id="33" name="Gerade Verbindung mit Pfeil 32">
            <a:extLst>
              <a:ext uri="{FF2B5EF4-FFF2-40B4-BE49-F238E27FC236}">
                <a16:creationId xmlns:a16="http://schemas.microsoft.com/office/drawing/2014/main" id="{3D019862-24B6-8C9F-D7D4-79CB860336E2}"/>
              </a:ext>
            </a:extLst>
          </p:cNvPr>
          <p:cNvCxnSpPr>
            <a:cxnSpLocks/>
            <a:stCxn id="32" idx="3"/>
            <a:endCxn id="36" idx="1"/>
          </p:cNvCxnSpPr>
          <p:nvPr/>
        </p:nvCxnSpPr>
        <p:spPr>
          <a:xfrm flipV="1">
            <a:off x="7181207" y="5583554"/>
            <a:ext cx="279478" cy="4677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6862790E-F068-B222-2FD9-0A0E910CA9EB}"/>
              </a:ext>
            </a:extLst>
          </p:cNvPr>
          <p:cNvCxnSpPr>
            <a:cxnSpLocks/>
            <a:stCxn id="32" idx="3"/>
            <a:endCxn id="37" idx="1"/>
          </p:cNvCxnSpPr>
          <p:nvPr/>
        </p:nvCxnSpPr>
        <p:spPr>
          <a:xfrm>
            <a:off x="7181207" y="6051256"/>
            <a:ext cx="269971" cy="345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499D6547-3A7D-770F-A1B0-DCAF98179B44}"/>
              </a:ext>
            </a:extLst>
          </p:cNvPr>
          <p:cNvCxnSpPr>
            <a:cxnSpLocks/>
            <a:stCxn id="10" idx="3"/>
            <a:endCxn id="32" idx="1"/>
          </p:cNvCxnSpPr>
          <p:nvPr/>
        </p:nvCxnSpPr>
        <p:spPr>
          <a:xfrm>
            <a:off x="4152900" y="4140200"/>
            <a:ext cx="508307" cy="1911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hteck: abgerundete Ecken 26">
            <a:extLst>
              <a:ext uri="{FF2B5EF4-FFF2-40B4-BE49-F238E27FC236}">
                <a16:creationId xmlns:a16="http://schemas.microsoft.com/office/drawing/2014/main" id="{9FEA0DEE-3820-CD5B-C16F-DA23CE0A68F5}"/>
              </a:ext>
            </a:extLst>
          </p:cNvPr>
          <p:cNvSpPr/>
          <p:nvPr/>
        </p:nvSpPr>
        <p:spPr>
          <a:xfrm>
            <a:off x="7460685" y="129056"/>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Gridded Ion Thruster</a:t>
            </a:r>
            <a:endParaRPr lang="en-US" sz="2400" noProof="0" dirty="0"/>
          </a:p>
        </p:txBody>
      </p:sp>
      <p:cxnSp>
        <p:nvCxnSpPr>
          <p:cNvPr id="30" name="Gerade Verbindung mit Pfeil 29">
            <a:extLst>
              <a:ext uri="{FF2B5EF4-FFF2-40B4-BE49-F238E27FC236}">
                <a16:creationId xmlns:a16="http://schemas.microsoft.com/office/drawing/2014/main" id="{243938D2-9807-EC4D-B68C-FB7E41A9DC09}"/>
              </a:ext>
            </a:extLst>
          </p:cNvPr>
          <p:cNvCxnSpPr>
            <a:cxnSpLocks/>
            <a:stCxn id="10" idx="3"/>
            <a:endCxn id="31" idx="1"/>
          </p:cNvCxnSpPr>
          <p:nvPr/>
        </p:nvCxnSpPr>
        <p:spPr>
          <a:xfrm flipV="1">
            <a:off x="4152900" y="3466495"/>
            <a:ext cx="508306" cy="67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hteck: abgerundete Ecken 37">
            <a:extLst>
              <a:ext uri="{FF2B5EF4-FFF2-40B4-BE49-F238E27FC236}">
                <a16:creationId xmlns:a16="http://schemas.microsoft.com/office/drawing/2014/main" id="{6EDB2494-90AC-7868-C857-8F6C3564351B}"/>
              </a:ext>
            </a:extLst>
          </p:cNvPr>
          <p:cNvSpPr/>
          <p:nvPr/>
        </p:nvSpPr>
        <p:spPr>
          <a:xfrm>
            <a:off x="7460685" y="2562842"/>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Field Emission EP</a:t>
            </a:r>
            <a:endParaRPr lang="en-US" sz="2400" noProof="0" dirty="0"/>
          </a:p>
        </p:txBody>
      </p:sp>
      <p:sp>
        <p:nvSpPr>
          <p:cNvPr id="39" name="Rechteck: abgerundete Ecken 38">
            <a:extLst>
              <a:ext uri="{FF2B5EF4-FFF2-40B4-BE49-F238E27FC236}">
                <a16:creationId xmlns:a16="http://schemas.microsoft.com/office/drawing/2014/main" id="{E66541A9-7AAF-B606-734B-DA113A73B9A1}"/>
              </a:ext>
            </a:extLst>
          </p:cNvPr>
          <p:cNvSpPr/>
          <p:nvPr/>
        </p:nvSpPr>
        <p:spPr>
          <a:xfrm>
            <a:off x="7460684" y="3390645"/>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Electrospray (Colloid) Thruster</a:t>
            </a:r>
            <a:endParaRPr lang="en-US" sz="2400" noProof="0" dirty="0"/>
          </a:p>
        </p:txBody>
      </p:sp>
      <p:sp>
        <p:nvSpPr>
          <p:cNvPr id="40" name="Rechteck: abgerundete Ecken 39">
            <a:extLst>
              <a:ext uri="{FF2B5EF4-FFF2-40B4-BE49-F238E27FC236}">
                <a16:creationId xmlns:a16="http://schemas.microsoft.com/office/drawing/2014/main" id="{47B9DD3A-A7BA-EC1D-BE52-211F194AC83F}"/>
              </a:ext>
            </a:extLst>
          </p:cNvPr>
          <p:cNvSpPr/>
          <p:nvPr/>
        </p:nvSpPr>
        <p:spPr>
          <a:xfrm>
            <a:off x="7460684" y="4420870"/>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MPD Thruster</a:t>
            </a:r>
            <a:endParaRPr lang="en-US" sz="2400" noProof="0" dirty="0"/>
          </a:p>
        </p:txBody>
      </p:sp>
      <p:cxnSp>
        <p:nvCxnSpPr>
          <p:cNvPr id="42" name="Gerade Verbindung mit Pfeil 41">
            <a:extLst>
              <a:ext uri="{FF2B5EF4-FFF2-40B4-BE49-F238E27FC236}">
                <a16:creationId xmlns:a16="http://schemas.microsoft.com/office/drawing/2014/main" id="{B8EBD251-C25D-4177-8E6A-9F45B127855C}"/>
              </a:ext>
            </a:extLst>
          </p:cNvPr>
          <p:cNvCxnSpPr>
            <a:cxnSpLocks/>
            <a:stCxn id="31" idx="3"/>
            <a:endCxn id="27" idx="1"/>
          </p:cNvCxnSpPr>
          <p:nvPr/>
        </p:nvCxnSpPr>
        <p:spPr>
          <a:xfrm flipV="1">
            <a:off x="7181206" y="478680"/>
            <a:ext cx="279479" cy="29878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2CD85594-A578-32EA-E2FA-A4F053AAC628}"/>
              </a:ext>
            </a:extLst>
          </p:cNvPr>
          <p:cNvCxnSpPr>
            <a:cxnSpLocks/>
            <a:stCxn id="31" idx="3"/>
            <a:endCxn id="38" idx="1"/>
          </p:cNvCxnSpPr>
          <p:nvPr/>
        </p:nvCxnSpPr>
        <p:spPr>
          <a:xfrm flipV="1">
            <a:off x="7181206" y="2912466"/>
            <a:ext cx="279479" cy="5540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27088EBB-540F-790F-4526-FDAE3B3CAE09}"/>
              </a:ext>
            </a:extLst>
          </p:cNvPr>
          <p:cNvCxnSpPr>
            <a:cxnSpLocks/>
            <a:stCxn id="31" idx="3"/>
            <a:endCxn id="39" idx="1"/>
          </p:cNvCxnSpPr>
          <p:nvPr/>
        </p:nvCxnSpPr>
        <p:spPr>
          <a:xfrm>
            <a:off x="7181206" y="3466495"/>
            <a:ext cx="279478" cy="2737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5A7F7398-95D9-0480-DC08-7F97551ABEEF}"/>
              </a:ext>
            </a:extLst>
          </p:cNvPr>
          <p:cNvCxnSpPr>
            <a:cxnSpLocks/>
            <a:stCxn id="31" idx="3"/>
            <a:endCxn id="40" idx="1"/>
          </p:cNvCxnSpPr>
          <p:nvPr/>
        </p:nvCxnSpPr>
        <p:spPr>
          <a:xfrm>
            <a:off x="7181206" y="3466495"/>
            <a:ext cx="279478" cy="1303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hteck: abgerundete Ecken 27">
            <a:extLst>
              <a:ext uri="{FF2B5EF4-FFF2-40B4-BE49-F238E27FC236}">
                <a16:creationId xmlns:a16="http://schemas.microsoft.com/office/drawing/2014/main" id="{15D7B9F5-EC5A-4744-8257-E239FB93E75E}"/>
              </a:ext>
            </a:extLst>
          </p:cNvPr>
          <p:cNvSpPr/>
          <p:nvPr/>
        </p:nvSpPr>
        <p:spPr>
          <a:xfrm>
            <a:off x="4659274" y="1543067"/>
            <a:ext cx="25200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Electrothermal</a:t>
            </a:r>
          </a:p>
        </p:txBody>
      </p:sp>
      <p:sp>
        <p:nvSpPr>
          <p:cNvPr id="29" name="Rechteck: abgerundete Ecken 28">
            <a:extLst>
              <a:ext uri="{FF2B5EF4-FFF2-40B4-BE49-F238E27FC236}">
                <a16:creationId xmlns:a16="http://schemas.microsoft.com/office/drawing/2014/main" id="{CB74B9E3-5CE0-4AA6-9498-0C5B8734F360}"/>
              </a:ext>
            </a:extLst>
          </p:cNvPr>
          <p:cNvSpPr/>
          <p:nvPr/>
        </p:nvSpPr>
        <p:spPr>
          <a:xfrm>
            <a:off x="1778000" y="87325"/>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Therm</a:t>
            </a:r>
            <a:r>
              <a:rPr lang="en-US" sz="2400" noProof="0" dirty="0"/>
              <a:t>al Propulsion Systems</a:t>
            </a:r>
          </a:p>
        </p:txBody>
      </p:sp>
      <p:sp>
        <p:nvSpPr>
          <p:cNvPr id="35" name="Rechteck: abgerundete Ecken 34">
            <a:extLst>
              <a:ext uri="{FF2B5EF4-FFF2-40B4-BE49-F238E27FC236}">
                <a16:creationId xmlns:a16="http://schemas.microsoft.com/office/drawing/2014/main" id="{6953D1BE-17C2-4557-A5B9-4145DC67F7DC}"/>
              </a:ext>
            </a:extLst>
          </p:cNvPr>
          <p:cNvSpPr/>
          <p:nvPr/>
        </p:nvSpPr>
        <p:spPr>
          <a:xfrm>
            <a:off x="144080" y="1543067"/>
            <a:ext cx="3600000"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ResistojetThruster</a:t>
            </a:r>
            <a:endParaRPr lang="en-US" sz="2400" noProof="0" dirty="0"/>
          </a:p>
        </p:txBody>
      </p:sp>
      <p:sp>
        <p:nvSpPr>
          <p:cNvPr id="47" name="Rechteck: abgerundete Ecken 46">
            <a:extLst>
              <a:ext uri="{FF2B5EF4-FFF2-40B4-BE49-F238E27FC236}">
                <a16:creationId xmlns:a16="http://schemas.microsoft.com/office/drawing/2014/main" id="{7BE8D86A-3BB6-47E2-82CA-4494F6292C2F}"/>
              </a:ext>
            </a:extLst>
          </p:cNvPr>
          <p:cNvSpPr/>
          <p:nvPr/>
        </p:nvSpPr>
        <p:spPr>
          <a:xfrm>
            <a:off x="144080" y="2361716"/>
            <a:ext cx="3600000"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Arcjet</a:t>
            </a:r>
            <a:r>
              <a:rPr lang="en-US" sz="2400" dirty="0"/>
              <a:t> Thruster</a:t>
            </a:r>
            <a:endParaRPr lang="en-US" sz="2400" noProof="0" dirty="0"/>
          </a:p>
        </p:txBody>
      </p:sp>
      <p:cxnSp>
        <p:nvCxnSpPr>
          <p:cNvPr id="48" name="Gerade Verbindung mit Pfeil 47">
            <a:extLst>
              <a:ext uri="{FF2B5EF4-FFF2-40B4-BE49-F238E27FC236}">
                <a16:creationId xmlns:a16="http://schemas.microsoft.com/office/drawing/2014/main" id="{AC61FFD9-6C5B-4306-A93E-5FF07BA6DC4D}"/>
              </a:ext>
            </a:extLst>
          </p:cNvPr>
          <p:cNvCxnSpPr>
            <a:cxnSpLocks/>
            <a:stCxn id="10" idx="3"/>
            <a:endCxn id="28" idx="1"/>
          </p:cNvCxnSpPr>
          <p:nvPr/>
        </p:nvCxnSpPr>
        <p:spPr>
          <a:xfrm flipV="1">
            <a:off x="4152900" y="2098693"/>
            <a:ext cx="506374" cy="20415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23F03C17-AB97-4BAD-974C-1BF528C5420E}"/>
              </a:ext>
            </a:extLst>
          </p:cNvPr>
          <p:cNvCxnSpPr>
            <a:cxnSpLocks/>
            <a:stCxn id="29" idx="3"/>
            <a:endCxn id="28" idx="1"/>
          </p:cNvCxnSpPr>
          <p:nvPr/>
        </p:nvCxnSpPr>
        <p:spPr>
          <a:xfrm>
            <a:off x="4152900" y="720738"/>
            <a:ext cx="506374" cy="13779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F4F4FA7E-6519-4845-8DC2-71875AFF6B5F}"/>
              </a:ext>
            </a:extLst>
          </p:cNvPr>
          <p:cNvCxnSpPr>
            <a:cxnSpLocks/>
            <a:stCxn id="28" idx="1"/>
            <a:endCxn id="35" idx="3"/>
          </p:cNvCxnSpPr>
          <p:nvPr/>
        </p:nvCxnSpPr>
        <p:spPr>
          <a:xfrm flipH="1" flipV="1">
            <a:off x="3744080" y="1892691"/>
            <a:ext cx="915194" cy="2060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6799903C-C0D6-4A0A-88F4-EFD376FA939D}"/>
              </a:ext>
            </a:extLst>
          </p:cNvPr>
          <p:cNvCxnSpPr>
            <a:cxnSpLocks/>
            <a:stCxn id="28" idx="1"/>
            <a:endCxn id="47" idx="3"/>
          </p:cNvCxnSpPr>
          <p:nvPr/>
        </p:nvCxnSpPr>
        <p:spPr>
          <a:xfrm flipH="1">
            <a:off x="3744080" y="2098693"/>
            <a:ext cx="915194" cy="6126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Ellipse 53">
            <a:extLst>
              <a:ext uri="{FF2B5EF4-FFF2-40B4-BE49-F238E27FC236}">
                <a16:creationId xmlns:a16="http://schemas.microsoft.com/office/drawing/2014/main" id="{CC67DB2A-C3F8-4A9F-8FE4-68277B0146CB}"/>
              </a:ext>
            </a:extLst>
          </p:cNvPr>
          <p:cNvSpPr/>
          <p:nvPr/>
        </p:nvSpPr>
        <p:spPr>
          <a:xfrm>
            <a:off x="144080" y="1225593"/>
            <a:ext cx="7035194" cy="2033127"/>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Rechteck: abgerundete Ecken 51">
            <a:extLst>
              <a:ext uri="{FF2B5EF4-FFF2-40B4-BE49-F238E27FC236}">
                <a16:creationId xmlns:a16="http://schemas.microsoft.com/office/drawing/2014/main" id="{5BB6DA6C-7382-4C27-BE69-105909A24705}"/>
              </a:ext>
            </a:extLst>
          </p:cNvPr>
          <p:cNvSpPr/>
          <p:nvPr/>
        </p:nvSpPr>
        <p:spPr>
          <a:xfrm>
            <a:off x="7460684" y="1765679"/>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CUSP Field Thruster</a:t>
            </a:r>
            <a:endParaRPr lang="en-US" sz="2400" noProof="0" dirty="0"/>
          </a:p>
        </p:txBody>
      </p:sp>
    </p:spTree>
    <p:extLst>
      <p:ext uri="{BB962C8B-B14F-4D97-AF65-F5344CB8AC3E}">
        <p14:creationId xmlns:p14="http://schemas.microsoft.com/office/powerpoint/2010/main" val="41508590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Electrical Propulsion Systems:</a:t>
            </a:r>
          </a:p>
          <a:p>
            <a:pPr marL="360000" lvl="1" indent="-270000">
              <a:lnSpc>
                <a:spcPct val="100000"/>
              </a:lnSpc>
              <a:spcBef>
                <a:spcPts val="600"/>
              </a:spcBef>
              <a:buSzPct val="100000"/>
              <a:buFont typeface="Noto Sans Symbols"/>
              <a:buChar char="▪"/>
            </a:pPr>
            <a:r>
              <a:rPr lang="en-US" sz="2200" dirty="0"/>
              <a:t>Basics</a:t>
            </a:r>
          </a:p>
          <a:p>
            <a:pPr marL="630000" lvl="1" indent="-270000">
              <a:lnSpc>
                <a:spcPct val="100000"/>
              </a:lnSpc>
              <a:spcBef>
                <a:spcPts val="600"/>
              </a:spcBef>
              <a:buSzPct val="100000"/>
            </a:pPr>
            <a:r>
              <a:rPr lang="en-US" sz="2000" dirty="0"/>
              <a:t>EP systems achieve high specific impulse by acceleration of charged particles to high velocity</a:t>
            </a:r>
          </a:p>
          <a:p>
            <a:pPr marL="630000" lvl="1" indent="-270000">
              <a:lnSpc>
                <a:spcPct val="100000"/>
              </a:lnSpc>
              <a:spcBef>
                <a:spcPts val="600"/>
              </a:spcBef>
              <a:buSzPct val="100000"/>
            </a:pPr>
            <a:r>
              <a:rPr lang="en-US" sz="2000" dirty="0"/>
              <a:t>Charged particles are produced by ionization of a propellant gas which creates both ions and electrons and forms what is called plasma</a:t>
            </a:r>
          </a:p>
          <a:p>
            <a:pPr marL="630000" lvl="1" indent="-270000">
              <a:lnSpc>
                <a:spcPct val="100000"/>
              </a:lnSpc>
              <a:spcBef>
                <a:spcPts val="600"/>
              </a:spcBef>
              <a:buSzPct val="100000"/>
            </a:pPr>
            <a:r>
              <a:rPr lang="en-US" sz="2000" dirty="0"/>
              <a:t>Plasma is then a collection of the various charged particles that are free to move in response to fields they generate or fields that are applied to the collection</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What is the interest of  Electrical Propulsion Systems?</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68</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138882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Electrical Propulsion Systems:</a:t>
            </a:r>
          </a:p>
          <a:p>
            <a:pPr marL="360000" lvl="1" indent="-270000">
              <a:lnSpc>
                <a:spcPct val="100000"/>
              </a:lnSpc>
              <a:spcBef>
                <a:spcPts val="600"/>
              </a:spcBef>
              <a:buSzPct val="100000"/>
              <a:buFont typeface="Noto Sans Symbols"/>
              <a:buChar char="▪"/>
            </a:pPr>
            <a:r>
              <a:rPr lang="en-US" sz="2200" dirty="0"/>
              <a:t>History</a:t>
            </a:r>
          </a:p>
          <a:p>
            <a:pPr marL="630000" lvl="1" indent="-270000">
              <a:lnSpc>
                <a:spcPct val="100000"/>
              </a:lnSpc>
              <a:spcBef>
                <a:spcPts val="600"/>
              </a:spcBef>
              <a:buSzPct val="100000"/>
            </a:pPr>
            <a:r>
              <a:rPr lang="en-US" sz="2000" dirty="0"/>
              <a:t>EP systems were described in early by Robert Goddard in 1906</a:t>
            </a:r>
          </a:p>
          <a:p>
            <a:pPr marL="630000" lvl="1" indent="-270000">
              <a:lnSpc>
                <a:spcPct val="100000"/>
              </a:lnSpc>
              <a:spcBef>
                <a:spcPts val="600"/>
              </a:spcBef>
              <a:buSzPct val="100000"/>
            </a:pPr>
            <a:r>
              <a:rPr lang="en-US" sz="2000" dirty="0"/>
              <a:t>Physics was described in detail by Robert Jahn in 1968</a:t>
            </a:r>
          </a:p>
          <a:p>
            <a:pPr marL="630000" lvl="1" indent="-270000">
              <a:lnSpc>
                <a:spcPct val="100000"/>
              </a:lnSpc>
              <a:spcBef>
                <a:spcPts val="600"/>
              </a:spcBef>
              <a:buSzPct val="100000"/>
            </a:pPr>
            <a:r>
              <a:rPr lang="en-US" sz="2000" dirty="0"/>
              <a:t>First experimental ion thrusters were launched into orbit in the 1960s by the USA</a:t>
            </a:r>
          </a:p>
          <a:p>
            <a:pPr marL="630000" lvl="1" indent="-270000">
              <a:lnSpc>
                <a:spcPct val="100000"/>
              </a:lnSpc>
              <a:spcBef>
                <a:spcPts val="600"/>
              </a:spcBef>
              <a:buSzPct val="100000"/>
            </a:pPr>
            <a:r>
              <a:rPr lang="en-US" sz="2000" dirty="0"/>
              <a:t>First extensive application of EP was by Russia using Hall thrusters for station keeping on communication satellites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What is the interest of  Electrical Propulsion Systems?</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69</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88268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FB10A-9D82-9ACA-CB5A-B7DFD3875756}"/>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DC036B0-AC30-FEF9-F27F-5A6C3921D17C}"/>
              </a:ext>
            </a:extLst>
          </p:cNvPr>
          <p:cNvSpPr>
            <a:spLocks noGrp="1"/>
          </p:cNvSpPr>
          <p:nvPr>
            <p:ph idx="1"/>
          </p:nvPr>
        </p:nvSpPr>
        <p:spPr/>
        <p:txBody>
          <a:bodyPr>
            <a:noAutofit/>
          </a:bodyPr>
          <a:lstStyle/>
          <a:p>
            <a:pPr marL="0" indent="0">
              <a:lnSpc>
                <a:spcPct val="100000"/>
              </a:lnSpc>
              <a:spcBef>
                <a:spcPts val="600"/>
              </a:spcBef>
              <a:buNone/>
            </a:pPr>
            <a:r>
              <a:rPr lang="en-US" dirty="0"/>
              <a:t>ERT Test Facility Visit (including firing demonstration):</a:t>
            </a:r>
          </a:p>
          <a:p>
            <a:pPr marL="360000" indent="-270000">
              <a:lnSpc>
                <a:spcPct val="100000"/>
              </a:lnSpc>
              <a:spcBef>
                <a:spcPts val="600"/>
              </a:spcBef>
              <a:buSzPct val="100000"/>
            </a:pPr>
            <a:r>
              <a:rPr lang="en-US" sz="2200" dirty="0"/>
              <a:t>Test facility visit is proposed for Wednesday, May 28 starting between 9 to </a:t>
            </a:r>
            <a:br>
              <a:rPr lang="en-US" sz="2200" dirty="0"/>
            </a:br>
            <a:r>
              <a:rPr lang="en-US" sz="2200" dirty="0"/>
              <a:t>10 am</a:t>
            </a:r>
          </a:p>
          <a:p>
            <a:pPr marL="360000" indent="-270000">
              <a:lnSpc>
                <a:spcPct val="100000"/>
              </a:lnSpc>
              <a:spcBef>
                <a:spcPts val="600"/>
              </a:spcBef>
              <a:buSzPct val="100000"/>
            </a:pPr>
            <a:r>
              <a:rPr lang="en-US" sz="2200" dirty="0"/>
              <a:t>Who is interested to join?</a:t>
            </a:r>
          </a:p>
          <a:p>
            <a:pPr marL="360000" indent="-270000">
              <a:lnSpc>
                <a:spcPct val="100000"/>
              </a:lnSpc>
              <a:spcBef>
                <a:spcPts val="600"/>
              </a:spcBef>
              <a:buSzPct val="100000"/>
            </a:pPr>
            <a:r>
              <a:rPr lang="en-US" sz="2200" dirty="0"/>
              <a:t>Agenda</a:t>
            </a:r>
          </a:p>
          <a:p>
            <a:pPr marL="630000" lvl="1" indent="-270000">
              <a:lnSpc>
                <a:spcPct val="100000"/>
              </a:lnSpc>
              <a:spcBef>
                <a:spcPts val="600"/>
              </a:spcBef>
              <a:buSzPct val="100000"/>
            </a:pPr>
            <a:r>
              <a:rPr lang="en-US" sz="2000" dirty="0"/>
              <a:t>Test facility tour</a:t>
            </a:r>
          </a:p>
          <a:p>
            <a:pPr marL="630000" lvl="1" indent="-270000">
              <a:lnSpc>
                <a:spcPct val="100000"/>
              </a:lnSpc>
              <a:spcBef>
                <a:spcPts val="600"/>
              </a:spcBef>
              <a:buSzPct val="100000"/>
            </a:pPr>
            <a:r>
              <a:rPr lang="en-US" sz="2000" dirty="0"/>
              <a:t>Hot firing test (TBC)</a:t>
            </a:r>
          </a:p>
          <a:p>
            <a:pPr marL="172800" indent="-270000">
              <a:lnSpc>
                <a:spcPct val="100000"/>
              </a:lnSpc>
              <a:spcBef>
                <a:spcPts val="600"/>
              </a:spcBef>
              <a:buSzPct val="100000"/>
            </a:pPr>
            <a:r>
              <a:rPr lang="en-US" sz="2200" dirty="0"/>
              <a:t>Excel is uploaded on Moodle</a:t>
            </a:r>
          </a:p>
          <a:p>
            <a:pPr marL="172800" indent="-270000">
              <a:lnSpc>
                <a:spcPct val="100000"/>
              </a:lnSpc>
              <a:spcBef>
                <a:spcPts val="600"/>
              </a:spcBef>
              <a:buSzPct val="100000"/>
            </a:pPr>
            <a:r>
              <a:rPr lang="en-US" sz="2200" dirty="0"/>
              <a:t>Please fill out table</a:t>
            </a:r>
          </a:p>
        </p:txBody>
      </p:sp>
      <p:sp>
        <p:nvSpPr>
          <p:cNvPr id="3" name="Titre 2">
            <a:extLst>
              <a:ext uri="{FF2B5EF4-FFF2-40B4-BE49-F238E27FC236}">
                <a16:creationId xmlns:a16="http://schemas.microsoft.com/office/drawing/2014/main" id="{378C9A1F-1377-F921-E1D7-6E6DA76AF314}"/>
              </a:ext>
            </a:extLst>
          </p:cNvPr>
          <p:cNvSpPr>
            <a:spLocks noGrp="1"/>
          </p:cNvSpPr>
          <p:nvPr>
            <p:ph type="title"/>
          </p:nvPr>
        </p:nvSpPr>
        <p:spPr>
          <a:xfrm>
            <a:off x="1206500" y="176400"/>
            <a:ext cx="5400000" cy="1800000"/>
          </a:xfrm>
          <a:solidFill>
            <a:schemeClr val="tx1"/>
          </a:solidFill>
        </p:spPr>
        <p:txBody>
          <a:bodyPr anchor="ctr"/>
          <a:lstStyle/>
          <a:p>
            <a:r>
              <a:rPr lang="en-US" dirty="0">
                <a:solidFill>
                  <a:schemeClr val="bg1"/>
                </a:solidFill>
              </a:rPr>
              <a:t>Test Facility Visit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D90BD5C0-AC25-FEA2-4B9E-D7D1BC768F98}"/>
              </a:ext>
            </a:extLst>
          </p:cNvPr>
          <p:cNvSpPr>
            <a:spLocks noGrp="1"/>
          </p:cNvSpPr>
          <p:nvPr>
            <p:ph type="sldNum" sz="quarter" idx="12"/>
          </p:nvPr>
        </p:nvSpPr>
        <p:spPr/>
        <p:txBody>
          <a:bodyPr/>
          <a:lstStyle/>
          <a:p>
            <a:fld id="{E1E1CD7C-2161-7D43-862E-CE4C333CD873}" type="slidenum">
              <a:rPr lang="fr-FR" smtClean="0"/>
              <a:pPr/>
              <a:t>7</a:t>
            </a:fld>
            <a:endParaRPr lang="fr-FR" dirty="0"/>
          </a:p>
        </p:txBody>
      </p:sp>
      <p:sp>
        <p:nvSpPr>
          <p:cNvPr id="7" name="Google Shape;119;p5">
            <a:extLst>
              <a:ext uri="{FF2B5EF4-FFF2-40B4-BE49-F238E27FC236}">
                <a16:creationId xmlns:a16="http://schemas.microsoft.com/office/drawing/2014/main" id="{9C6FB227-22AD-AFC5-5C9A-B27467C8A673}"/>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F3DAE8F2-9602-851E-4287-30DBD68C1E87}"/>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2302551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E8137-22A9-EF3D-D75D-450E36180C7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0E51084-902F-01C2-BD6A-8A04E5F31368}"/>
              </a:ext>
            </a:extLst>
          </p:cNvPr>
          <p:cNvSpPr>
            <a:spLocks noGrp="1"/>
          </p:cNvSpPr>
          <p:nvPr>
            <p:ph type="title"/>
          </p:nvPr>
        </p:nvSpPr>
        <p:spPr/>
        <p:txBody>
          <a:bodyPr/>
          <a:lstStyle/>
          <a:p>
            <a:r>
              <a:rPr lang="en-US" dirty="0"/>
              <a:t>Electrical Propulsion Systems</a:t>
            </a:r>
          </a:p>
        </p:txBody>
      </p:sp>
      <p:sp>
        <p:nvSpPr>
          <p:cNvPr id="5" name="Footer Placeholder 4">
            <a:extLst>
              <a:ext uri="{FF2B5EF4-FFF2-40B4-BE49-F238E27FC236}">
                <a16:creationId xmlns:a16="http://schemas.microsoft.com/office/drawing/2014/main" id="{3C2FE6AE-16A7-3542-66D7-3FEB785D1C80}"/>
              </a:ext>
            </a:extLst>
          </p:cNvPr>
          <p:cNvSpPr>
            <a:spLocks noGrp="1"/>
          </p:cNvSpPr>
          <p:nvPr>
            <p:ph type="ftr" sz="quarter" idx="3"/>
          </p:nvPr>
        </p:nvSpPr>
        <p:spPr/>
        <p:txBody>
          <a:bodyPr/>
          <a:lstStyle/>
          <a:p>
            <a:r>
              <a:rPr lang="en-GB" dirty="0"/>
              <a:t>Lecture Space System Engineering</a:t>
            </a:r>
          </a:p>
        </p:txBody>
      </p:sp>
      <p:sp>
        <p:nvSpPr>
          <p:cNvPr id="6" name="Slide Number Placeholder 5">
            <a:extLst>
              <a:ext uri="{FF2B5EF4-FFF2-40B4-BE49-F238E27FC236}">
                <a16:creationId xmlns:a16="http://schemas.microsoft.com/office/drawing/2014/main" id="{48958B55-544C-70BE-4F78-00126DE53F73}"/>
              </a:ext>
            </a:extLst>
          </p:cNvPr>
          <p:cNvSpPr>
            <a:spLocks noGrp="1"/>
          </p:cNvSpPr>
          <p:nvPr>
            <p:ph type="sldNum" sz="quarter" idx="4"/>
          </p:nvPr>
        </p:nvSpPr>
        <p:spPr/>
        <p:txBody>
          <a:bodyPr/>
          <a:lstStyle/>
          <a:p>
            <a:fld id="{6C6AE60A-B69C-4790-82F7-3882EDF23186}" type="slidenum">
              <a:rPr lang="en-GB" smtClean="0"/>
              <a:pPr/>
              <a:t>70</a:t>
            </a:fld>
            <a:endParaRPr lang="en-GB" dirty="0"/>
          </a:p>
        </p:txBody>
      </p:sp>
      <p:sp>
        <p:nvSpPr>
          <p:cNvPr id="9" name="Inhaltsplatzhalter 8">
            <a:extLst>
              <a:ext uri="{FF2B5EF4-FFF2-40B4-BE49-F238E27FC236}">
                <a16:creationId xmlns:a16="http://schemas.microsoft.com/office/drawing/2014/main" id="{2D055FA9-C987-40B2-AA61-B03E689A8FEC}"/>
              </a:ext>
            </a:extLst>
          </p:cNvPr>
          <p:cNvSpPr>
            <a:spLocks noGrp="1"/>
          </p:cNvSpPr>
          <p:nvPr>
            <p:ph idx="1"/>
          </p:nvPr>
        </p:nvSpPr>
        <p:spPr/>
        <p:txBody>
          <a:bodyPr/>
          <a:lstStyle/>
          <a:p>
            <a:endParaRPr lang="de-DE"/>
          </a:p>
        </p:txBody>
      </p:sp>
      <p:pic>
        <p:nvPicPr>
          <p:cNvPr id="11" name="Grafik 10">
            <a:extLst>
              <a:ext uri="{FF2B5EF4-FFF2-40B4-BE49-F238E27FC236}">
                <a16:creationId xmlns:a16="http://schemas.microsoft.com/office/drawing/2014/main" id="{C505A774-EAF1-4CC6-9074-5370D4B4C57D}"/>
              </a:ext>
            </a:extLst>
          </p:cNvPr>
          <p:cNvPicPr>
            <a:picLocks noChangeAspect="1"/>
          </p:cNvPicPr>
          <p:nvPr/>
        </p:nvPicPr>
        <p:blipFill>
          <a:blip r:embed="rId2"/>
          <a:stretch>
            <a:fillRect/>
          </a:stretch>
        </p:blipFill>
        <p:spPr>
          <a:xfrm>
            <a:off x="118110" y="102108"/>
            <a:ext cx="11955780" cy="6653784"/>
          </a:xfrm>
          <a:prstGeom prst="rect">
            <a:avLst/>
          </a:prstGeom>
          <a:solidFill>
            <a:schemeClr val="bg1"/>
          </a:solidFill>
        </p:spPr>
      </p:pic>
    </p:spTree>
    <p:extLst>
      <p:ext uri="{BB962C8B-B14F-4D97-AF65-F5344CB8AC3E}">
        <p14:creationId xmlns:p14="http://schemas.microsoft.com/office/powerpoint/2010/main" val="2652642492"/>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Description of EP:</a:t>
            </a:r>
          </a:p>
          <a:p>
            <a:pPr marL="360000" lvl="1" indent="-270000">
              <a:lnSpc>
                <a:spcPct val="100000"/>
              </a:lnSpc>
              <a:spcBef>
                <a:spcPts val="600"/>
              </a:spcBef>
              <a:buSzPct val="100000"/>
              <a:buFont typeface="Noto Sans Symbols"/>
              <a:buChar char="▪"/>
            </a:pPr>
            <a:r>
              <a:rPr lang="en-US" sz="2200" dirty="0"/>
              <a:t>Spacecraft electric propulsion (or just electric propulsion - EP) is a type of propulsion technique that uses electrothermal, electrostatic or electromagnetic energy / forces to accelerate mass to high speed and thus generate thrust</a:t>
            </a:r>
          </a:p>
          <a:p>
            <a:pPr marL="360000" lvl="1" indent="-270000">
              <a:lnSpc>
                <a:spcPct val="100000"/>
              </a:lnSpc>
              <a:spcBef>
                <a:spcPts val="600"/>
              </a:spcBef>
              <a:buSzPct val="100000"/>
              <a:buFont typeface="Noto Sans Symbols"/>
              <a:buChar char="▪"/>
            </a:pPr>
            <a:r>
              <a:rPr lang="en-US" sz="2200" dirty="0"/>
              <a:t>Electric thrusters typically use much less propellant than chemical propulsion systems because they have a higher exhaust speed (operate at a higher specific impulse) than chemical propulsion systems</a:t>
            </a:r>
          </a:p>
          <a:p>
            <a:pPr marL="360000" lvl="1" indent="-270000">
              <a:lnSpc>
                <a:spcPct val="100000"/>
              </a:lnSpc>
              <a:spcBef>
                <a:spcPts val="600"/>
              </a:spcBef>
              <a:buSzPct val="100000"/>
              <a:buFont typeface="Noto Sans Symbols"/>
              <a:buChar char="▪"/>
            </a:pPr>
            <a:r>
              <a:rPr lang="en-US" sz="2200" dirty="0"/>
              <a:t>Due to limited electric power the thrust is much weaker compared to chemical propulsion, but electric propulsion can provide thrust for a longer time</a:t>
            </a:r>
          </a:p>
          <a:p>
            <a:pPr marL="342900" lvl="1">
              <a:lnSpc>
                <a:spcPct val="100000"/>
              </a:lnSpc>
              <a:spcBef>
                <a:spcPts val="600"/>
              </a:spcBef>
              <a:buSzPts val="1620"/>
            </a:pPr>
            <a:endParaRPr lang="en-US" sz="2400" dirty="0">
              <a:solidFill>
                <a:schemeClr val="tx1"/>
              </a:solidFill>
            </a:endParaRP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What is the interest of  Electrical Propulsion Systems?</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71</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2871773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Comparison of EP with CP:</a:t>
            </a:r>
          </a:p>
          <a:p>
            <a:pPr marL="360000" lvl="1" indent="-270000">
              <a:lnSpc>
                <a:spcPct val="100000"/>
              </a:lnSpc>
              <a:spcBef>
                <a:spcPts val="600"/>
              </a:spcBef>
              <a:buSzPct val="100000"/>
              <a:buFont typeface="Noto Sans Symbols"/>
              <a:buChar char="▪"/>
            </a:pPr>
            <a:r>
              <a:rPr lang="en-US" sz="2200" dirty="0"/>
              <a:t>CP</a:t>
            </a:r>
          </a:p>
          <a:p>
            <a:pPr marL="630000" lvl="1" indent="-270000">
              <a:lnSpc>
                <a:spcPct val="100000"/>
              </a:lnSpc>
              <a:spcBef>
                <a:spcPts val="600"/>
              </a:spcBef>
              <a:buSzPct val="100000"/>
            </a:pPr>
            <a:r>
              <a:rPr lang="en-US" sz="2000" dirty="0"/>
              <a:t>You can freely use the stored energy in time (Flexible for impulse / time and therefore flexible for thrust)</a:t>
            </a:r>
          </a:p>
          <a:p>
            <a:pPr marL="630000" lvl="1" indent="-270000">
              <a:lnSpc>
                <a:spcPct val="100000"/>
              </a:lnSpc>
              <a:spcBef>
                <a:spcPts val="600"/>
              </a:spcBef>
              <a:buSzPct val="100000"/>
            </a:pPr>
            <a:r>
              <a:rPr lang="en-US" sz="2000" dirty="0"/>
              <a:t>You must increase the mass to increase the energy (Limitation for impulse / mass and therefore limitation for exhaust velocity / specific impulse)</a:t>
            </a:r>
          </a:p>
          <a:p>
            <a:pPr marL="360000" lvl="1" indent="-270000">
              <a:lnSpc>
                <a:spcPct val="100000"/>
              </a:lnSpc>
              <a:spcBef>
                <a:spcPts val="600"/>
              </a:spcBef>
              <a:buSzPct val="100000"/>
              <a:buFont typeface="Noto Sans Symbols"/>
              <a:buChar char="▪"/>
            </a:pPr>
            <a:r>
              <a:rPr lang="en-US" sz="2200" dirty="0"/>
              <a:t>EP</a:t>
            </a:r>
          </a:p>
          <a:p>
            <a:pPr marL="630000" lvl="1" indent="-270000">
              <a:lnSpc>
                <a:spcPct val="100000"/>
              </a:lnSpc>
              <a:spcBef>
                <a:spcPts val="600"/>
              </a:spcBef>
              <a:buSzPct val="100000"/>
            </a:pPr>
            <a:r>
              <a:rPr lang="en-US" sz="2000" dirty="0"/>
              <a:t>You can freely choose the energy to mass ratio (Flexible for impulse / mass and therefore flexible for specific impulse)</a:t>
            </a:r>
          </a:p>
          <a:p>
            <a:pPr marL="630000" lvl="1" indent="-270000">
              <a:lnSpc>
                <a:spcPct val="100000"/>
              </a:lnSpc>
              <a:spcBef>
                <a:spcPts val="600"/>
              </a:spcBef>
              <a:buSzPct val="100000"/>
            </a:pPr>
            <a:r>
              <a:rPr lang="en-US" sz="2000" dirty="0"/>
              <a:t>You must increase the charging time for energy (Limitation for impulse / time and therefore limitation for thrust)</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What is the interest of  Electrical Propulsion Systems?</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72</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5927541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Comparison of EP with CP:</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What is the interest of  Electrical Propulsion Systems?</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73</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object 4">
            <a:extLst>
              <a:ext uri="{FF2B5EF4-FFF2-40B4-BE49-F238E27FC236}">
                <a16:creationId xmlns:a16="http://schemas.microsoft.com/office/drawing/2014/main" id="{148BCFF6-CFB8-444E-98DC-00B14226EF58}"/>
              </a:ext>
            </a:extLst>
          </p:cNvPr>
          <p:cNvPicPr/>
          <p:nvPr/>
        </p:nvPicPr>
        <p:blipFill>
          <a:blip r:embed="rId2" cstate="print"/>
          <a:stretch>
            <a:fillRect/>
          </a:stretch>
        </p:blipFill>
        <p:spPr>
          <a:xfrm>
            <a:off x="1994160" y="2756668"/>
            <a:ext cx="4181558" cy="3862680"/>
          </a:xfrm>
          <a:prstGeom prst="rect">
            <a:avLst/>
          </a:prstGeom>
        </p:spPr>
      </p:pic>
    </p:spTree>
    <p:extLst>
      <p:ext uri="{BB962C8B-B14F-4D97-AF65-F5344CB8AC3E}">
        <p14:creationId xmlns:p14="http://schemas.microsoft.com/office/powerpoint/2010/main" val="26157188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Comparison of EP with CP:</a:t>
            </a:r>
          </a:p>
          <a:p>
            <a:pPr marL="360000" lvl="1" indent="-270000">
              <a:lnSpc>
                <a:spcPct val="100000"/>
              </a:lnSpc>
              <a:spcBef>
                <a:spcPts val="600"/>
              </a:spcBef>
              <a:buSzPct val="100000"/>
              <a:buFont typeface="Noto Sans Symbols"/>
              <a:buChar char="▪"/>
            </a:pPr>
            <a:r>
              <a:rPr lang="en-US" sz="2200" dirty="0"/>
              <a:t>CP</a:t>
            </a:r>
          </a:p>
          <a:p>
            <a:pPr marL="630000" lvl="1" indent="-270000">
              <a:lnSpc>
                <a:spcPct val="100000"/>
              </a:lnSpc>
              <a:spcBef>
                <a:spcPts val="600"/>
              </a:spcBef>
              <a:buSzPct val="100000"/>
            </a:pPr>
            <a:r>
              <a:rPr lang="en-US" sz="2000" dirty="0"/>
              <a:t>Low specific impulse</a:t>
            </a:r>
          </a:p>
          <a:p>
            <a:pPr marL="630000" lvl="1" indent="-270000">
              <a:lnSpc>
                <a:spcPct val="100000"/>
              </a:lnSpc>
              <a:spcBef>
                <a:spcPts val="600"/>
              </a:spcBef>
              <a:buSzPct val="100000"/>
            </a:pPr>
            <a:r>
              <a:rPr lang="en-US" sz="2000" dirty="0"/>
              <a:t>High propellant mass</a:t>
            </a:r>
          </a:p>
          <a:p>
            <a:pPr marL="630000" lvl="1" indent="-270000">
              <a:lnSpc>
                <a:spcPct val="100000"/>
              </a:lnSpc>
              <a:spcBef>
                <a:spcPts val="600"/>
              </a:spcBef>
              <a:buSzPct val="100000"/>
            </a:pPr>
            <a:r>
              <a:rPr lang="en-US" sz="2000" dirty="0"/>
              <a:t>Need for nozzle extension</a:t>
            </a:r>
          </a:p>
          <a:p>
            <a:pPr marL="360000" lvl="1" indent="-270000">
              <a:lnSpc>
                <a:spcPct val="100000"/>
              </a:lnSpc>
              <a:spcBef>
                <a:spcPts val="600"/>
              </a:spcBef>
              <a:buSzPct val="100000"/>
              <a:buFont typeface="Noto Sans Symbols"/>
              <a:buChar char="▪"/>
            </a:pPr>
            <a:r>
              <a:rPr lang="en-US" sz="2200" dirty="0"/>
              <a:t>EP</a:t>
            </a:r>
          </a:p>
          <a:p>
            <a:pPr marL="630000" lvl="1" indent="-270000">
              <a:lnSpc>
                <a:spcPct val="100000"/>
              </a:lnSpc>
              <a:spcBef>
                <a:spcPts val="600"/>
              </a:spcBef>
              <a:buSzPct val="100000"/>
            </a:pPr>
            <a:r>
              <a:rPr lang="en-US" sz="2000" dirty="0"/>
              <a:t>High specific impulse</a:t>
            </a:r>
          </a:p>
          <a:p>
            <a:pPr marL="630000" lvl="1" indent="-270000">
              <a:lnSpc>
                <a:spcPct val="100000"/>
              </a:lnSpc>
              <a:spcBef>
                <a:spcPts val="600"/>
              </a:spcBef>
              <a:buSzPct val="100000"/>
            </a:pPr>
            <a:r>
              <a:rPr lang="en-US" sz="2000" dirty="0"/>
              <a:t>Limitation by power source (i.e. battery and / or solar cell)</a:t>
            </a:r>
          </a:p>
          <a:p>
            <a:pPr marL="630000" lvl="1" indent="-270000">
              <a:lnSpc>
                <a:spcPct val="100000"/>
              </a:lnSpc>
              <a:spcBef>
                <a:spcPts val="600"/>
              </a:spcBef>
              <a:buSzPct val="100000"/>
            </a:pPr>
            <a:r>
              <a:rPr lang="en-US" sz="2000" dirty="0"/>
              <a:t>Not always nozzle extension needed (i.e. no </a:t>
            </a:r>
            <a:r>
              <a:rPr lang="en-US" sz="2000" dirty="0" err="1"/>
              <a:t>laval</a:t>
            </a:r>
            <a:r>
              <a:rPr lang="en-US" sz="2000" dirty="0"/>
              <a:t> nozzle)</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What is the interest of  Electrical Propulsion Systems?</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74</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object 31">
            <a:extLst>
              <a:ext uri="{FF2B5EF4-FFF2-40B4-BE49-F238E27FC236}">
                <a16:creationId xmlns:a16="http://schemas.microsoft.com/office/drawing/2014/main" id="{71FA0512-D761-4BD3-8EF4-4615E46A9359}"/>
              </a:ext>
            </a:extLst>
          </p:cNvPr>
          <p:cNvPicPr/>
          <p:nvPr/>
        </p:nvPicPr>
        <p:blipFill>
          <a:blip r:embed="rId2" cstate="print"/>
          <a:stretch>
            <a:fillRect/>
          </a:stretch>
        </p:blipFill>
        <p:spPr>
          <a:xfrm>
            <a:off x="6357408" y="2303453"/>
            <a:ext cx="1395574" cy="1834024"/>
          </a:xfrm>
          <a:prstGeom prst="rect">
            <a:avLst/>
          </a:prstGeom>
        </p:spPr>
      </p:pic>
      <p:pic>
        <p:nvPicPr>
          <p:cNvPr id="10" name="object 30">
            <a:extLst>
              <a:ext uri="{FF2B5EF4-FFF2-40B4-BE49-F238E27FC236}">
                <a16:creationId xmlns:a16="http://schemas.microsoft.com/office/drawing/2014/main" id="{F5A06F2A-9656-41FE-BEEB-C53B8FDC821F}"/>
              </a:ext>
            </a:extLst>
          </p:cNvPr>
          <p:cNvPicPr/>
          <p:nvPr/>
        </p:nvPicPr>
        <p:blipFill>
          <a:blip r:embed="rId3" cstate="print"/>
          <a:stretch>
            <a:fillRect/>
          </a:stretch>
        </p:blipFill>
        <p:spPr>
          <a:xfrm>
            <a:off x="9980983" y="3682900"/>
            <a:ext cx="769018" cy="2360995"/>
          </a:xfrm>
          <a:prstGeom prst="rect">
            <a:avLst/>
          </a:prstGeom>
        </p:spPr>
      </p:pic>
    </p:spTree>
    <p:extLst>
      <p:ext uri="{BB962C8B-B14F-4D97-AF65-F5344CB8AC3E}">
        <p14:creationId xmlns:p14="http://schemas.microsoft.com/office/powerpoint/2010/main" val="32727478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Comparison of EP with CP:</a:t>
            </a:r>
          </a:p>
          <a:p>
            <a:pPr marL="360000" lvl="1" indent="-270000">
              <a:lnSpc>
                <a:spcPct val="100000"/>
              </a:lnSpc>
              <a:spcBef>
                <a:spcPts val="600"/>
              </a:spcBef>
              <a:buSzPct val="100000"/>
              <a:buFont typeface="Noto Sans Symbols"/>
              <a:buChar char="▪"/>
            </a:pPr>
            <a:r>
              <a:rPr lang="en-US" sz="2200" dirty="0"/>
              <a:t>CP</a:t>
            </a:r>
          </a:p>
          <a:p>
            <a:pPr marL="630000" lvl="1" indent="-270000">
              <a:lnSpc>
                <a:spcPct val="100000"/>
              </a:lnSpc>
              <a:spcBef>
                <a:spcPts val="600"/>
              </a:spcBef>
              <a:buSzPct val="100000"/>
            </a:pPr>
            <a:r>
              <a:rPr lang="en-US" sz="2000" dirty="0"/>
              <a:t>Should be used when you want to obtain ΔV in a short time at the expense of mass increase (short time / high thrust -&gt; massive rocket)</a:t>
            </a:r>
          </a:p>
          <a:p>
            <a:pPr marL="360000" lvl="1" indent="-270000">
              <a:lnSpc>
                <a:spcPct val="100000"/>
              </a:lnSpc>
              <a:spcBef>
                <a:spcPts val="600"/>
              </a:spcBef>
              <a:buSzPct val="100000"/>
              <a:buFont typeface="Noto Sans Symbols"/>
              <a:buChar char="▪"/>
            </a:pPr>
            <a:r>
              <a:rPr lang="en-US" sz="2200" dirty="0"/>
              <a:t>EP</a:t>
            </a:r>
          </a:p>
          <a:p>
            <a:pPr marL="630000" lvl="1" indent="-270000">
              <a:lnSpc>
                <a:spcPct val="100000"/>
              </a:lnSpc>
              <a:spcBef>
                <a:spcPts val="600"/>
              </a:spcBef>
              <a:buSzPct val="100000"/>
            </a:pPr>
            <a:r>
              <a:rPr lang="en-US" sz="2000" dirty="0"/>
              <a:t>Should be used when you want to obtain ΔV with a small mass at the expense of time increase (long time / low thrust -&gt; compact S/C)</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What is the interest of  Electrical Propulsion Systems?</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75</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1137707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Comparison of EP with CP:</a:t>
            </a:r>
          </a:p>
          <a:p>
            <a:pPr marL="360000" lvl="1" indent="-270000">
              <a:lnSpc>
                <a:spcPct val="100000"/>
              </a:lnSpc>
              <a:spcBef>
                <a:spcPts val="600"/>
              </a:spcBef>
              <a:buSzPct val="100000"/>
              <a:buFont typeface="Noto Sans Symbols"/>
              <a:buChar char="▪"/>
            </a:pPr>
            <a:r>
              <a:rPr lang="en-US" sz="2200" dirty="0"/>
              <a:t>CP</a:t>
            </a:r>
          </a:p>
          <a:p>
            <a:pPr marL="630000" lvl="1" indent="-270000">
              <a:lnSpc>
                <a:spcPct val="100000"/>
              </a:lnSpc>
              <a:spcBef>
                <a:spcPts val="600"/>
              </a:spcBef>
              <a:buSzPct val="100000"/>
            </a:pPr>
            <a:r>
              <a:rPr lang="en-US" sz="2000" dirty="0"/>
              <a:t>For high exhaust velocity – High temperature (Materials limit the maximal acceptable temperatures)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What is the interest of  Electrical Propulsion Systems?</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76</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Picture 8" descr="10N Heißlauf">
            <a:extLst>
              <a:ext uri="{FF2B5EF4-FFF2-40B4-BE49-F238E27FC236}">
                <a16:creationId xmlns:a16="http://schemas.microsoft.com/office/drawing/2014/main" id="{BF1E80C9-683D-49BF-9F31-9CC0AA7DEC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0130" y="3534990"/>
            <a:ext cx="4958545" cy="3174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9037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Comparison of EP with CP:</a:t>
            </a:r>
            <a:endParaRPr lang="en-US" sz="2000" dirty="0"/>
          </a:p>
          <a:p>
            <a:pPr marL="360000" lvl="1" indent="-270000">
              <a:lnSpc>
                <a:spcPct val="100000"/>
              </a:lnSpc>
              <a:spcBef>
                <a:spcPts val="600"/>
              </a:spcBef>
              <a:buSzPct val="100000"/>
              <a:buFont typeface="Noto Sans Symbols"/>
              <a:buChar char="▪"/>
            </a:pPr>
            <a:r>
              <a:rPr lang="en-US" sz="2200" dirty="0"/>
              <a:t>EP</a:t>
            </a:r>
          </a:p>
          <a:p>
            <a:pPr marL="630000" lvl="1" indent="-270000">
              <a:lnSpc>
                <a:spcPct val="100000"/>
              </a:lnSpc>
              <a:spcBef>
                <a:spcPts val="600"/>
              </a:spcBef>
              <a:buSzPct val="100000"/>
            </a:pPr>
            <a:r>
              <a:rPr lang="en-US" sz="2000" dirty="0"/>
              <a:t>For high exhaust velocity – High </a:t>
            </a:r>
            <a:br>
              <a:rPr lang="en-US" sz="2000" dirty="0"/>
            </a:br>
            <a:r>
              <a:rPr lang="en-US" sz="2000" dirty="0"/>
              <a:t>voltage electrics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What is the interest of  Electrical Propulsion Systems?</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77</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descr="Ein Bild, das Nachthimmel enthält.&#10;&#10;Automatisch generierte Beschreibung">
            <a:extLst>
              <a:ext uri="{FF2B5EF4-FFF2-40B4-BE49-F238E27FC236}">
                <a16:creationId xmlns:a16="http://schemas.microsoft.com/office/drawing/2014/main" id="{4B46F3FC-3204-4F89-A499-7AC6E302A114}"/>
              </a:ext>
            </a:extLst>
          </p:cNvPr>
          <p:cNvPicPr>
            <a:picLocks noChangeAspect="1"/>
          </p:cNvPicPr>
          <p:nvPr/>
        </p:nvPicPr>
        <p:blipFill>
          <a:blip r:embed="rId2"/>
          <a:stretch>
            <a:fillRect/>
          </a:stretch>
        </p:blipFill>
        <p:spPr>
          <a:xfrm>
            <a:off x="5740090" y="1893409"/>
            <a:ext cx="6110068" cy="4582551"/>
          </a:xfrm>
          <a:prstGeom prst="rect">
            <a:avLst/>
          </a:prstGeom>
        </p:spPr>
      </p:pic>
    </p:spTree>
    <p:extLst>
      <p:ext uri="{BB962C8B-B14F-4D97-AF65-F5344CB8AC3E}">
        <p14:creationId xmlns:p14="http://schemas.microsoft.com/office/powerpoint/2010/main" val="3539864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Electrical Propulsion Systems:</a:t>
            </a:r>
          </a:p>
          <a:p>
            <a:pPr marL="360000" indent="-270000">
              <a:lnSpc>
                <a:spcPct val="100000"/>
              </a:lnSpc>
              <a:spcBef>
                <a:spcPts val="600"/>
              </a:spcBef>
              <a:buSzPct val="100000"/>
            </a:pPr>
            <a:r>
              <a:rPr lang="en-US" sz="2200" dirty="0"/>
              <a:t>Performance description</a:t>
            </a:r>
            <a:endParaRPr lang="en-US" sz="2000" dirty="0"/>
          </a:p>
          <a:p>
            <a:pPr marL="630000" lvl="1" indent="-270000">
              <a:lnSpc>
                <a:spcPct val="100000"/>
              </a:lnSpc>
              <a:spcBef>
                <a:spcPts val="600"/>
              </a:spcBef>
              <a:buSzPct val="100000"/>
            </a:pPr>
            <a:r>
              <a:rPr lang="en-US" sz="2000" dirty="0" err="1"/>
              <a:t>Isp</a:t>
            </a:r>
            <a:endParaRPr lang="en-US" sz="2000" dirty="0"/>
          </a:p>
          <a:p>
            <a:pPr marL="630000" lvl="1" indent="-270000">
              <a:lnSpc>
                <a:spcPct val="100000"/>
              </a:lnSpc>
              <a:spcBef>
                <a:spcPts val="600"/>
              </a:spcBef>
              <a:buSzPct val="100000"/>
            </a:pPr>
            <a:r>
              <a:rPr lang="en-US" sz="2000" dirty="0"/>
              <a:t>Thrust</a:t>
            </a:r>
          </a:p>
          <a:p>
            <a:pPr marL="630000" lvl="1" indent="-270000">
              <a:lnSpc>
                <a:spcPct val="100000"/>
              </a:lnSpc>
              <a:spcBef>
                <a:spcPts val="600"/>
              </a:spcBef>
              <a:buSzPct val="100000"/>
            </a:pPr>
            <a:r>
              <a:rPr lang="en-US" sz="2000" dirty="0"/>
              <a:t>Propellant mass compared to delta v requirement</a:t>
            </a:r>
          </a:p>
          <a:p>
            <a:pPr marL="630000" lvl="1" indent="-270000">
              <a:lnSpc>
                <a:spcPct val="100000"/>
              </a:lnSpc>
              <a:spcBef>
                <a:spcPts val="600"/>
              </a:spcBef>
              <a:buSzPct val="100000"/>
            </a:pPr>
            <a:r>
              <a:rPr lang="en-US" sz="2000" dirty="0"/>
              <a:t>Structural mass</a:t>
            </a:r>
          </a:p>
          <a:p>
            <a:pPr marL="630000" lvl="1" indent="-270000">
              <a:lnSpc>
                <a:spcPct val="100000"/>
              </a:lnSpc>
              <a:spcBef>
                <a:spcPts val="600"/>
              </a:spcBef>
              <a:buSzPct val="100000"/>
            </a:pPr>
            <a:r>
              <a:rPr lang="en-US" sz="2000" b="1" u="sng" dirty="0"/>
              <a:t>Power need</a:t>
            </a:r>
            <a:endParaRPr lang="en-US" sz="1800" b="1" u="sng"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78</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9095539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Electrical Propulsion Systems:</a:t>
            </a:r>
            <a:endParaRPr lang="en-US" sz="2200" dirty="0"/>
          </a:p>
          <a:p>
            <a:pPr marL="360000" indent="-270000">
              <a:lnSpc>
                <a:spcPct val="100000"/>
              </a:lnSpc>
              <a:spcBef>
                <a:spcPts val="600"/>
              </a:spcBef>
              <a:buSzPct val="100000"/>
            </a:pPr>
            <a:r>
              <a:rPr lang="en-US" sz="2200" dirty="0"/>
              <a:t>Electric Propulsion Definitions</a:t>
            </a:r>
          </a:p>
          <a:p>
            <a:pPr marL="630000" lvl="1" indent="-270000">
              <a:lnSpc>
                <a:spcPct val="100000"/>
              </a:lnSpc>
              <a:spcBef>
                <a:spcPts val="600"/>
              </a:spcBef>
              <a:buSzPct val="100000"/>
            </a:pPr>
            <a:r>
              <a:rPr lang="en-US" sz="2000" dirty="0"/>
              <a:t>Electric propulsion (EP): Any propulsion system which uses electrical power to provide propellant acceleration, and hence thrust</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Excludes systems which only use power for thermal control, valve actuation, etc.</a:t>
            </a:r>
          </a:p>
          <a:p>
            <a:pPr marL="900000" lvl="2" indent="-270000">
              <a:lnSpc>
                <a:spcPct val="100000"/>
              </a:lnSpc>
              <a:spcBef>
                <a:spcPts val="600"/>
              </a:spcBef>
              <a:buClr>
                <a:srgbClr val="FF0000"/>
              </a:buClr>
              <a:buSzPct val="100000"/>
              <a:buFont typeface="Symbol" panose="05050102010706020507" pitchFamily="18" charset="2"/>
              <a:buChar char="-"/>
            </a:pPr>
            <a:r>
              <a:rPr lang="en-US" sz="1800" i="1" dirty="0"/>
              <a:t>Implicitly includes “hybrid” systems, which use electrical power to accelerate combustion products of chemical thrusters (</a:t>
            </a:r>
            <a:r>
              <a:rPr lang="en-US" sz="1800" b="1" i="1" u="sng" dirty="0"/>
              <a:t>considered as thermal propulsion system in this course</a:t>
            </a:r>
            <a:r>
              <a:rPr lang="en-US" sz="1800" i="1" dirty="0"/>
              <a:t>)</a:t>
            </a:r>
          </a:p>
          <a:p>
            <a:pPr marL="630000" lvl="1" indent="-270000">
              <a:lnSpc>
                <a:spcPct val="100000"/>
              </a:lnSpc>
              <a:spcBef>
                <a:spcPts val="600"/>
              </a:spcBef>
              <a:buSzPct val="100000"/>
            </a:pPr>
            <a:r>
              <a:rPr lang="en-US" sz="2000" dirty="0"/>
              <a:t>Solar electric propulsion (SEP) uses solar energy (from solar arrays) as power source</a:t>
            </a:r>
          </a:p>
          <a:p>
            <a:pPr marL="630000" lvl="1" indent="-270000">
              <a:lnSpc>
                <a:spcPct val="100000"/>
              </a:lnSpc>
              <a:spcBef>
                <a:spcPts val="600"/>
              </a:spcBef>
              <a:buSzPct val="100000"/>
            </a:pPr>
            <a:r>
              <a:rPr lang="en-US" sz="2000" dirty="0"/>
              <a:t>Alternatives are radio-isotope electric propulsion (REP) and nuclear electric propulsion (NEP) </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Comparatively low level of development</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79</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091815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8A9D141-69FE-47B3-B711-5F3861921A93}"/>
              </a:ext>
            </a:extLst>
          </p:cNvPr>
          <p:cNvPicPr>
            <a:picLocks noChangeAspect="1"/>
          </p:cNvPicPr>
          <p:nvPr/>
        </p:nvPicPr>
        <p:blipFill>
          <a:blip r:embed="rId2"/>
          <a:stretch>
            <a:fillRect/>
          </a:stretch>
        </p:blipFill>
        <p:spPr>
          <a:xfrm>
            <a:off x="1206501" y="-12921"/>
            <a:ext cx="4856155" cy="6889509"/>
          </a:xfrm>
          <a:prstGeom prst="rect">
            <a:avLst/>
          </a:prstGeom>
        </p:spPr>
      </p:pic>
      <p:sp>
        <p:nvSpPr>
          <p:cNvPr id="2" name="Title 1">
            <a:extLst>
              <a:ext uri="{FF2B5EF4-FFF2-40B4-BE49-F238E27FC236}">
                <a16:creationId xmlns:a16="http://schemas.microsoft.com/office/drawing/2014/main" id="{4337F1AB-8F06-4DFE-A73A-556DB6555115}"/>
              </a:ext>
            </a:extLst>
          </p:cNvPr>
          <p:cNvSpPr>
            <a:spLocks noGrp="1"/>
          </p:cNvSpPr>
          <p:nvPr>
            <p:ph type="title"/>
          </p:nvPr>
        </p:nvSpPr>
        <p:spPr/>
        <p:txBody>
          <a:bodyPr>
            <a:noAutofit/>
          </a:bodyPr>
          <a:lstStyle/>
          <a:p>
            <a:r>
              <a:rPr lang="en-US" dirty="0"/>
              <a:t>Lecture # 6</a:t>
            </a:r>
            <a:br>
              <a:rPr lang="en-US" dirty="0"/>
            </a:br>
            <a:r>
              <a:rPr lang="en-US" dirty="0"/>
              <a:t>Chemical Propulsion Systems</a:t>
            </a:r>
          </a:p>
        </p:txBody>
      </p:sp>
      <p:sp>
        <p:nvSpPr>
          <p:cNvPr id="3" name="Text Placeholder 2">
            <a:extLst>
              <a:ext uri="{FF2B5EF4-FFF2-40B4-BE49-F238E27FC236}">
                <a16:creationId xmlns:a16="http://schemas.microsoft.com/office/drawing/2014/main" id="{1EFB4A26-1E15-421F-909D-81D6FA4DF496}"/>
              </a:ext>
            </a:extLst>
          </p:cNvPr>
          <p:cNvSpPr>
            <a:spLocks noGrp="1"/>
          </p:cNvSpPr>
          <p:nvPr>
            <p:ph type="body" idx="1"/>
          </p:nvPr>
        </p:nvSpPr>
        <p:spPr/>
        <p:txBody>
          <a:bodyPr/>
          <a:lstStyle/>
          <a:p>
            <a:r>
              <a:rPr lang="en-US" dirty="0"/>
              <a:t>	Brief overview on all space propulsion systems</a:t>
            </a:r>
          </a:p>
        </p:txBody>
      </p:sp>
    </p:spTree>
    <p:extLst>
      <p:ext uri="{BB962C8B-B14F-4D97-AF65-F5344CB8AC3E}">
        <p14:creationId xmlns:p14="http://schemas.microsoft.com/office/powerpoint/2010/main" val="14808263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Electrical Propulsion Systems:</a:t>
            </a:r>
          </a:p>
          <a:p>
            <a:pPr marL="360000" indent="-270000">
              <a:lnSpc>
                <a:spcPct val="100000"/>
              </a:lnSpc>
              <a:spcBef>
                <a:spcPts val="600"/>
              </a:spcBef>
              <a:buSzPct val="100000"/>
            </a:pPr>
            <a:r>
              <a:rPr lang="en-US" sz="2200" dirty="0"/>
              <a:t>Basics</a:t>
            </a:r>
            <a:endParaRPr lang="en-US" sz="2000" dirty="0"/>
          </a:p>
          <a:p>
            <a:pPr marL="630000" lvl="1" indent="-270000">
              <a:lnSpc>
                <a:spcPct val="100000"/>
              </a:lnSpc>
              <a:spcBef>
                <a:spcPts val="600"/>
              </a:spcBef>
              <a:buSzPct val="100000"/>
            </a:pPr>
            <a:r>
              <a:rPr lang="en-US" sz="2000" dirty="0"/>
              <a:t>For all EP, the following elements are required:</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Propellant storage and feed system (similar to CP)</a:t>
            </a:r>
          </a:p>
          <a:p>
            <a:pPr marL="900000" lvl="2" indent="-270000">
              <a:lnSpc>
                <a:spcPct val="100000"/>
              </a:lnSpc>
              <a:spcBef>
                <a:spcPts val="600"/>
              </a:spcBef>
              <a:buClr>
                <a:srgbClr val="FF0000"/>
              </a:buClr>
              <a:buSzPct val="100000"/>
              <a:buFont typeface="Symbol" panose="05050102010706020507" pitchFamily="18" charset="2"/>
              <a:buChar char="-"/>
            </a:pPr>
            <a:r>
              <a:rPr lang="en-US" sz="1800" b="1" dirty="0"/>
              <a:t>Electrical power supply and power conditioning</a:t>
            </a:r>
          </a:p>
          <a:p>
            <a:pPr marL="900000" lvl="2" indent="-270000">
              <a:lnSpc>
                <a:spcPct val="100000"/>
              </a:lnSpc>
              <a:spcBef>
                <a:spcPts val="600"/>
              </a:spcBef>
              <a:buClr>
                <a:srgbClr val="FF0000"/>
              </a:buClr>
              <a:buSzPct val="100000"/>
              <a:buFont typeface="Symbol" panose="05050102010706020507" pitchFamily="18" charset="2"/>
              <a:buChar char="-"/>
            </a:pPr>
            <a:r>
              <a:rPr lang="en-US" sz="1800" b="1" dirty="0"/>
              <a:t>Power conditioning is usually considered to be part of the EP system; the power supply is part of the overall spacecraft power system architecture</a:t>
            </a:r>
          </a:p>
          <a:p>
            <a:pPr marL="900000" lvl="2" indent="-270000">
              <a:lnSpc>
                <a:spcPct val="100000"/>
              </a:lnSpc>
              <a:spcBef>
                <a:spcPts val="600"/>
              </a:spcBef>
              <a:buClr>
                <a:srgbClr val="FF0000"/>
              </a:buClr>
              <a:buSzPct val="100000"/>
              <a:buFont typeface="Symbol" panose="05050102010706020507" pitchFamily="18" charset="2"/>
              <a:buChar char="-"/>
            </a:pPr>
            <a:r>
              <a:rPr lang="en-US" sz="1800" b="1" dirty="0"/>
              <a:t>The thruster, which converts the electrical power into propellant kinetic energy, providing thrust</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Many EP systems also use thrust pointing mechanisms (gimbals), to ensure thrust vector passes through spacecraft center of mass (somehow similar to CP)</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80</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37DD1B05-0F03-488F-BDEA-56185B7699E3}"/>
              </a:ext>
            </a:extLst>
          </p:cNvPr>
          <p:cNvPicPr>
            <a:picLocks noChangeAspect="1"/>
          </p:cNvPicPr>
          <p:nvPr/>
        </p:nvPicPr>
        <p:blipFill>
          <a:blip r:embed="rId2"/>
          <a:stretch>
            <a:fillRect/>
          </a:stretch>
        </p:blipFill>
        <p:spPr>
          <a:xfrm>
            <a:off x="6384032" y="395146"/>
            <a:ext cx="5575298" cy="2601806"/>
          </a:xfrm>
          <a:prstGeom prst="rect">
            <a:avLst/>
          </a:prstGeom>
        </p:spPr>
      </p:pic>
    </p:spTree>
    <p:extLst>
      <p:ext uri="{BB962C8B-B14F-4D97-AF65-F5344CB8AC3E}">
        <p14:creationId xmlns:p14="http://schemas.microsoft.com/office/powerpoint/2010/main" val="18749289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Electrical Propulsion Systems:</a:t>
                </a:r>
              </a:p>
              <a:p>
                <a:pPr marL="360000" indent="-270000">
                  <a:lnSpc>
                    <a:spcPct val="100000"/>
                  </a:lnSpc>
                  <a:spcBef>
                    <a:spcPts val="600"/>
                  </a:spcBef>
                  <a:buSzPct val="100000"/>
                </a:pPr>
                <a:r>
                  <a:rPr lang="en-US" sz="2200" dirty="0"/>
                  <a:t>Basics</a:t>
                </a:r>
                <a:endParaRPr lang="en-US" sz="2000" dirty="0"/>
              </a:p>
              <a:p>
                <a:pPr marL="630000" lvl="1" indent="-270000">
                  <a:lnSpc>
                    <a:spcPct val="100000"/>
                  </a:lnSpc>
                  <a:spcBef>
                    <a:spcPts val="600"/>
                  </a:spcBef>
                  <a:buSzPct val="100000"/>
                </a:pPr>
                <a:r>
                  <a:rPr lang="en-US" sz="2000" dirty="0"/>
                  <a:t>EP translates electrical energy into kinetic energy in the propellant</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Simple power balance equation lead to definition of overall EP system efficiency η, which defines relationship between power, thrust and specific impulse:</a:t>
                </a:r>
              </a:p>
              <a:p>
                <a:pPr marL="628650" lvl="2" indent="0" algn="ctr">
                  <a:lnSpc>
                    <a:spcPct val="100000"/>
                  </a:lnSpc>
                  <a:spcBef>
                    <a:spcPts val="600"/>
                  </a:spcBef>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𝜂</m:t>
                      </m:r>
                      <m:r>
                        <a:rPr lang="de-DE" b="0" i="1" smtClean="0">
                          <a:latin typeface="Cambria Math" panose="02040503050406030204" pitchFamily="18" charset="0"/>
                          <a:ea typeface="Cambria Math" panose="02040503050406030204" pitchFamily="18" charset="0"/>
                        </a:rPr>
                        <m:t>=</m:t>
                      </m:r>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𝐹</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𝐼𝑠</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𝑝</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𝑔</m:t>
                          </m:r>
                        </m:num>
                        <m:den>
                          <m:r>
                            <a:rPr lang="de-DE" b="0" i="1" smtClean="0">
                              <a:latin typeface="Cambria Math" panose="02040503050406030204" pitchFamily="18" charset="0"/>
                              <a:ea typeface="Cambria Math" panose="02040503050406030204" pitchFamily="18" charset="0"/>
                            </a:rPr>
                            <m:t>2∗</m:t>
                          </m:r>
                          <m:r>
                            <a:rPr lang="de-DE" b="0" i="1" smtClean="0">
                              <a:latin typeface="Cambria Math" panose="02040503050406030204" pitchFamily="18" charset="0"/>
                              <a:ea typeface="Cambria Math" panose="02040503050406030204" pitchFamily="18" charset="0"/>
                            </a:rPr>
                            <m:t>𝑃</m:t>
                          </m:r>
                        </m:den>
                      </m:f>
                    </m:oMath>
                  </m:oMathPara>
                </a14:m>
                <a:endParaRPr lang="de-DE" b="0" dirty="0">
                  <a:ea typeface="Cambria Math" panose="02040503050406030204" pitchFamily="18" charset="0"/>
                </a:endParaRPr>
              </a:p>
              <a:p>
                <a:pPr marL="896938" lvl="2" indent="0">
                  <a:buNone/>
                </a:pPr>
                <a:r>
                  <a:rPr lang="en-US" sz="1800" i="1" dirty="0"/>
                  <a:t>P</a:t>
                </a:r>
                <a:r>
                  <a:rPr lang="en-US" sz="1800" dirty="0"/>
                  <a:t>…Input power [W]</a:t>
                </a:r>
                <a:endParaRPr lang="de-DE" sz="1800" dirty="0"/>
              </a:p>
              <a:p>
                <a:pPr marL="630000" lvl="1" indent="-270000">
                  <a:lnSpc>
                    <a:spcPct val="100000"/>
                  </a:lnSpc>
                  <a:spcBef>
                    <a:spcPts val="600"/>
                  </a:spcBef>
                  <a:buSzPct val="100000"/>
                </a:pPr>
                <a:r>
                  <a:rPr lang="de-DE" sz="2000" dirty="0" err="1"/>
                  <a:t>Current</a:t>
                </a:r>
                <a:r>
                  <a:rPr lang="de-DE" sz="2000" dirty="0"/>
                  <a:t> </a:t>
                </a:r>
                <a:r>
                  <a:rPr lang="de-DE" sz="2000" dirty="0" err="1"/>
                  <a:t>state</a:t>
                </a:r>
                <a:r>
                  <a:rPr lang="de-DE" sz="2000" dirty="0"/>
                  <a:t>-</a:t>
                </a:r>
                <a:r>
                  <a:rPr lang="de-DE" sz="2000" dirty="0" err="1"/>
                  <a:t>of</a:t>
                </a:r>
                <a:r>
                  <a:rPr lang="de-DE" sz="2000" dirty="0"/>
                  <a:t>-</a:t>
                </a:r>
                <a:r>
                  <a:rPr lang="de-DE" sz="2000" dirty="0" err="1"/>
                  <a:t>the</a:t>
                </a:r>
                <a:r>
                  <a:rPr lang="de-DE" sz="2000" dirty="0"/>
                  <a:t>-art:</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Thruster efficiencies  ~ 45 to 65 % </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EP system efficiencies (including power conditioner losses)  ~ 40 to 60 %</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Some technologies have efficiencies above or below this range</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Each technology / product has optimum operating range, with maximum efficiency</a:t>
                </a:r>
              </a:p>
            </p:txBody>
          </p:sp>
        </mc:Choice>
        <mc:Fallback xmlns="">
          <p:sp>
            <p:nvSpPr>
              <p:cNvPr id="2" name="Espace réservé du contenu 1">
                <a:extLst>
                  <a:ext uri="{FF2B5EF4-FFF2-40B4-BE49-F238E27FC236}">
                    <a16:creationId xmlns:a16="http://schemas.microsoft.com/office/drawing/2014/main" id="{D597EFF5-70D5-3139-43A4-BEA269311288}"/>
                  </a:ext>
                </a:extLst>
              </p:cNvPr>
              <p:cNvSpPr>
                <a:spLocks noGrp="1" noRot="1" noChangeAspect="1" noMove="1" noResize="1" noEditPoints="1" noAdjustHandles="1" noChangeArrowheads="1" noChangeShapeType="1" noTextEdit="1"/>
              </p:cNvSpPr>
              <p:nvPr>
                <p:ph idx="1"/>
              </p:nvPr>
            </p:nvSpPr>
            <p:spPr>
              <a:blipFill>
                <a:blip r:embed="rId2"/>
                <a:stretch>
                  <a:fillRect l="-59" b="-4318"/>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81</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2541584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Electrical Propulsion Systems:</a:t>
            </a:r>
          </a:p>
          <a:p>
            <a:pPr marL="360000" indent="-270000">
              <a:lnSpc>
                <a:spcPct val="100000"/>
              </a:lnSpc>
              <a:spcBef>
                <a:spcPts val="600"/>
              </a:spcBef>
              <a:buSzPct val="100000"/>
            </a:pPr>
            <a:r>
              <a:rPr lang="en-US" sz="2200" dirty="0"/>
              <a:t>Basics</a:t>
            </a:r>
            <a:endParaRPr lang="en-US" sz="2000" dirty="0"/>
          </a:p>
          <a:p>
            <a:pPr marL="630000" lvl="1" indent="-270000">
              <a:lnSpc>
                <a:spcPct val="100000"/>
              </a:lnSpc>
              <a:spcBef>
                <a:spcPts val="600"/>
              </a:spcBef>
              <a:buSzPct val="100000"/>
            </a:pPr>
            <a:r>
              <a:rPr lang="de-DE" sz="2000" dirty="0"/>
              <a:t>Electrothermal (</a:t>
            </a:r>
            <a:r>
              <a:rPr lang="de-DE" sz="2000" dirty="0" err="1"/>
              <a:t>or</a:t>
            </a:r>
            <a:r>
              <a:rPr lang="de-DE" sz="2000" dirty="0"/>
              <a:t> </a:t>
            </a:r>
            <a:r>
              <a:rPr lang="de-DE" sz="2000" dirty="0" err="1"/>
              <a:t>part</a:t>
            </a:r>
            <a:r>
              <a:rPr lang="de-DE" sz="2000" dirty="0"/>
              <a:t> </a:t>
            </a:r>
            <a:r>
              <a:rPr lang="de-DE" sz="2000" dirty="0" err="1"/>
              <a:t>of</a:t>
            </a:r>
            <a:r>
              <a:rPr lang="de-DE" sz="2000" dirty="0"/>
              <a:t> Thermal Propulsion Systems…)</a:t>
            </a:r>
          </a:p>
          <a:p>
            <a:pPr marL="900000" lvl="2" indent="-270000">
              <a:lnSpc>
                <a:spcPct val="100000"/>
              </a:lnSpc>
              <a:spcBef>
                <a:spcPts val="600"/>
              </a:spcBef>
              <a:buClr>
                <a:srgbClr val="FF0000"/>
              </a:buClr>
              <a:buSzPct val="100000"/>
              <a:buFont typeface="Symbol" panose="05050102010706020507" pitchFamily="18" charset="2"/>
              <a:buChar char="-"/>
            </a:pPr>
            <a:r>
              <a:rPr lang="de-DE" sz="1800" dirty="0"/>
              <a:t>Power </a:t>
            </a:r>
            <a:r>
              <a:rPr lang="de-DE" sz="1800" dirty="0" err="1"/>
              <a:t>heats</a:t>
            </a:r>
            <a:r>
              <a:rPr lang="de-DE" sz="1800" dirty="0"/>
              <a:t> </a:t>
            </a:r>
            <a:r>
              <a:rPr lang="de-DE" sz="1800" dirty="0" err="1"/>
              <a:t>propellant</a:t>
            </a:r>
            <a:endParaRPr lang="de-DE" sz="1800" dirty="0"/>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Expansion through a nozzle (same as for a chemical thruster)</a:t>
            </a:r>
            <a:endParaRPr lang="de-DE" sz="1800" dirty="0"/>
          </a:p>
          <a:p>
            <a:pPr marL="630000" lvl="1" indent="-270000">
              <a:lnSpc>
                <a:spcPct val="100000"/>
              </a:lnSpc>
              <a:spcBef>
                <a:spcPts val="600"/>
              </a:spcBef>
              <a:buSzPct val="100000"/>
            </a:pPr>
            <a:r>
              <a:rPr lang="de-DE" sz="2000" dirty="0" err="1"/>
              <a:t>Electrostatic</a:t>
            </a:r>
            <a:endParaRPr lang="de-DE" sz="2000" dirty="0"/>
          </a:p>
          <a:p>
            <a:pPr marL="900000" lvl="2" indent="-270000">
              <a:lnSpc>
                <a:spcPct val="100000"/>
              </a:lnSpc>
              <a:spcBef>
                <a:spcPts val="600"/>
              </a:spcBef>
              <a:buClr>
                <a:srgbClr val="FF0000"/>
              </a:buClr>
              <a:buSzPct val="100000"/>
              <a:buFont typeface="Symbol" panose="05050102010706020507" pitchFamily="18" charset="2"/>
              <a:buChar char="-"/>
            </a:pPr>
            <a:r>
              <a:rPr lang="de-DE" sz="1800" dirty="0" err="1"/>
              <a:t>Propellant</a:t>
            </a:r>
            <a:r>
              <a:rPr lang="de-DE" sz="1800" dirty="0"/>
              <a:t> </a:t>
            </a:r>
            <a:r>
              <a:rPr lang="de-DE" sz="1800" dirty="0" err="1"/>
              <a:t>is</a:t>
            </a:r>
            <a:r>
              <a:rPr lang="de-DE" sz="1800" dirty="0"/>
              <a:t> </a:t>
            </a:r>
            <a:r>
              <a:rPr lang="de-DE" sz="1800" dirty="0" err="1"/>
              <a:t>ionized</a:t>
            </a:r>
            <a:endParaRPr lang="de-DE" sz="1800" dirty="0"/>
          </a:p>
          <a:p>
            <a:pPr marL="900000" lvl="2" indent="-270000">
              <a:lnSpc>
                <a:spcPct val="100000"/>
              </a:lnSpc>
              <a:spcBef>
                <a:spcPts val="600"/>
              </a:spcBef>
              <a:buClr>
                <a:srgbClr val="FF0000"/>
              </a:buClr>
              <a:buSzPct val="100000"/>
              <a:buFont typeface="Symbol" panose="05050102010706020507" pitchFamily="18" charset="2"/>
              <a:buChar char="-"/>
            </a:pPr>
            <a:r>
              <a:rPr lang="de-DE" sz="1800" dirty="0" err="1"/>
              <a:t>Accelerated</a:t>
            </a:r>
            <a:r>
              <a:rPr lang="de-DE" sz="1800" dirty="0"/>
              <a:t> </a:t>
            </a:r>
            <a:r>
              <a:rPr lang="de-DE" sz="1800" dirty="0" err="1"/>
              <a:t>using</a:t>
            </a:r>
            <a:r>
              <a:rPr lang="de-DE" sz="1800" dirty="0"/>
              <a:t> </a:t>
            </a:r>
            <a:r>
              <a:rPr lang="de-DE" sz="1800" dirty="0" err="1"/>
              <a:t>electrostatic</a:t>
            </a:r>
            <a:r>
              <a:rPr lang="de-DE" sz="1800" dirty="0"/>
              <a:t> </a:t>
            </a:r>
            <a:r>
              <a:rPr lang="de-DE" sz="1800" dirty="0" err="1"/>
              <a:t>fields</a:t>
            </a:r>
            <a:endParaRPr lang="de-DE" sz="1800" dirty="0"/>
          </a:p>
          <a:p>
            <a:pPr marL="630000" lvl="1" indent="-270000">
              <a:lnSpc>
                <a:spcPct val="100000"/>
              </a:lnSpc>
              <a:spcBef>
                <a:spcPts val="600"/>
              </a:spcBef>
              <a:buSzPct val="100000"/>
            </a:pPr>
            <a:r>
              <a:rPr lang="de-DE" sz="2000" dirty="0" err="1"/>
              <a:t>Electromagnetic</a:t>
            </a:r>
            <a:endParaRPr lang="de-DE" sz="2000" dirty="0"/>
          </a:p>
          <a:p>
            <a:pPr marL="900000" lvl="2" indent="-270000">
              <a:lnSpc>
                <a:spcPct val="100000"/>
              </a:lnSpc>
              <a:spcBef>
                <a:spcPts val="600"/>
              </a:spcBef>
              <a:buClr>
                <a:srgbClr val="FF0000"/>
              </a:buClr>
              <a:buSzPct val="100000"/>
              <a:buFont typeface="Symbol" panose="05050102010706020507" pitchFamily="18" charset="2"/>
              <a:buChar char="-"/>
            </a:pPr>
            <a:r>
              <a:rPr lang="de-DE" sz="1800" dirty="0" err="1"/>
              <a:t>Propellant</a:t>
            </a:r>
            <a:r>
              <a:rPr lang="de-DE" sz="1800" dirty="0"/>
              <a:t> </a:t>
            </a:r>
            <a:r>
              <a:rPr lang="de-DE" sz="1800" dirty="0" err="1"/>
              <a:t>is</a:t>
            </a:r>
            <a:r>
              <a:rPr lang="de-DE" sz="1800" dirty="0"/>
              <a:t> </a:t>
            </a:r>
            <a:r>
              <a:rPr lang="de-DE" sz="1800" dirty="0" err="1"/>
              <a:t>ionized</a:t>
            </a:r>
            <a:endParaRPr lang="de-DE" sz="1800" dirty="0"/>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Accelerated by interaction of discharge current with magnetic field (</a:t>
            </a:r>
            <a:r>
              <a:rPr lang="en-US" sz="1800" dirty="0" err="1"/>
              <a:t>JxB</a:t>
            </a:r>
            <a:r>
              <a:rPr lang="en-US" sz="1800" dirty="0"/>
              <a:t> Lorentz force)</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82</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0678813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Electric Propulsion Systems:</a:t>
            </a:r>
          </a:p>
          <a:p>
            <a:pPr marL="360000" indent="-270000">
              <a:lnSpc>
                <a:spcPct val="100000"/>
              </a:lnSpc>
              <a:spcBef>
                <a:spcPts val="600"/>
              </a:spcBef>
              <a:buSzPct val="100000"/>
            </a:pPr>
            <a:r>
              <a:rPr lang="en-US" sz="2200" dirty="0"/>
              <a:t>B</a:t>
            </a:r>
            <a:endParaRPr lang="en-US" sz="2000" dirty="0"/>
          </a:p>
          <a:p>
            <a:pPr marL="630000" lvl="1" indent="-270000">
              <a:lnSpc>
                <a:spcPct val="100000"/>
              </a:lnSpc>
              <a:spcBef>
                <a:spcPts val="600"/>
              </a:spcBef>
              <a:buSzPct val="100000"/>
            </a:pPr>
            <a:r>
              <a:rPr lang="en-US" sz="2000" dirty="0"/>
              <a:t>C</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D</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83</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6B9596B7-C52A-4CBE-B7C0-DBC92A376B7B}"/>
              </a:ext>
            </a:extLst>
          </p:cNvPr>
          <p:cNvPicPr>
            <a:picLocks noChangeAspect="1"/>
          </p:cNvPicPr>
          <p:nvPr/>
        </p:nvPicPr>
        <p:blipFill>
          <a:blip r:embed="rId2"/>
          <a:stretch>
            <a:fillRect/>
          </a:stretch>
        </p:blipFill>
        <p:spPr>
          <a:xfrm>
            <a:off x="786438" y="478420"/>
            <a:ext cx="10619123" cy="5731720"/>
          </a:xfrm>
          <a:prstGeom prst="rect">
            <a:avLst/>
          </a:prstGeom>
          <a:solidFill>
            <a:schemeClr val="bg1"/>
          </a:solidFill>
        </p:spPr>
      </p:pic>
    </p:spTree>
    <p:extLst>
      <p:ext uri="{BB962C8B-B14F-4D97-AF65-F5344CB8AC3E}">
        <p14:creationId xmlns:p14="http://schemas.microsoft.com/office/powerpoint/2010/main" val="41300081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Electrical Propulsion Systems:</a:t>
            </a:r>
          </a:p>
          <a:p>
            <a:pPr marL="360000" indent="-270000">
              <a:lnSpc>
                <a:spcPct val="100000"/>
              </a:lnSpc>
              <a:spcBef>
                <a:spcPts val="600"/>
              </a:spcBef>
              <a:buSzPct val="100000"/>
            </a:pPr>
            <a:r>
              <a:rPr lang="en-US" sz="2200" dirty="0"/>
              <a:t>Basics</a:t>
            </a:r>
          </a:p>
          <a:p>
            <a:pPr marL="630000" lvl="1" indent="-270000">
              <a:lnSpc>
                <a:spcPct val="100000"/>
              </a:lnSpc>
              <a:spcBef>
                <a:spcPts val="600"/>
              </a:spcBef>
              <a:buSzPct val="100000"/>
            </a:pPr>
            <a:r>
              <a:rPr lang="en-US" sz="1999" dirty="0"/>
              <a:t>Plasma is needed…</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84</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DF4EDE44-1369-4663-AEB8-C67AA9306C11}"/>
              </a:ext>
            </a:extLst>
          </p:cNvPr>
          <p:cNvPicPr>
            <a:picLocks noChangeAspect="1"/>
          </p:cNvPicPr>
          <p:nvPr/>
        </p:nvPicPr>
        <p:blipFill>
          <a:blip r:embed="rId2"/>
          <a:stretch>
            <a:fillRect/>
          </a:stretch>
        </p:blipFill>
        <p:spPr>
          <a:xfrm>
            <a:off x="4208985" y="2146423"/>
            <a:ext cx="7641173" cy="4535178"/>
          </a:xfrm>
          <a:prstGeom prst="rect">
            <a:avLst/>
          </a:prstGeom>
          <a:solidFill>
            <a:schemeClr val="bg1"/>
          </a:solidFill>
        </p:spPr>
      </p:pic>
    </p:spTree>
    <p:extLst>
      <p:ext uri="{BB962C8B-B14F-4D97-AF65-F5344CB8AC3E}">
        <p14:creationId xmlns:p14="http://schemas.microsoft.com/office/powerpoint/2010/main" val="27488625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Electric Propulsion Systems:</a:t>
            </a:r>
          </a:p>
          <a:p>
            <a:pPr marL="360000" indent="-270000">
              <a:lnSpc>
                <a:spcPct val="100000"/>
              </a:lnSpc>
              <a:spcBef>
                <a:spcPts val="600"/>
              </a:spcBef>
              <a:buSzPct val="100000"/>
            </a:pPr>
            <a:r>
              <a:rPr lang="en-US" sz="2200" dirty="0"/>
              <a:t>Basics</a:t>
            </a:r>
            <a:endParaRPr lang="en-US" sz="2000" dirty="0"/>
          </a:p>
          <a:p>
            <a:pPr marL="630000" lvl="1" indent="-270000">
              <a:lnSpc>
                <a:spcPct val="100000"/>
              </a:lnSpc>
              <a:spcBef>
                <a:spcPts val="600"/>
              </a:spcBef>
              <a:buSzPct val="100000"/>
            </a:pPr>
            <a:r>
              <a:rPr lang="en-US" sz="1999" dirty="0"/>
              <a:t>What is Plasma?</a:t>
            </a:r>
            <a:br>
              <a:rPr lang="en-US" sz="1999" dirty="0"/>
            </a:br>
            <a:r>
              <a:rPr lang="en-US" sz="1999" dirty="0"/>
              <a:t>Heated gas</a:t>
            </a:r>
            <a:endParaRPr lang="en-DE"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85</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51409701-3CA6-4632-BA4A-D2E08DA825F5}"/>
              </a:ext>
            </a:extLst>
          </p:cNvPr>
          <p:cNvPicPr>
            <a:picLocks noChangeAspect="1"/>
          </p:cNvPicPr>
          <p:nvPr/>
        </p:nvPicPr>
        <p:blipFill>
          <a:blip r:embed="rId2"/>
          <a:stretch>
            <a:fillRect/>
          </a:stretch>
        </p:blipFill>
        <p:spPr>
          <a:xfrm>
            <a:off x="4132637" y="2084917"/>
            <a:ext cx="7447722" cy="4327993"/>
          </a:xfrm>
          <a:prstGeom prst="rect">
            <a:avLst/>
          </a:prstGeom>
          <a:solidFill>
            <a:schemeClr val="bg1"/>
          </a:solidFill>
        </p:spPr>
      </p:pic>
    </p:spTree>
    <p:extLst>
      <p:ext uri="{BB962C8B-B14F-4D97-AF65-F5344CB8AC3E}">
        <p14:creationId xmlns:p14="http://schemas.microsoft.com/office/powerpoint/2010/main" val="32223572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Electrical Propulsion Systems:</a:t>
            </a:r>
          </a:p>
          <a:p>
            <a:pPr marL="360000" indent="-270000">
              <a:lnSpc>
                <a:spcPct val="100000"/>
              </a:lnSpc>
              <a:spcBef>
                <a:spcPts val="600"/>
              </a:spcBef>
              <a:buSzPct val="100000"/>
            </a:pPr>
            <a:r>
              <a:rPr lang="en-US" sz="2200" dirty="0"/>
              <a:t>Basics</a:t>
            </a:r>
            <a:endParaRPr lang="en-US" sz="2000" dirty="0"/>
          </a:p>
          <a:p>
            <a:pPr marL="630000" lvl="1" indent="-270000">
              <a:lnSpc>
                <a:spcPct val="100000"/>
              </a:lnSpc>
              <a:spcBef>
                <a:spcPts val="600"/>
              </a:spcBef>
              <a:buSzPct val="100000"/>
            </a:pPr>
            <a:r>
              <a:rPr lang="en-US" sz="2000" dirty="0"/>
              <a:t>What is Plasma? A combination of gas dynamics with electromagnetism</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Interaction with E &amp; B fields</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Rarefied gas (basically not continuum modeling)</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Mixture of particles of completely different nature</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86</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2C9C2AD2-6402-44DA-9812-96035C7EF82B}"/>
              </a:ext>
            </a:extLst>
          </p:cNvPr>
          <p:cNvPicPr>
            <a:picLocks noChangeAspect="1"/>
          </p:cNvPicPr>
          <p:nvPr/>
        </p:nvPicPr>
        <p:blipFill>
          <a:blip r:embed="rId2"/>
          <a:stretch>
            <a:fillRect/>
          </a:stretch>
        </p:blipFill>
        <p:spPr>
          <a:xfrm>
            <a:off x="3209399" y="4545688"/>
            <a:ext cx="6793202" cy="2135913"/>
          </a:xfrm>
          <a:prstGeom prst="rect">
            <a:avLst/>
          </a:prstGeom>
        </p:spPr>
      </p:pic>
    </p:spTree>
    <p:extLst>
      <p:ext uri="{BB962C8B-B14F-4D97-AF65-F5344CB8AC3E}">
        <p14:creationId xmlns:p14="http://schemas.microsoft.com/office/powerpoint/2010/main" val="11476221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4C6BF-A9CC-164E-35BA-6F9718714AE1}"/>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5AC0A36-8F5A-6346-0FAD-EC5337634790}"/>
              </a:ext>
            </a:extLst>
          </p:cNvPr>
          <p:cNvSpPr>
            <a:spLocks noGrp="1"/>
          </p:cNvSpPr>
          <p:nvPr>
            <p:ph idx="1"/>
          </p:nvPr>
        </p:nvSpPr>
        <p:spPr>
          <a:xfrm>
            <a:off x="1206500" y="1951929"/>
            <a:ext cx="10301817" cy="4515696"/>
          </a:xfrm>
        </p:spPr>
        <p:txBody>
          <a:bodyPr>
            <a:noAutofit/>
          </a:bodyPr>
          <a:lstStyle/>
          <a:p>
            <a:pPr marL="125730" indent="0">
              <a:buNone/>
            </a:pPr>
            <a:endParaRPr lang="en-US" sz="2400" dirty="0">
              <a:solidFill>
                <a:schemeClr val="tx1"/>
              </a:solidFill>
            </a:endParaRPr>
          </a:p>
          <a:p>
            <a:pPr marL="125730" indent="0">
              <a:buNone/>
            </a:pPr>
            <a:endParaRPr lang="de-DE" dirty="0"/>
          </a:p>
        </p:txBody>
      </p:sp>
      <p:sp>
        <p:nvSpPr>
          <p:cNvPr id="6" name="Espace réservé du numéro de diapositive 5">
            <a:extLst>
              <a:ext uri="{FF2B5EF4-FFF2-40B4-BE49-F238E27FC236}">
                <a16:creationId xmlns:a16="http://schemas.microsoft.com/office/drawing/2014/main" id="{6452DDF6-C0A3-774C-7388-28DB1C3BB10D}"/>
              </a:ext>
            </a:extLst>
          </p:cNvPr>
          <p:cNvSpPr>
            <a:spLocks noGrp="1"/>
          </p:cNvSpPr>
          <p:nvPr>
            <p:ph type="sldNum" sz="quarter" idx="12"/>
          </p:nvPr>
        </p:nvSpPr>
        <p:spPr/>
        <p:txBody>
          <a:bodyPr/>
          <a:lstStyle/>
          <a:p>
            <a:fld id="{E1E1CD7C-2161-7D43-862E-CE4C333CD873}" type="slidenum">
              <a:rPr lang="fr-FR" smtClean="0"/>
              <a:pPr/>
              <a:t>87</a:t>
            </a:fld>
            <a:endParaRPr lang="fr-FR" dirty="0"/>
          </a:p>
        </p:txBody>
      </p:sp>
      <p:sp>
        <p:nvSpPr>
          <p:cNvPr id="7" name="Google Shape;119;p5">
            <a:extLst>
              <a:ext uri="{FF2B5EF4-FFF2-40B4-BE49-F238E27FC236}">
                <a16:creationId xmlns:a16="http://schemas.microsoft.com/office/drawing/2014/main" id="{867E640A-5291-9326-FBA7-1609E7A70B25}"/>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BF3FB50-FA11-D154-9E00-4EBBFDDB788D}"/>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abgerundete Ecken 9">
            <a:extLst>
              <a:ext uri="{FF2B5EF4-FFF2-40B4-BE49-F238E27FC236}">
                <a16:creationId xmlns:a16="http://schemas.microsoft.com/office/drawing/2014/main" id="{32EECB9A-0EA7-6D51-D5E5-9D28987E1AED}"/>
              </a:ext>
            </a:extLst>
          </p:cNvPr>
          <p:cNvSpPr/>
          <p:nvPr/>
        </p:nvSpPr>
        <p:spPr>
          <a:xfrm>
            <a:off x="1778000" y="3506787"/>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a:t>
            </a:r>
            <a:r>
              <a:rPr lang="en-US" sz="2400" noProof="0" dirty="0" err="1"/>
              <a:t>ectrical</a:t>
            </a:r>
            <a:r>
              <a:rPr lang="en-US" sz="2400" noProof="0" dirty="0"/>
              <a:t> Propulsion Systems</a:t>
            </a:r>
          </a:p>
        </p:txBody>
      </p:sp>
      <p:cxnSp>
        <p:nvCxnSpPr>
          <p:cNvPr id="21" name="Gerade Verbindung mit Pfeil 20">
            <a:extLst>
              <a:ext uri="{FF2B5EF4-FFF2-40B4-BE49-F238E27FC236}">
                <a16:creationId xmlns:a16="http://schemas.microsoft.com/office/drawing/2014/main" id="{430EE2B2-D2A8-509E-D087-4CEE07191848}"/>
              </a:ext>
            </a:extLst>
          </p:cNvPr>
          <p:cNvCxnSpPr>
            <a:cxnSpLocks/>
            <a:stCxn id="31" idx="3"/>
            <a:endCxn id="34" idx="1"/>
          </p:cNvCxnSpPr>
          <p:nvPr/>
        </p:nvCxnSpPr>
        <p:spPr>
          <a:xfrm flipV="1">
            <a:off x="7181206" y="1317207"/>
            <a:ext cx="279480" cy="21492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abgerundete Ecken 30">
            <a:extLst>
              <a:ext uri="{FF2B5EF4-FFF2-40B4-BE49-F238E27FC236}">
                <a16:creationId xmlns:a16="http://schemas.microsoft.com/office/drawing/2014/main" id="{DE4BB4D8-76EC-4129-45B1-25DFA04165F9}"/>
              </a:ext>
            </a:extLst>
          </p:cNvPr>
          <p:cNvSpPr/>
          <p:nvPr/>
        </p:nvSpPr>
        <p:spPr>
          <a:xfrm>
            <a:off x="4661206" y="2910869"/>
            <a:ext cx="25200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Electrostatic</a:t>
            </a:r>
          </a:p>
        </p:txBody>
      </p:sp>
      <p:sp>
        <p:nvSpPr>
          <p:cNvPr id="32" name="Rechteck: abgerundete Ecken 31">
            <a:extLst>
              <a:ext uri="{FF2B5EF4-FFF2-40B4-BE49-F238E27FC236}">
                <a16:creationId xmlns:a16="http://schemas.microsoft.com/office/drawing/2014/main" id="{A7E7D173-6B8B-8A47-6E13-EAC704737D0B}"/>
              </a:ext>
            </a:extLst>
          </p:cNvPr>
          <p:cNvSpPr/>
          <p:nvPr/>
        </p:nvSpPr>
        <p:spPr>
          <a:xfrm>
            <a:off x="4661207" y="5495630"/>
            <a:ext cx="2520000" cy="1111252"/>
          </a:xfrm>
          <a:prstGeom prst="roundRect">
            <a:avLst/>
          </a:prstGeom>
          <a:solidFill>
            <a:srgbClr val="7030A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Electromagnetic</a:t>
            </a:r>
          </a:p>
        </p:txBody>
      </p:sp>
      <p:sp>
        <p:nvSpPr>
          <p:cNvPr id="34" name="Rechteck: abgerundete Ecken 33">
            <a:extLst>
              <a:ext uri="{FF2B5EF4-FFF2-40B4-BE49-F238E27FC236}">
                <a16:creationId xmlns:a16="http://schemas.microsoft.com/office/drawing/2014/main" id="{4DBE42CD-99F0-33EA-8DC4-AB7724656C5D}"/>
              </a:ext>
            </a:extLst>
          </p:cNvPr>
          <p:cNvSpPr/>
          <p:nvPr/>
        </p:nvSpPr>
        <p:spPr>
          <a:xfrm>
            <a:off x="7460686" y="967583"/>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Hall Effect Thruster</a:t>
            </a:r>
            <a:endParaRPr lang="en-US" sz="2400" noProof="0" dirty="0"/>
          </a:p>
        </p:txBody>
      </p:sp>
      <p:sp>
        <p:nvSpPr>
          <p:cNvPr id="36" name="Rechteck: abgerundete Ecken 35">
            <a:extLst>
              <a:ext uri="{FF2B5EF4-FFF2-40B4-BE49-F238E27FC236}">
                <a16:creationId xmlns:a16="http://schemas.microsoft.com/office/drawing/2014/main" id="{E257DFAF-A032-7BC5-F02F-438042A9CBB9}"/>
              </a:ext>
            </a:extLst>
          </p:cNvPr>
          <p:cNvSpPr/>
          <p:nvPr/>
        </p:nvSpPr>
        <p:spPr>
          <a:xfrm>
            <a:off x="7460685" y="523393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Pulsed Plasma Thruster</a:t>
            </a:r>
            <a:endParaRPr lang="en-US" sz="2400" noProof="0" dirty="0"/>
          </a:p>
        </p:txBody>
      </p:sp>
      <p:sp>
        <p:nvSpPr>
          <p:cNvPr id="37" name="Rechteck: abgerundete Ecken 36">
            <a:extLst>
              <a:ext uri="{FF2B5EF4-FFF2-40B4-BE49-F238E27FC236}">
                <a16:creationId xmlns:a16="http://schemas.microsoft.com/office/drawing/2014/main" id="{398C5904-5833-5C8A-7063-093D0A510013}"/>
              </a:ext>
            </a:extLst>
          </p:cNvPr>
          <p:cNvSpPr/>
          <p:nvPr/>
        </p:nvSpPr>
        <p:spPr>
          <a:xfrm>
            <a:off x="7451178" y="604699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Magnetic Nozzle Thruster</a:t>
            </a:r>
            <a:endParaRPr lang="en-US" sz="2400" noProof="0" dirty="0"/>
          </a:p>
        </p:txBody>
      </p:sp>
      <p:cxnSp>
        <p:nvCxnSpPr>
          <p:cNvPr id="33" name="Gerade Verbindung mit Pfeil 32">
            <a:extLst>
              <a:ext uri="{FF2B5EF4-FFF2-40B4-BE49-F238E27FC236}">
                <a16:creationId xmlns:a16="http://schemas.microsoft.com/office/drawing/2014/main" id="{3D019862-24B6-8C9F-D7D4-79CB860336E2}"/>
              </a:ext>
            </a:extLst>
          </p:cNvPr>
          <p:cNvCxnSpPr>
            <a:cxnSpLocks/>
            <a:stCxn id="32" idx="3"/>
            <a:endCxn id="36" idx="1"/>
          </p:cNvCxnSpPr>
          <p:nvPr/>
        </p:nvCxnSpPr>
        <p:spPr>
          <a:xfrm flipV="1">
            <a:off x="7181207" y="5583554"/>
            <a:ext cx="279478" cy="4677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6862790E-F068-B222-2FD9-0A0E910CA9EB}"/>
              </a:ext>
            </a:extLst>
          </p:cNvPr>
          <p:cNvCxnSpPr>
            <a:cxnSpLocks/>
            <a:stCxn id="32" idx="3"/>
            <a:endCxn id="37" idx="1"/>
          </p:cNvCxnSpPr>
          <p:nvPr/>
        </p:nvCxnSpPr>
        <p:spPr>
          <a:xfrm>
            <a:off x="7181207" y="6051256"/>
            <a:ext cx="269971" cy="345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499D6547-3A7D-770F-A1B0-DCAF98179B44}"/>
              </a:ext>
            </a:extLst>
          </p:cNvPr>
          <p:cNvCxnSpPr>
            <a:cxnSpLocks/>
            <a:stCxn id="10" idx="3"/>
            <a:endCxn id="32" idx="1"/>
          </p:cNvCxnSpPr>
          <p:nvPr/>
        </p:nvCxnSpPr>
        <p:spPr>
          <a:xfrm>
            <a:off x="4152900" y="4140200"/>
            <a:ext cx="508307" cy="1911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hteck: abgerundete Ecken 26">
            <a:extLst>
              <a:ext uri="{FF2B5EF4-FFF2-40B4-BE49-F238E27FC236}">
                <a16:creationId xmlns:a16="http://schemas.microsoft.com/office/drawing/2014/main" id="{9FEA0DEE-3820-CD5B-C16F-DA23CE0A68F5}"/>
              </a:ext>
            </a:extLst>
          </p:cNvPr>
          <p:cNvSpPr/>
          <p:nvPr/>
        </p:nvSpPr>
        <p:spPr>
          <a:xfrm>
            <a:off x="7460685" y="129056"/>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Gridded Ion Thruster</a:t>
            </a:r>
            <a:endParaRPr lang="en-US" sz="2400" noProof="0" dirty="0"/>
          </a:p>
        </p:txBody>
      </p:sp>
      <p:cxnSp>
        <p:nvCxnSpPr>
          <p:cNvPr id="30" name="Gerade Verbindung mit Pfeil 29">
            <a:extLst>
              <a:ext uri="{FF2B5EF4-FFF2-40B4-BE49-F238E27FC236}">
                <a16:creationId xmlns:a16="http://schemas.microsoft.com/office/drawing/2014/main" id="{243938D2-9807-EC4D-B68C-FB7E41A9DC09}"/>
              </a:ext>
            </a:extLst>
          </p:cNvPr>
          <p:cNvCxnSpPr>
            <a:cxnSpLocks/>
            <a:stCxn id="10" idx="3"/>
            <a:endCxn id="31" idx="1"/>
          </p:cNvCxnSpPr>
          <p:nvPr/>
        </p:nvCxnSpPr>
        <p:spPr>
          <a:xfrm flipV="1">
            <a:off x="4152900" y="3466495"/>
            <a:ext cx="508306" cy="67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hteck: abgerundete Ecken 37">
            <a:extLst>
              <a:ext uri="{FF2B5EF4-FFF2-40B4-BE49-F238E27FC236}">
                <a16:creationId xmlns:a16="http://schemas.microsoft.com/office/drawing/2014/main" id="{6EDB2494-90AC-7868-C857-8F6C3564351B}"/>
              </a:ext>
            </a:extLst>
          </p:cNvPr>
          <p:cNvSpPr/>
          <p:nvPr/>
        </p:nvSpPr>
        <p:spPr>
          <a:xfrm>
            <a:off x="7460685" y="2562842"/>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Field Emission EP</a:t>
            </a:r>
            <a:endParaRPr lang="en-US" sz="2400" noProof="0" dirty="0"/>
          </a:p>
        </p:txBody>
      </p:sp>
      <p:sp>
        <p:nvSpPr>
          <p:cNvPr id="39" name="Rechteck: abgerundete Ecken 38">
            <a:extLst>
              <a:ext uri="{FF2B5EF4-FFF2-40B4-BE49-F238E27FC236}">
                <a16:creationId xmlns:a16="http://schemas.microsoft.com/office/drawing/2014/main" id="{E66541A9-7AAF-B606-734B-DA113A73B9A1}"/>
              </a:ext>
            </a:extLst>
          </p:cNvPr>
          <p:cNvSpPr/>
          <p:nvPr/>
        </p:nvSpPr>
        <p:spPr>
          <a:xfrm>
            <a:off x="7460684" y="3390645"/>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Electrospray (Colloid) Thruster</a:t>
            </a:r>
            <a:endParaRPr lang="en-US" sz="2400" noProof="0" dirty="0"/>
          </a:p>
        </p:txBody>
      </p:sp>
      <p:sp>
        <p:nvSpPr>
          <p:cNvPr id="40" name="Rechteck: abgerundete Ecken 39">
            <a:extLst>
              <a:ext uri="{FF2B5EF4-FFF2-40B4-BE49-F238E27FC236}">
                <a16:creationId xmlns:a16="http://schemas.microsoft.com/office/drawing/2014/main" id="{47B9DD3A-A7BA-EC1D-BE52-211F194AC83F}"/>
              </a:ext>
            </a:extLst>
          </p:cNvPr>
          <p:cNvSpPr/>
          <p:nvPr/>
        </p:nvSpPr>
        <p:spPr>
          <a:xfrm>
            <a:off x="7460684" y="442087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MPD Thruster</a:t>
            </a:r>
            <a:endParaRPr lang="en-US" sz="2400" noProof="0" dirty="0"/>
          </a:p>
        </p:txBody>
      </p:sp>
      <p:cxnSp>
        <p:nvCxnSpPr>
          <p:cNvPr id="42" name="Gerade Verbindung mit Pfeil 41">
            <a:extLst>
              <a:ext uri="{FF2B5EF4-FFF2-40B4-BE49-F238E27FC236}">
                <a16:creationId xmlns:a16="http://schemas.microsoft.com/office/drawing/2014/main" id="{B8EBD251-C25D-4177-8E6A-9F45B127855C}"/>
              </a:ext>
            </a:extLst>
          </p:cNvPr>
          <p:cNvCxnSpPr>
            <a:cxnSpLocks/>
            <a:stCxn id="31" idx="3"/>
            <a:endCxn id="27" idx="1"/>
          </p:cNvCxnSpPr>
          <p:nvPr/>
        </p:nvCxnSpPr>
        <p:spPr>
          <a:xfrm flipV="1">
            <a:off x="7181206" y="478680"/>
            <a:ext cx="279479" cy="29878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2CD85594-A578-32EA-E2FA-A4F053AAC628}"/>
              </a:ext>
            </a:extLst>
          </p:cNvPr>
          <p:cNvCxnSpPr>
            <a:cxnSpLocks/>
            <a:stCxn id="31" idx="3"/>
            <a:endCxn id="38" idx="1"/>
          </p:cNvCxnSpPr>
          <p:nvPr/>
        </p:nvCxnSpPr>
        <p:spPr>
          <a:xfrm flipV="1">
            <a:off x="7181206" y="2912466"/>
            <a:ext cx="279479" cy="5540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27088EBB-540F-790F-4526-FDAE3B3CAE09}"/>
              </a:ext>
            </a:extLst>
          </p:cNvPr>
          <p:cNvCxnSpPr>
            <a:cxnSpLocks/>
            <a:stCxn id="31" idx="3"/>
            <a:endCxn id="39" idx="1"/>
          </p:cNvCxnSpPr>
          <p:nvPr/>
        </p:nvCxnSpPr>
        <p:spPr>
          <a:xfrm>
            <a:off x="7181206" y="3466495"/>
            <a:ext cx="279478" cy="2737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5A7F7398-95D9-0480-DC08-7F97551ABEEF}"/>
              </a:ext>
            </a:extLst>
          </p:cNvPr>
          <p:cNvCxnSpPr>
            <a:cxnSpLocks/>
            <a:stCxn id="31" idx="3"/>
            <a:endCxn id="40" idx="1"/>
          </p:cNvCxnSpPr>
          <p:nvPr/>
        </p:nvCxnSpPr>
        <p:spPr>
          <a:xfrm>
            <a:off x="7181206" y="3466495"/>
            <a:ext cx="279478" cy="1303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hteck: abgerundete Ecken 27">
            <a:extLst>
              <a:ext uri="{FF2B5EF4-FFF2-40B4-BE49-F238E27FC236}">
                <a16:creationId xmlns:a16="http://schemas.microsoft.com/office/drawing/2014/main" id="{15D7B9F5-EC5A-4744-8257-E239FB93E75E}"/>
              </a:ext>
            </a:extLst>
          </p:cNvPr>
          <p:cNvSpPr/>
          <p:nvPr/>
        </p:nvSpPr>
        <p:spPr>
          <a:xfrm>
            <a:off x="4659274" y="1543067"/>
            <a:ext cx="2520000" cy="1111252"/>
          </a:xfrm>
          <a:prstGeom prst="roundRect">
            <a:avLst/>
          </a:prstGeom>
          <a:solidFill>
            <a:srgbClr val="7030A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Electrothermal</a:t>
            </a:r>
          </a:p>
        </p:txBody>
      </p:sp>
      <p:sp>
        <p:nvSpPr>
          <p:cNvPr id="29" name="Rechteck: abgerundete Ecken 28">
            <a:extLst>
              <a:ext uri="{FF2B5EF4-FFF2-40B4-BE49-F238E27FC236}">
                <a16:creationId xmlns:a16="http://schemas.microsoft.com/office/drawing/2014/main" id="{CB74B9E3-5CE0-4AA6-9498-0C5B8734F360}"/>
              </a:ext>
            </a:extLst>
          </p:cNvPr>
          <p:cNvSpPr/>
          <p:nvPr/>
        </p:nvSpPr>
        <p:spPr>
          <a:xfrm>
            <a:off x="1778000" y="87325"/>
            <a:ext cx="2374900" cy="1266826"/>
          </a:xfrm>
          <a:prstGeom prst="roundRect">
            <a:avLst/>
          </a:prstGeom>
          <a:solidFill>
            <a:srgbClr val="00B05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Therm</a:t>
            </a:r>
            <a:r>
              <a:rPr lang="en-US" sz="2400" noProof="0" dirty="0"/>
              <a:t>al Propulsion Systems</a:t>
            </a:r>
          </a:p>
        </p:txBody>
      </p:sp>
      <p:sp>
        <p:nvSpPr>
          <p:cNvPr id="35" name="Rechteck: abgerundete Ecken 34">
            <a:extLst>
              <a:ext uri="{FF2B5EF4-FFF2-40B4-BE49-F238E27FC236}">
                <a16:creationId xmlns:a16="http://schemas.microsoft.com/office/drawing/2014/main" id="{6953D1BE-17C2-4557-A5B9-4145DC67F7DC}"/>
              </a:ext>
            </a:extLst>
          </p:cNvPr>
          <p:cNvSpPr/>
          <p:nvPr/>
        </p:nvSpPr>
        <p:spPr>
          <a:xfrm>
            <a:off x="144080" y="1543067"/>
            <a:ext cx="3600000" cy="699247"/>
          </a:xfrm>
          <a:prstGeom prst="roundRect">
            <a:avLst/>
          </a:prstGeom>
          <a:solidFill>
            <a:schemeClr val="accent5">
              <a:lumMod val="75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ResistojetThruster</a:t>
            </a:r>
            <a:endParaRPr lang="en-US" sz="2400" noProof="0" dirty="0"/>
          </a:p>
        </p:txBody>
      </p:sp>
      <p:sp>
        <p:nvSpPr>
          <p:cNvPr id="47" name="Rechteck: abgerundete Ecken 46">
            <a:extLst>
              <a:ext uri="{FF2B5EF4-FFF2-40B4-BE49-F238E27FC236}">
                <a16:creationId xmlns:a16="http://schemas.microsoft.com/office/drawing/2014/main" id="{7BE8D86A-3BB6-47E2-82CA-4494F6292C2F}"/>
              </a:ext>
            </a:extLst>
          </p:cNvPr>
          <p:cNvSpPr/>
          <p:nvPr/>
        </p:nvSpPr>
        <p:spPr>
          <a:xfrm>
            <a:off x="144080" y="2361716"/>
            <a:ext cx="3600000" cy="699247"/>
          </a:xfrm>
          <a:prstGeom prst="roundRect">
            <a:avLst/>
          </a:prstGeom>
          <a:solidFill>
            <a:schemeClr val="accent5">
              <a:lumMod val="75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Arcjet</a:t>
            </a:r>
            <a:r>
              <a:rPr lang="en-US" sz="2400" dirty="0"/>
              <a:t> Thruster</a:t>
            </a:r>
            <a:endParaRPr lang="en-US" sz="2400" noProof="0" dirty="0"/>
          </a:p>
        </p:txBody>
      </p:sp>
      <p:cxnSp>
        <p:nvCxnSpPr>
          <p:cNvPr id="48" name="Gerade Verbindung mit Pfeil 47">
            <a:extLst>
              <a:ext uri="{FF2B5EF4-FFF2-40B4-BE49-F238E27FC236}">
                <a16:creationId xmlns:a16="http://schemas.microsoft.com/office/drawing/2014/main" id="{AC61FFD9-6C5B-4306-A93E-5FF07BA6DC4D}"/>
              </a:ext>
            </a:extLst>
          </p:cNvPr>
          <p:cNvCxnSpPr>
            <a:cxnSpLocks/>
            <a:stCxn id="10" idx="3"/>
            <a:endCxn id="28" idx="1"/>
          </p:cNvCxnSpPr>
          <p:nvPr/>
        </p:nvCxnSpPr>
        <p:spPr>
          <a:xfrm flipV="1">
            <a:off x="4152900" y="2098693"/>
            <a:ext cx="506374" cy="20415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23F03C17-AB97-4BAD-974C-1BF528C5420E}"/>
              </a:ext>
            </a:extLst>
          </p:cNvPr>
          <p:cNvCxnSpPr>
            <a:cxnSpLocks/>
            <a:stCxn id="29" idx="3"/>
            <a:endCxn id="28" idx="1"/>
          </p:cNvCxnSpPr>
          <p:nvPr/>
        </p:nvCxnSpPr>
        <p:spPr>
          <a:xfrm>
            <a:off x="4152900" y="720738"/>
            <a:ext cx="506374" cy="13779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F4F4FA7E-6519-4845-8DC2-71875AFF6B5F}"/>
              </a:ext>
            </a:extLst>
          </p:cNvPr>
          <p:cNvCxnSpPr>
            <a:cxnSpLocks/>
            <a:stCxn id="28" idx="1"/>
            <a:endCxn id="35" idx="3"/>
          </p:cNvCxnSpPr>
          <p:nvPr/>
        </p:nvCxnSpPr>
        <p:spPr>
          <a:xfrm flipH="1" flipV="1">
            <a:off x="3744080" y="1892691"/>
            <a:ext cx="915194" cy="2060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6799903C-C0D6-4A0A-88F4-EFD376FA939D}"/>
              </a:ext>
            </a:extLst>
          </p:cNvPr>
          <p:cNvCxnSpPr>
            <a:cxnSpLocks/>
            <a:stCxn id="28" idx="1"/>
            <a:endCxn id="47" idx="3"/>
          </p:cNvCxnSpPr>
          <p:nvPr/>
        </p:nvCxnSpPr>
        <p:spPr>
          <a:xfrm flipH="1">
            <a:off x="3744080" y="2098693"/>
            <a:ext cx="915194" cy="6126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Rechteck: abgerundete Ecken 51">
            <a:extLst>
              <a:ext uri="{FF2B5EF4-FFF2-40B4-BE49-F238E27FC236}">
                <a16:creationId xmlns:a16="http://schemas.microsoft.com/office/drawing/2014/main" id="{5BB6DA6C-7382-4C27-BE69-105909A24705}"/>
              </a:ext>
            </a:extLst>
          </p:cNvPr>
          <p:cNvSpPr/>
          <p:nvPr/>
        </p:nvSpPr>
        <p:spPr>
          <a:xfrm>
            <a:off x="7460684" y="1765679"/>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CUSP Field Thruster</a:t>
            </a:r>
            <a:endParaRPr lang="en-US" sz="2400" noProof="0" dirty="0"/>
          </a:p>
        </p:txBody>
      </p:sp>
    </p:spTree>
    <p:extLst>
      <p:ext uri="{BB962C8B-B14F-4D97-AF65-F5344CB8AC3E}">
        <p14:creationId xmlns:p14="http://schemas.microsoft.com/office/powerpoint/2010/main" val="11556199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indent="-270000">
              <a:lnSpc>
                <a:spcPct val="100000"/>
              </a:lnSpc>
              <a:spcBef>
                <a:spcPts val="600"/>
              </a:spcBef>
              <a:buSzPct val="100000"/>
            </a:pPr>
            <a:r>
              <a:rPr lang="en-US" sz="2200" dirty="0"/>
              <a:t>Electrostatic Force:</a:t>
            </a:r>
          </a:p>
          <a:p>
            <a:pPr marL="630000" lvl="1" indent="-270000">
              <a:lnSpc>
                <a:spcPct val="100000"/>
              </a:lnSpc>
              <a:spcBef>
                <a:spcPts val="600"/>
              </a:spcBef>
              <a:buSzPct val="100000"/>
            </a:pPr>
            <a:r>
              <a:rPr lang="en-US" sz="2000" dirty="0"/>
              <a:t>The electrostatic force is the force of attraction or</a:t>
            </a:r>
            <a:br>
              <a:rPr lang="en-US" sz="2000" dirty="0"/>
            </a:br>
            <a:r>
              <a:rPr lang="en-US" sz="2000" dirty="0" err="1"/>
              <a:t>or</a:t>
            </a:r>
            <a:r>
              <a:rPr lang="en-US" sz="2000" dirty="0"/>
              <a:t> repulsion between two charged particles</a:t>
            </a:r>
          </a:p>
          <a:p>
            <a:pPr marL="630000" lvl="1" indent="-270000">
              <a:lnSpc>
                <a:spcPct val="100000"/>
              </a:lnSpc>
              <a:spcBef>
                <a:spcPts val="600"/>
              </a:spcBef>
              <a:buSzPct val="100000"/>
            </a:pPr>
            <a:r>
              <a:rPr lang="en-US" sz="2000" dirty="0"/>
              <a:t>It is also called Coulomb’s force or Coulomb’s </a:t>
            </a:r>
            <a:br>
              <a:rPr lang="en-US" sz="2000" dirty="0"/>
            </a:br>
            <a:r>
              <a:rPr lang="en-US" sz="2000" dirty="0"/>
              <a:t>interaction</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88</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Picture 2">
            <a:extLst>
              <a:ext uri="{FF2B5EF4-FFF2-40B4-BE49-F238E27FC236}">
                <a16:creationId xmlns:a16="http://schemas.microsoft.com/office/drawing/2014/main" id="{08DD0A02-76B7-4725-8878-EBFA04DC44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450" y="1976399"/>
            <a:ext cx="4094150" cy="42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2648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endParaRPr lang="en-US" sz="2200" dirty="0"/>
              </a:p>
              <a:p>
                <a:pPr marL="360000" indent="-270000">
                  <a:lnSpc>
                    <a:spcPct val="100000"/>
                  </a:lnSpc>
                  <a:spcBef>
                    <a:spcPts val="600"/>
                  </a:spcBef>
                  <a:buSzPct val="100000"/>
                </a:pPr>
                <a:r>
                  <a:rPr lang="en-US" sz="2200" dirty="0"/>
                  <a:t>Electrostatic Force:</a:t>
                </a:r>
              </a:p>
              <a:p>
                <a:pPr marL="630000" lvl="1" indent="-270000">
                  <a:lnSpc>
                    <a:spcPct val="100000"/>
                  </a:lnSpc>
                  <a:spcBef>
                    <a:spcPts val="600"/>
                  </a:spcBef>
                  <a:buSzPct val="100000"/>
                </a:pPr>
                <a:r>
                  <a:rPr lang="en-US" sz="2000" dirty="0"/>
                  <a:t>According to this law, the force between the two particles is,</a:t>
                </a:r>
              </a:p>
              <a:p>
                <a:pPr marL="900000" lvl="2" indent="-270000" fontAlgn="base">
                  <a:lnSpc>
                    <a:spcPct val="100000"/>
                  </a:lnSpc>
                  <a:spcBef>
                    <a:spcPts val="600"/>
                  </a:spcBef>
                  <a:buClr>
                    <a:srgbClr val="FF0000"/>
                  </a:buClr>
                  <a:buSzPct val="100000"/>
                  <a:buFont typeface="Symbol" panose="05050102010706020507" pitchFamily="18" charset="2"/>
                  <a:buChar char="-"/>
                </a:pPr>
                <a:r>
                  <a:rPr lang="en-US" sz="1800" dirty="0"/>
                  <a:t>Directly proportional to the product of the magnitude of the charges</a:t>
                </a:r>
              </a:p>
              <a:p>
                <a:pPr marL="900000" lvl="2" indent="-270000" fontAlgn="base">
                  <a:lnSpc>
                    <a:spcPct val="100000"/>
                  </a:lnSpc>
                  <a:spcBef>
                    <a:spcPts val="600"/>
                  </a:spcBef>
                  <a:buClr>
                    <a:srgbClr val="FF0000"/>
                  </a:buClr>
                  <a:buSzPct val="100000"/>
                  <a:buFont typeface="Symbol" panose="05050102010706020507" pitchFamily="18" charset="2"/>
                  <a:buChar char="-"/>
                </a:pPr>
                <a:r>
                  <a:rPr lang="en-US" sz="1800" dirty="0"/>
                  <a:t>Inversely proportional to the square of the distance between the two charge</a:t>
                </a:r>
              </a:p>
              <a:p>
                <a:pPr marL="114254" indent="0">
                  <a:lnSpc>
                    <a:spcPct val="100000"/>
                  </a:lnSpc>
                  <a:spcBef>
                    <a:spcPts val="600"/>
                  </a:spcBef>
                  <a:buNone/>
                </a:pPr>
                <a14:m>
                  <m:oMathPara xmlns:m="http://schemas.openxmlformats.org/officeDocument/2006/math">
                    <m:oMathParaPr>
                      <m:jc m:val="centerGroup"/>
                    </m:oMathParaPr>
                    <m:oMath xmlns:m="http://schemas.openxmlformats.org/officeDocument/2006/math">
                      <m:r>
                        <a:rPr lang="de-DE" sz="1800" i="1">
                          <a:latin typeface="Cambria Math" panose="02040503050406030204" pitchFamily="18" charset="0"/>
                          <a:ea typeface="Cambria Math" panose="02040503050406030204" pitchFamily="18" charset="0"/>
                        </a:rPr>
                        <m:t>𝐹</m:t>
                      </m:r>
                      <m:r>
                        <a:rPr lang="de-DE" sz="1800" i="1">
                          <a:latin typeface="Cambria Math" panose="02040503050406030204" pitchFamily="18" charset="0"/>
                          <a:ea typeface="Cambria Math" panose="02040503050406030204" pitchFamily="18" charset="0"/>
                        </a:rPr>
                        <m:t>=</m:t>
                      </m:r>
                      <m:r>
                        <a:rPr lang="de-DE" sz="1800" i="1">
                          <a:latin typeface="Cambria Math" panose="02040503050406030204" pitchFamily="18" charset="0"/>
                          <a:ea typeface="Cambria Math" panose="02040503050406030204" pitchFamily="18" charset="0"/>
                        </a:rPr>
                        <m:t>𝑘</m:t>
                      </m:r>
                      <m:r>
                        <a:rPr lang="de-DE" sz="1800" i="1">
                          <a:latin typeface="Cambria Math" panose="02040503050406030204" pitchFamily="18" charset="0"/>
                          <a:ea typeface="Cambria Math" panose="02040503050406030204" pitchFamily="18" charset="0"/>
                        </a:rPr>
                        <m:t>∗</m:t>
                      </m:r>
                      <m:f>
                        <m:fPr>
                          <m:ctrlPr>
                            <a:rPr lang="de-DE" sz="1800" i="1">
                              <a:latin typeface="Cambria Math" panose="02040503050406030204" pitchFamily="18" charset="0"/>
                              <a:ea typeface="Cambria Math" panose="02040503050406030204" pitchFamily="18" charset="0"/>
                            </a:rPr>
                          </m:ctrlPr>
                        </m:fPr>
                        <m:num>
                          <m:sSub>
                            <m:sSubPr>
                              <m:ctrlPr>
                                <a:rPr lang="de-DE" sz="1800" i="1">
                                  <a:latin typeface="Cambria Math" panose="02040503050406030204" pitchFamily="18" charset="0"/>
                                  <a:ea typeface="Cambria Math" panose="02040503050406030204" pitchFamily="18" charset="0"/>
                                </a:rPr>
                              </m:ctrlPr>
                            </m:sSubPr>
                            <m:e>
                              <m:r>
                                <a:rPr lang="de-DE" sz="1800" i="1">
                                  <a:latin typeface="Cambria Math" panose="02040503050406030204" pitchFamily="18" charset="0"/>
                                  <a:ea typeface="Cambria Math" panose="02040503050406030204" pitchFamily="18" charset="0"/>
                                </a:rPr>
                                <m:t>𝑞</m:t>
                              </m:r>
                            </m:e>
                            <m:sub>
                              <m:r>
                                <a:rPr lang="de-DE" sz="1800" i="1">
                                  <a:latin typeface="Cambria Math" panose="02040503050406030204" pitchFamily="18" charset="0"/>
                                  <a:ea typeface="Cambria Math" panose="02040503050406030204" pitchFamily="18" charset="0"/>
                                </a:rPr>
                                <m:t>1</m:t>
                              </m:r>
                            </m:sub>
                          </m:sSub>
                          <m:r>
                            <a:rPr lang="de-DE" sz="1800" i="1">
                              <a:latin typeface="Cambria Math" panose="02040503050406030204" pitchFamily="18" charset="0"/>
                              <a:ea typeface="Cambria Math" panose="02040503050406030204" pitchFamily="18" charset="0"/>
                            </a:rPr>
                            <m:t>∗</m:t>
                          </m:r>
                          <m:sSub>
                            <m:sSubPr>
                              <m:ctrlPr>
                                <a:rPr lang="de-DE" sz="1800" i="1">
                                  <a:latin typeface="Cambria Math" panose="02040503050406030204" pitchFamily="18" charset="0"/>
                                  <a:ea typeface="Cambria Math" panose="02040503050406030204" pitchFamily="18" charset="0"/>
                                </a:rPr>
                              </m:ctrlPr>
                            </m:sSubPr>
                            <m:e>
                              <m:r>
                                <a:rPr lang="de-DE" sz="1800" i="1">
                                  <a:latin typeface="Cambria Math" panose="02040503050406030204" pitchFamily="18" charset="0"/>
                                  <a:ea typeface="Cambria Math" panose="02040503050406030204" pitchFamily="18" charset="0"/>
                                </a:rPr>
                                <m:t>𝑞</m:t>
                              </m:r>
                            </m:e>
                            <m:sub>
                              <m:r>
                                <a:rPr lang="de-DE" sz="1800" i="1">
                                  <a:latin typeface="Cambria Math" panose="02040503050406030204" pitchFamily="18" charset="0"/>
                                  <a:ea typeface="Cambria Math" panose="02040503050406030204" pitchFamily="18" charset="0"/>
                                </a:rPr>
                                <m:t>2</m:t>
                              </m:r>
                            </m:sub>
                          </m:sSub>
                        </m:num>
                        <m:den>
                          <m:sSup>
                            <m:sSupPr>
                              <m:ctrlPr>
                                <a:rPr lang="de-DE" sz="1800" i="1">
                                  <a:latin typeface="Cambria Math" panose="02040503050406030204" pitchFamily="18" charset="0"/>
                                  <a:ea typeface="Cambria Math" panose="02040503050406030204" pitchFamily="18" charset="0"/>
                                </a:rPr>
                              </m:ctrlPr>
                            </m:sSupPr>
                            <m:e>
                              <m:r>
                                <a:rPr lang="de-DE" sz="1800" i="1">
                                  <a:latin typeface="Cambria Math" panose="02040503050406030204" pitchFamily="18" charset="0"/>
                                  <a:ea typeface="Cambria Math" panose="02040503050406030204" pitchFamily="18" charset="0"/>
                                </a:rPr>
                                <m:t>𝑟</m:t>
                              </m:r>
                            </m:e>
                            <m:sup>
                              <m:r>
                                <a:rPr lang="de-DE" sz="1800" i="1">
                                  <a:latin typeface="Cambria Math" panose="02040503050406030204" pitchFamily="18" charset="0"/>
                                  <a:ea typeface="Cambria Math" panose="02040503050406030204" pitchFamily="18" charset="0"/>
                                </a:rPr>
                                <m:t>2</m:t>
                              </m:r>
                            </m:sup>
                          </m:sSup>
                        </m:den>
                      </m:f>
                    </m:oMath>
                  </m:oMathPara>
                </a14:m>
                <a:endParaRPr lang="en-US" sz="1800" dirty="0"/>
              </a:p>
              <a:p>
                <a:pPr marL="90000" indent="0">
                  <a:lnSpc>
                    <a:spcPct val="100000"/>
                  </a:lnSpc>
                  <a:spcBef>
                    <a:spcPts val="600"/>
                  </a:spcBef>
                  <a:buSzPct val="100000"/>
                  <a:buNone/>
                </a:pPr>
                <a:endParaRPr lang="en-US" sz="2000" dirty="0"/>
              </a:p>
            </p:txBody>
          </p:sp>
        </mc:Choice>
        <mc:Fallback xmlns="">
          <p:sp>
            <p:nvSpPr>
              <p:cNvPr id="2" name="Espace réservé du contenu 1">
                <a:extLst>
                  <a:ext uri="{FF2B5EF4-FFF2-40B4-BE49-F238E27FC236}">
                    <a16:creationId xmlns:a16="http://schemas.microsoft.com/office/drawing/2014/main" id="{D597EFF5-70D5-3139-43A4-BEA269311288}"/>
                  </a:ext>
                </a:extLst>
              </p:cNvPr>
              <p:cNvSpPr>
                <a:spLocks noGrp="1" noRot="1" noChangeAspect="1" noMove="1" noResize="1" noEditPoints="1" noAdjustHandles="1" noChangeArrowheads="1" noChangeShapeType="1" noTextEdit="1"/>
              </p:cNvSpPr>
              <p:nvPr>
                <p:ph idx="1"/>
              </p:nvPr>
            </p:nvSpPr>
            <p:spPr>
              <a:blipFill>
                <a:blip r:embed="rId2"/>
                <a:stretch>
                  <a:fillRect l="-59"/>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89</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042553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And thruster for sure…</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9</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6076B215-E6A0-4DC2-A91B-0F7756DAF7DA}"/>
              </a:ext>
            </a:extLst>
          </p:cNvPr>
          <p:cNvPicPr>
            <a:picLocks noChangeAspect="1"/>
          </p:cNvPicPr>
          <p:nvPr/>
        </p:nvPicPr>
        <p:blipFill>
          <a:blip r:embed="rId2"/>
          <a:stretch>
            <a:fillRect/>
          </a:stretch>
        </p:blipFill>
        <p:spPr>
          <a:xfrm>
            <a:off x="3860800" y="3644576"/>
            <a:ext cx="5044862" cy="3096791"/>
          </a:xfrm>
          <a:prstGeom prst="rect">
            <a:avLst/>
          </a:prstGeom>
          <a:solidFill>
            <a:schemeClr val="bg1"/>
          </a:solidFill>
        </p:spPr>
      </p:pic>
    </p:spTree>
    <p:extLst>
      <p:ext uri="{BB962C8B-B14F-4D97-AF65-F5344CB8AC3E}">
        <p14:creationId xmlns:p14="http://schemas.microsoft.com/office/powerpoint/2010/main" val="18802599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endParaRPr lang="en-US" sz="2200" dirty="0"/>
              </a:p>
              <a:p>
                <a:pPr marL="360000" indent="-270000">
                  <a:lnSpc>
                    <a:spcPct val="100000"/>
                  </a:lnSpc>
                  <a:spcBef>
                    <a:spcPts val="600"/>
                  </a:spcBef>
                  <a:buSzPct val="100000"/>
                </a:pPr>
                <a:r>
                  <a:rPr lang="en-US" sz="2200" dirty="0"/>
                  <a:t>Electrostatic Thruster - Operations and Performance</a:t>
                </a:r>
              </a:p>
              <a:p>
                <a:pPr marL="630000" lvl="1" indent="-270000">
                  <a:lnSpc>
                    <a:spcPct val="100000"/>
                  </a:lnSpc>
                  <a:spcBef>
                    <a:spcPts val="600"/>
                  </a:spcBef>
                  <a:buSzPct val="100000"/>
                </a:pPr>
                <a:r>
                  <a:rPr lang="en-US" sz="2000" dirty="0"/>
                  <a:t>Thrust generated by acceleration of positive ions through an electrostatic field</a:t>
                </a:r>
              </a:p>
              <a:p>
                <a:pPr marL="630000" lvl="1" indent="-270000">
                  <a:lnSpc>
                    <a:spcPct val="100000"/>
                  </a:lnSpc>
                  <a:spcBef>
                    <a:spcPts val="600"/>
                  </a:spcBef>
                  <a:buSzPct val="100000"/>
                </a:pPr>
                <a:r>
                  <a:rPr lang="en-US" sz="2000" dirty="0"/>
                  <a:t>Specific impulse primarily driven by the accelerating voltage V</a:t>
                </a:r>
              </a:p>
              <a:p>
                <a:pPr marL="361950" lvl="1" indent="0" algn="ctr">
                  <a:lnSpc>
                    <a:spcPct val="100000"/>
                  </a:lnSpc>
                  <a:spcBef>
                    <a:spcPts val="600"/>
                  </a:spcBef>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𝑣</m:t>
                          </m:r>
                        </m:e>
                        <m:sub>
                          <m:r>
                            <a:rPr lang="de-DE" b="0" i="1" smtClean="0">
                              <a:latin typeface="Cambria Math" panose="02040503050406030204" pitchFamily="18" charset="0"/>
                            </a:rPr>
                            <m:t>𝑒</m:t>
                          </m:r>
                        </m:sub>
                      </m:sSub>
                      <m:r>
                        <a:rPr lang="de-DE" b="0" i="1" smtClean="0">
                          <a:latin typeface="Cambria Math" panose="02040503050406030204" pitchFamily="18" charset="0"/>
                        </a:rPr>
                        <m:t>=</m:t>
                      </m:r>
                      <m:rad>
                        <m:radPr>
                          <m:degHide m:val="on"/>
                          <m:ctrlPr>
                            <a:rPr lang="de-DE" b="0" i="1" smtClean="0">
                              <a:latin typeface="Cambria Math" panose="02040503050406030204" pitchFamily="18" charset="0"/>
                            </a:rPr>
                          </m:ctrlPr>
                        </m:radPr>
                        <m:deg/>
                        <m:e>
                          <m:r>
                            <a:rPr lang="de-DE" b="0" i="1" smtClean="0">
                              <a:latin typeface="Cambria Math" panose="02040503050406030204" pitchFamily="18" charset="0"/>
                            </a:rPr>
                            <m:t>2∗</m:t>
                          </m:r>
                          <m:f>
                            <m:fPr>
                              <m:ctrlPr>
                                <a:rPr lang="de-DE" b="0" i="1" smtClean="0">
                                  <a:latin typeface="Cambria Math" panose="02040503050406030204" pitchFamily="18" charset="0"/>
                                </a:rPr>
                              </m:ctrlPr>
                            </m:fPr>
                            <m:num>
                              <m:r>
                                <a:rPr lang="de-DE" b="0" i="1" smtClean="0">
                                  <a:latin typeface="Cambria Math" panose="02040503050406030204" pitchFamily="18" charset="0"/>
                                </a:rPr>
                                <m:t>𝑞</m:t>
                              </m:r>
                            </m:num>
                            <m:den>
                              <m:r>
                                <a:rPr lang="de-DE" b="0" i="1" smtClean="0">
                                  <a:latin typeface="Cambria Math" panose="02040503050406030204" pitchFamily="18" charset="0"/>
                                </a:rPr>
                                <m:t>𝑚</m:t>
                              </m:r>
                            </m:den>
                          </m:f>
                          <m:r>
                            <a:rPr lang="de-DE" b="0" i="1" smtClean="0">
                              <a:latin typeface="Cambria Math" panose="02040503050406030204" pitchFamily="18" charset="0"/>
                            </a:rPr>
                            <m:t>∗</m:t>
                          </m:r>
                          <m:r>
                            <a:rPr lang="de-DE" b="0" i="1" smtClean="0">
                              <a:latin typeface="Cambria Math" panose="02040503050406030204" pitchFamily="18" charset="0"/>
                            </a:rPr>
                            <m:t>𝑉</m:t>
                          </m:r>
                        </m:e>
                      </m:rad>
                    </m:oMath>
                  </m:oMathPara>
                </a14:m>
                <a:endParaRPr lang="en-US" dirty="0"/>
              </a:p>
              <a:p>
                <a:pPr marL="630238" lvl="1" indent="0">
                  <a:buNone/>
                </a:pPr>
                <a:r>
                  <a:rPr lang="en-US" sz="2000" i="1" dirty="0"/>
                  <a:t>q/m</a:t>
                </a:r>
                <a:r>
                  <a:rPr lang="en-US" sz="2000" dirty="0"/>
                  <a:t>…Ion charge / mass ratio </a:t>
                </a:r>
              </a:p>
              <a:p>
                <a:pPr marL="630000" lvl="1" indent="-270000">
                  <a:lnSpc>
                    <a:spcPct val="100000"/>
                  </a:lnSpc>
                  <a:spcBef>
                    <a:spcPts val="600"/>
                  </a:spcBef>
                  <a:buSzPct val="100000"/>
                </a:pPr>
                <a:r>
                  <a:rPr lang="en-US" sz="2000" dirty="0"/>
                  <a:t>Specific impulse maximized for small ions for a given voltage, BUT …..</a:t>
                </a:r>
                <a:endParaRPr lang="de-DE" sz="2000" dirty="0"/>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Ionization losses are greatest for small ions</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Consequently thruster efficiencies are lowest with low atomic mass propellants –this outweighs the possible gains in maximizing the specific impulse</a:t>
                </a:r>
              </a:p>
            </p:txBody>
          </p:sp>
        </mc:Choice>
        <mc:Fallback xmlns="">
          <p:sp>
            <p:nvSpPr>
              <p:cNvPr id="2" name="Espace réservé du contenu 1">
                <a:extLst>
                  <a:ext uri="{FF2B5EF4-FFF2-40B4-BE49-F238E27FC236}">
                    <a16:creationId xmlns:a16="http://schemas.microsoft.com/office/drawing/2014/main" id="{D597EFF5-70D5-3139-43A4-BEA269311288}"/>
                  </a:ext>
                </a:extLst>
              </p:cNvPr>
              <p:cNvSpPr>
                <a:spLocks noGrp="1" noRot="1" noChangeAspect="1" noMove="1" noResize="1" noEditPoints="1" noAdjustHandles="1" noChangeArrowheads="1" noChangeShapeType="1" noTextEdit="1"/>
              </p:cNvSpPr>
              <p:nvPr>
                <p:ph idx="1"/>
              </p:nvPr>
            </p:nvSpPr>
            <p:spPr>
              <a:blipFill>
                <a:blip r:embed="rId2"/>
                <a:stretch>
                  <a:fillRect l="-59"/>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90</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7049400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endParaRPr lang="en-US" sz="2200" dirty="0"/>
          </a:p>
          <a:p>
            <a:pPr marL="360000" indent="-270000">
              <a:lnSpc>
                <a:spcPct val="100000"/>
              </a:lnSpc>
              <a:spcBef>
                <a:spcPts val="600"/>
              </a:spcBef>
              <a:buSzPct val="100000"/>
            </a:pPr>
            <a:r>
              <a:rPr lang="en-US" sz="2200" dirty="0"/>
              <a:t>Electrostatic Thruster - Operations and Performance</a:t>
            </a:r>
          </a:p>
          <a:p>
            <a:pPr marL="630000" lvl="1" indent="-270000">
              <a:lnSpc>
                <a:spcPct val="100000"/>
              </a:lnSpc>
              <a:spcBef>
                <a:spcPts val="600"/>
              </a:spcBef>
              <a:buSzPct val="100000"/>
            </a:pPr>
            <a:r>
              <a:rPr lang="en-US" sz="2000" dirty="0"/>
              <a:t>High atomic mass propellants are preferred</a:t>
            </a:r>
          </a:p>
          <a:p>
            <a:pPr marL="630000" lvl="1" indent="-270000">
              <a:lnSpc>
                <a:spcPct val="100000"/>
              </a:lnSpc>
              <a:spcBef>
                <a:spcPts val="600"/>
              </a:spcBef>
              <a:buSzPct val="100000"/>
            </a:pPr>
            <a:r>
              <a:rPr lang="en-US" sz="2000" dirty="0"/>
              <a:t>More complex molecules avoided as they can dissociate during ionization</a:t>
            </a:r>
          </a:p>
          <a:p>
            <a:pPr marL="630000" lvl="1" indent="-270000">
              <a:lnSpc>
                <a:spcPct val="100000"/>
              </a:lnSpc>
              <a:spcBef>
                <a:spcPts val="600"/>
              </a:spcBef>
              <a:buSzPct val="100000"/>
            </a:pPr>
            <a:r>
              <a:rPr lang="en-US" sz="2000" dirty="0"/>
              <a:t>Multiple charged ions are also avoided (as far as is possible), as their production and acceleration is less efficient than that for singly charged ions</a:t>
            </a:r>
            <a:endParaRPr lang="de-DE"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91</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6111709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endParaRPr lang="en-US" sz="2200" dirty="0"/>
          </a:p>
          <a:p>
            <a:pPr marL="360000" indent="-270000">
              <a:lnSpc>
                <a:spcPct val="100000"/>
              </a:lnSpc>
              <a:spcBef>
                <a:spcPts val="600"/>
              </a:spcBef>
              <a:buSzPct val="100000"/>
            </a:pPr>
            <a:r>
              <a:rPr lang="en-US" sz="2200" dirty="0"/>
              <a:t>Electrostatic Thruster - Operations and Performance</a:t>
            </a:r>
          </a:p>
          <a:p>
            <a:pPr marL="630000" lvl="1" indent="-270000">
              <a:lnSpc>
                <a:spcPct val="100000"/>
              </a:lnSpc>
              <a:spcBef>
                <a:spcPts val="600"/>
              </a:spcBef>
              <a:buSzPct val="100000"/>
            </a:pPr>
            <a:r>
              <a:rPr lang="en-US" sz="2000" dirty="0"/>
              <a:t>Xenon is the “industry standard” propellant for electrostatic systems</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Noble gas (inert): no chemical reaction with the other parts of the system</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High atomic </a:t>
            </a:r>
            <a:r>
              <a:rPr lang="de-DE" sz="1800" dirty="0" err="1"/>
              <a:t>mass</a:t>
            </a:r>
            <a:r>
              <a:rPr lang="de-DE" sz="1800" dirty="0"/>
              <a:t> (~131): </a:t>
            </a:r>
            <a:r>
              <a:rPr lang="en-US" sz="1800" dirty="0"/>
              <a:t>high thrust</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Low ionization energy: no too much energy lost for ionization</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Gaseous at ambient temperature: no need to vaporize it to feed the thruster</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High compression rate: not too big tanks at a reasonable pressure (150bar)</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However it is present in low quantity on the Earth (0.08 ppm of the air) and is therefore very expensive (~ 3000 € / kg)</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92</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3276158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endParaRPr lang="en-US" sz="2200" dirty="0"/>
          </a:p>
          <a:p>
            <a:pPr marL="360000" indent="-270000">
              <a:lnSpc>
                <a:spcPct val="100000"/>
              </a:lnSpc>
              <a:spcBef>
                <a:spcPts val="600"/>
              </a:spcBef>
              <a:buSzPct val="100000"/>
            </a:pPr>
            <a:r>
              <a:rPr lang="en-US" sz="2200" dirty="0"/>
              <a:t>Electrostatic Thruster - Operations and Performance</a:t>
            </a:r>
          </a:p>
          <a:p>
            <a:pPr marL="630000" lvl="1" indent="-270000">
              <a:lnSpc>
                <a:spcPct val="100000"/>
              </a:lnSpc>
              <a:spcBef>
                <a:spcPts val="600"/>
              </a:spcBef>
              <a:buSzPct val="100000"/>
            </a:pPr>
            <a:r>
              <a:rPr lang="en-US" sz="2000" dirty="0"/>
              <a:t>That is why alternate propellants are currently investigated </a:t>
            </a:r>
            <a:br>
              <a:rPr lang="en-US" sz="2000" dirty="0"/>
            </a:br>
            <a:r>
              <a:rPr lang="en-US" sz="2000" dirty="0"/>
              <a:t>(mainly Krypton, Argon and Iodine)</a:t>
            </a:r>
          </a:p>
          <a:p>
            <a:pPr marL="630000" lvl="1" indent="-270000">
              <a:lnSpc>
                <a:spcPct val="100000"/>
              </a:lnSpc>
              <a:spcBef>
                <a:spcPts val="600"/>
              </a:spcBef>
              <a:buSzPct val="100000"/>
            </a:pPr>
            <a:r>
              <a:rPr lang="de-DE" sz="2000" dirty="0"/>
              <a:t>Xenon </a:t>
            </a:r>
            <a:r>
              <a:rPr lang="de-DE" sz="2000" dirty="0" err="1"/>
              <a:t>production</a:t>
            </a:r>
            <a:r>
              <a:rPr lang="de-DE" sz="2000" dirty="0"/>
              <a:t> and </a:t>
            </a:r>
            <a:r>
              <a:rPr lang="de-DE" sz="2000" dirty="0" err="1"/>
              <a:t>market</a:t>
            </a:r>
            <a:r>
              <a:rPr lang="de-DE" sz="2000" dirty="0"/>
              <a:t>:</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Xenon (as well as Krypton) is made from air separation</a:t>
            </a:r>
          </a:p>
          <a:p>
            <a:pPr marL="900000" lvl="2" indent="-270000">
              <a:lnSpc>
                <a:spcPct val="100000"/>
              </a:lnSpc>
              <a:spcBef>
                <a:spcPts val="600"/>
              </a:spcBef>
              <a:buClr>
                <a:srgbClr val="FF0000"/>
              </a:buClr>
              <a:buSzPct val="100000"/>
              <a:buFont typeface="Symbol" panose="05050102010706020507" pitchFamily="18" charset="2"/>
              <a:buChar char="-"/>
            </a:pPr>
            <a:r>
              <a:rPr lang="de-DE" sz="1800" dirty="0"/>
              <a:t>World </a:t>
            </a:r>
            <a:r>
              <a:rPr lang="de-DE" sz="1800" dirty="0" err="1"/>
              <a:t>production</a:t>
            </a:r>
            <a:r>
              <a:rPr lang="de-DE" sz="1800" dirty="0"/>
              <a:t>: ≈ 70 t/</a:t>
            </a:r>
            <a:r>
              <a:rPr lang="de-DE" sz="1800" dirty="0" err="1"/>
              <a:t>year</a:t>
            </a:r>
            <a:endParaRPr lang="de-DE" sz="1800" dirty="0"/>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Space industry is about 30 % of the need</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Other industries are mainly lighting and electronics</a:t>
            </a:r>
          </a:p>
          <a:p>
            <a:pPr marL="630000" lvl="2" indent="0">
              <a:lnSpc>
                <a:spcPct val="100000"/>
              </a:lnSpc>
              <a:spcBef>
                <a:spcPts val="600"/>
              </a:spcBef>
              <a:buClr>
                <a:srgbClr val="FF0000"/>
              </a:buClr>
              <a:buSzPct val="100000"/>
              <a:buNone/>
            </a:pPr>
            <a:endParaRPr lang="en-US" sz="18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93</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CFC46C63-451C-49C2-82AC-B3411D878A2E}"/>
              </a:ext>
            </a:extLst>
          </p:cNvPr>
          <p:cNvPicPr>
            <a:picLocks noChangeAspect="1"/>
          </p:cNvPicPr>
          <p:nvPr/>
        </p:nvPicPr>
        <p:blipFill>
          <a:blip r:embed="rId2"/>
          <a:stretch>
            <a:fillRect/>
          </a:stretch>
        </p:blipFill>
        <p:spPr>
          <a:xfrm>
            <a:off x="8709024" y="2466340"/>
            <a:ext cx="2276475" cy="3752850"/>
          </a:xfrm>
          <a:prstGeom prst="rect">
            <a:avLst/>
          </a:prstGeom>
        </p:spPr>
      </p:pic>
    </p:spTree>
    <p:extLst>
      <p:ext uri="{BB962C8B-B14F-4D97-AF65-F5344CB8AC3E}">
        <p14:creationId xmlns:p14="http://schemas.microsoft.com/office/powerpoint/2010/main" val="33167209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indent="-270000">
                  <a:lnSpc>
                    <a:spcPct val="100000"/>
                  </a:lnSpc>
                  <a:spcBef>
                    <a:spcPts val="600"/>
                  </a:spcBef>
                  <a:buSzPct val="100000"/>
                </a:pPr>
                <a:r>
                  <a:rPr lang="en-US" sz="2200" dirty="0"/>
                  <a:t>Electrostatic Thruster - Operations and Performance</a:t>
                </a:r>
              </a:p>
              <a:p>
                <a:pPr marL="630000" lvl="1" indent="-270000">
                  <a:lnSpc>
                    <a:spcPct val="100000"/>
                  </a:lnSpc>
                  <a:spcBef>
                    <a:spcPts val="600"/>
                  </a:spcBef>
                  <a:buSzPct val="100000"/>
                </a:pPr>
                <a:r>
                  <a:rPr lang="en-US" sz="2000" dirty="0"/>
                  <a:t>Thrust is given by the ion current </a:t>
                </a:r>
                <a:r>
                  <a:rPr lang="en-US" sz="2000" dirty="0" err="1"/>
                  <a:t>Ibeam</a:t>
                </a:r>
                <a:r>
                  <a:rPr lang="en-US" sz="2000" dirty="0"/>
                  <a:t> for a given specific impulse</a:t>
                </a:r>
              </a:p>
              <a:p>
                <a:pPr marL="360000" lvl="1" indent="0">
                  <a:lnSpc>
                    <a:spcPct val="100000"/>
                  </a:lnSpc>
                  <a:spcBef>
                    <a:spcPts val="600"/>
                  </a:spcBef>
                  <a:buSzPct val="100000"/>
                  <a:buNone/>
                </a:pPr>
                <a14:m>
                  <m:oMathPara xmlns:m="http://schemas.openxmlformats.org/officeDocument/2006/math">
                    <m:oMathParaPr>
                      <m:jc m:val="center"/>
                    </m:oMathParaPr>
                    <m:oMath xmlns:m="http://schemas.openxmlformats.org/officeDocument/2006/math">
                      <m:r>
                        <a:rPr lang="de-DE" sz="2000">
                          <a:latin typeface="Cambria Math" panose="02040503050406030204" pitchFamily="18" charset="0"/>
                        </a:rPr>
                        <m:t>𝐹</m:t>
                      </m:r>
                      <m:r>
                        <a:rPr lang="de-DE" sz="2000">
                          <a:latin typeface="Cambria Math" panose="02040503050406030204" pitchFamily="18" charset="0"/>
                        </a:rPr>
                        <m:t>=</m:t>
                      </m:r>
                      <m:f>
                        <m:fPr>
                          <m:ctrlPr>
                            <a:rPr lang="de-DE" sz="2000" i="1">
                              <a:latin typeface="Cambria Math" panose="02040503050406030204" pitchFamily="18" charset="0"/>
                            </a:rPr>
                          </m:ctrlPr>
                        </m:fPr>
                        <m:num>
                          <m:sSub>
                            <m:sSubPr>
                              <m:ctrlPr>
                                <a:rPr lang="de-DE" sz="2000" i="1">
                                  <a:latin typeface="Cambria Math" panose="02040503050406030204" pitchFamily="18" charset="0"/>
                                </a:rPr>
                              </m:ctrlPr>
                            </m:sSubPr>
                            <m:e>
                              <m:r>
                                <a:rPr lang="de-DE" sz="2000">
                                  <a:latin typeface="Cambria Math" panose="02040503050406030204" pitchFamily="18" charset="0"/>
                                </a:rPr>
                                <m:t>𝐼</m:t>
                              </m:r>
                            </m:e>
                            <m:sub>
                              <m:r>
                                <a:rPr lang="de-DE" sz="2000">
                                  <a:latin typeface="Cambria Math" panose="02040503050406030204" pitchFamily="18" charset="0"/>
                                </a:rPr>
                                <m:t>𝑏𝑒𝑎𝑚</m:t>
                              </m:r>
                            </m:sub>
                          </m:sSub>
                        </m:num>
                        <m:den>
                          <m:f>
                            <m:fPr>
                              <m:ctrlPr>
                                <a:rPr lang="de-DE" sz="2000" i="1">
                                  <a:latin typeface="Cambria Math" panose="02040503050406030204" pitchFamily="18" charset="0"/>
                                </a:rPr>
                              </m:ctrlPr>
                            </m:fPr>
                            <m:num>
                              <m:r>
                                <a:rPr lang="de-DE" sz="2000">
                                  <a:latin typeface="Cambria Math" panose="02040503050406030204" pitchFamily="18" charset="0"/>
                                </a:rPr>
                                <m:t>𝑞</m:t>
                              </m:r>
                            </m:num>
                            <m:den>
                              <m:r>
                                <a:rPr lang="de-DE" sz="2000">
                                  <a:latin typeface="Cambria Math" panose="02040503050406030204" pitchFamily="18" charset="0"/>
                                </a:rPr>
                                <m:t>𝑚</m:t>
                              </m:r>
                            </m:den>
                          </m:f>
                        </m:den>
                      </m:f>
                      <m:r>
                        <a:rPr lang="de-DE" sz="2000">
                          <a:latin typeface="Cambria Math" panose="02040503050406030204" pitchFamily="18" charset="0"/>
                        </a:rPr>
                        <m:t>∗</m:t>
                      </m:r>
                      <m:sSub>
                        <m:sSubPr>
                          <m:ctrlPr>
                            <a:rPr lang="de-DE" sz="2000" i="1">
                              <a:latin typeface="Cambria Math" panose="02040503050406030204" pitchFamily="18" charset="0"/>
                            </a:rPr>
                          </m:ctrlPr>
                        </m:sSubPr>
                        <m:e>
                          <m:r>
                            <a:rPr lang="de-DE" sz="2000">
                              <a:latin typeface="Cambria Math" panose="02040503050406030204" pitchFamily="18" charset="0"/>
                            </a:rPr>
                            <m:t>𝑉</m:t>
                          </m:r>
                        </m:e>
                        <m:sub>
                          <m:r>
                            <a:rPr lang="de-DE" sz="2000">
                              <a:latin typeface="Cambria Math" panose="02040503050406030204" pitchFamily="18" charset="0"/>
                            </a:rPr>
                            <m:t>𝑒</m:t>
                          </m:r>
                        </m:sub>
                      </m:sSub>
                    </m:oMath>
                  </m:oMathPara>
                </a14:m>
                <a:endParaRPr lang="en-US" sz="2000" dirty="0"/>
              </a:p>
              <a:p>
                <a:pPr marL="630000" lvl="1" indent="-270000">
                  <a:lnSpc>
                    <a:spcPct val="100000"/>
                  </a:lnSpc>
                  <a:spcBef>
                    <a:spcPts val="600"/>
                  </a:spcBef>
                  <a:buSzPct val="100000"/>
                </a:pPr>
                <a:r>
                  <a:rPr lang="en-US" sz="2000" dirty="0"/>
                  <a:t>Ion beam emitted by thruster requires neutralization, to avoid spacecraft charging</a:t>
                </a:r>
              </a:p>
              <a:p>
                <a:pPr marL="630000" lvl="1" indent="-270000">
                  <a:lnSpc>
                    <a:spcPct val="100000"/>
                  </a:lnSpc>
                  <a:spcBef>
                    <a:spcPts val="600"/>
                  </a:spcBef>
                  <a:buSzPct val="100000"/>
                </a:pPr>
                <a:r>
                  <a:rPr lang="en-US" sz="2000" dirty="0"/>
                  <a:t>Power and flow rate to neutralizer have to be taken into account for overall thruster specific impulse and efficiency calculations</a:t>
                </a:r>
              </a:p>
            </p:txBody>
          </p:sp>
        </mc:Choice>
        <mc:Fallback xmlns="">
          <p:sp>
            <p:nvSpPr>
              <p:cNvPr id="2" name="Espace réservé du contenu 1">
                <a:extLst>
                  <a:ext uri="{FF2B5EF4-FFF2-40B4-BE49-F238E27FC236}">
                    <a16:creationId xmlns:a16="http://schemas.microsoft.com/office/drawing/2014/main" id="{D597EFF5-70D5-3139-43A4-BEA269311288}"/>
                  </a:ext>
                </a:extLst>
              </p:cNvPr>
              <p:cNvSpPr>
                <a:spLocks noGrp="1" noRot="1" noChangeAspect="1" noMove="1" noResize="1" noEditPoints="1" noAdjustHandles="1" noChangeArrowheads="1" noChangeShapeType="1" noTextEdit="1"/>
              </p:cNvSpPr>
              <p:nvPr>
                <p:ph idx="1"/>
              </p:nvPr>
            </p:nvSpPr>
            <p:spPr>
              <a:blipFill>
                <a:blip r:embed="rId2"/>
                <a:stretch>
                  <a:fillRect l="-59" r="-59"/>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94</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5874177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4C6BF-A9CC-164E-35BA-6F9718714AE1}"/>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5AC0A36-8F5A-6346-0FAD-EC5337634790}"/>
              </a:ext>
            </a:extLst>
          </p:cNvPr>
          <p:cNvSpPr>
            <a:spLocks noGrp="1"/>
          </p:cNvSpPr>
          <p:nvPr>
            <p:ph idx="1"/>
          </p:nvPr>
        </p:nvSpPr>
        <p:spPr>
          <a:xfrm>
            <a:off x="1206500" y="1951929"/>
            <a:ext cx="10301817" cy="4515696"/>
          </a:xfrm>
        </p:spPr>
        <p:txBody>
          <a:bodyPr>
            <a:noAutofit/>
          </a:bodyPr>
          <a:lstStyle/>
          <a:p>
            <a:pPr marL="125730" indent="0">
              <a:buNone/>
            </a:pPr>
            <a:endParaRPr lang="en-US" sz="2400" dirty="0">
              <a:solidFill>
                <a:schemeClr val="tx1"/>
              </a:solidFill>
            </a:endParaRPr>
          </a:p>
          <a:p>
            <a:pPr marL="125730" indent="0">
              <a:buNone/>
            </a:pPr>
            <a:endParaRPr lang="de-DE" dirty="0"/>
          </a:p>
        </p:txBody>
      </p:sp>
      <p:sp>
        <p:nvSpPr>
          <p:cNvPr id="6" name="Espace réservé du numéro de diapositive 5">
            <a:extLst>
              <a:ext uri="{FF2B5EF4-FFF2-40B4-BE49-F238E27FC236}">
                <a16:creationId xmlns:a16="http://schemas.microsoft.com/office/drawing/2014/main" id="{6452DDF6-C0A3-774C-7388-28DB1C3BB10D}"/>
              </a:ext>
            </a:extLst>
          </p:cNvPr>
          <p:cNvSpPr>
            <a:spLocks noGrp="1"/>
          </p:cNvSpPr>
          <p:nvPr>
            <p:ph type="sldNum" sz="quarter" idx="12"/>
          </p:nvPr>
        </p:nvSpPr>
        <p:spPr/>
        <p:txBody>
          <a:bodyPr/>
          <a:lstStyle/>
          <a:p>
            <a:fld id="{E1E1CD7C-2161-7D43-862E-CE4C333CD873}" type="slidenum">
              <a:rPr lang="fr-FR" smtClean="0"/>
              <a:pPr/>
              <a:t>95</a:t>
            </a:fld>
            <a:endParaRPr lang="fr-FR" dirty="0"/>
          </a:p>
        </p:txBody>
      </p:sp>
      <p:sp>
        <p:nvSpPr>
          <p:cNvPr id="7" name="Google Shape;119;p5">
            <a:extLst>
              <a:ext uri="{FF2B5EF4-FFF2-40B4-BE49-F238E27FC236}">
                <a16:creationId xmlns:a16="http://schemas.microsoft.com/office/drawing/2014/main" id="{867E640A-5291-9326-FBA7-1609E7A70B25}"/>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BF3FB50-FA11-D154-9E00-4EBBFDDB788D}"/>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abgerundete Ecken 9">
            <a:extLst>
              <a:ext uri="{FF2B5EF4-FFF2-40B4-BE49-F238E27FC236}">
                <a16:creationId xmlns:a16="http://schemas.microsoft.com/office/drawing/2014/main" id="{32EECB9A-0EA7-6D51-D5E5-9D28987E1AED}"/>
              </a:ext>
            </a:extLst>
          </p:cNvPr>
          <p:cNvSpPr/>
          <p:nvPr/>
        </p:nvSpPr>
        <p:spPr>
          <a:xfrm>
            <a:off x="1778000" y="3506787"/>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a:t>
            </a:r>
            <a:r>
              <a:rPr lang="en-US" sz="2400" noProof="0" dirty="0" err="1"/>
              <a:t>ectrical</a:t>
            </a:r>
            <a:r>
              <a:rPr lang="en-US" sz="2400" noProof="0" dirty="0"/>
              <a:t> Propulsion Systems</a:t>
            </a:r>
          </a:p>
        </p:txBody>
      </p:sp>
      <p:cxnSp>
        <p:nvCxnSpPr>
          <p:cNvPr id="21" name="Gerade Verbindung mit Pfeil 20">
            <a:extLst>
              <a:ext uri="{FF2B5EF4-FFF2-40B4-BE49-F238E27FC236}">
                <a16:creationId xmlns:a16="http://schemas.microsoft.com/office/drawing/2014/main" id="{430EE2B2-D2A8-509E-D087-4CEE07191848}"/>
              </a:ext>
            </a:extLst>
          </p:cNvPr>
          <p:cNvCxnSpPr>
            <a:cxnSpLocks/>
            <a:stCxn id="31" idx="3"/>
            <a:endCxn id="34" idx="1"/>
          </p:cNvCxnSpPr>
          <p:nvPr/>
        </p:nvCxnSpPr>
        <p:spPr>
          <a:xfrm flipV="1">
            <a:off x="7181206" y="1317207"/>
            <a:ext cx="279480" cy="21492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abgerundete Ecken 30">
            <a:extLst>
              <a:ext uri="{FF2B5EF4-FFF2-40B4-BE49-F238E27FC236}">
                <a16:creationId xmlns:a16="http://schemas.microsoft.com/office/drawing/2014/main" id="{DE4BB4D8-76EC-4129-45B1-25DFA04165F9}"/>
              </a:ext>
            </a:extLst>
          </p:cNvPr>
          <p:cNvSpPr/>
          <p:nvPr/>
        </p:nvSpPr>
        <p:spPr>
          <a:xfrm>
            <a:off x="4661206" y="2910869"/>
            <a:ext cx="25200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Electrostatic</a:t>
            </a:r>
          </a:p>
        </p:txBody>
      </p:sp>
      <p:sp>
        <p:nvSpPr>
          <p:cNvPr id="32" name="Rechteck: abgerundete Ecken 31">
            <a:extLst>
              <a:ext uri="{FF2B5EF4-FFF2-40B4-BE49-F238E27FC236}">
                <a16:creationId xmlns:a16="http://schemas.microsoft.com/office/drawing/2014/main" id="{A7E7D173-6B8B-8A47-6E13-EAC704737D0B}"/>
              </a:ext>
            </a:extLst>
          </p:cNvPr>
          <p:cNvSpPr/>
          <p:nvPr/>
        </p:nvSpPr>
        <p:spPr>
          <a:xfrm>
            <a:off x="4661207" y="5495630"/>
            <a:ext cx="2520000" cy="1111252"/>
          </a:xfrm>
          <a:prstGeom prst="roundRect">
            <a:avLst/>
          </a:prstGeom>
          <a:solidFill>
            <a:srgbClr val="7030A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Electromagnetic</a:t>
            </a:r>
          </a:p>
        </p:txBody>
      </p:sp>
      <p:sp>
        <p:nvSpPr>
          <p:cNvPr id="34" name="Rechteck: abgerundete Ecken 33">
            <a:extLst>
              <a:ext uri="{FF2B5EF4-FFF2-40B4-BE49-F238E27FC236}">
                <a16:creationId xmlns:a16="http://schemas.microsoft.com/office/drawing/2014/main" id="{4DBE42CD-99F0-33EA-8DC4-AB7724656C5D}"/>
              </a:ext>
            </a:extLst>
          </p:cNvPr>
          <p:cNvSpPr/>
          <p:nvPr/>
        </p:nvSpPr>
        <p:spPr>
          <a:xfrm>
            <a:off x="7460686" y="967583"/>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Hall Effect Thruster</a:t>
            </a:r>
            <a:endParaRPr lang="en-US" sz="2400" noProof="0" dirty="0"/>
          </a:p>
        </p:txBody>
      </p:sp>
      <p:sp>
        <p:nvSpPr>
          <p:cNvPr id="36" name="Rechteck: abgerundete Ecken 35">
            <a:extLst>
              <a:ext uri="{FF2B5EF4-FFF2-40B4-BE49-F238E27FC236}">
                <a16:creationId xmlns:a16="http://schemas.microsoft.com/office/drawing/2014/main" id="{E257DFAF-A032-7BC5-F02F-438042A9CBB9}"/>
              </a:ext>
            </a:extLst>
          </p:cNvPr>
          <p:cNvSpPr/>
          <p:nvPr/>
        </p:nvSpPr>
        <p:spPr>
          <a:xfrm>
            <a:off x="7460685" y="523393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Pulsed Plasma Thruster</a:t>
            </a:r>
            <a:endParaRPr lang="en-US" sz="2400" noProof="0" dirty="0"/>
          </a:p>
        </p:txBody>
      </p:sp>
      <p:sp>
        <p:nvSpPr>
          <p:cNvPr id="37" name="Rechteck: abgerundete Ecken 36">
            <a:extLst>
              <a:ext uri="{FF2B5EF4-FFF2-40B4-BE49-F238E27FC236}">
                <a16:creationId xmlns:a16="http://schemas.microsoft.com/office/drawing/2014/main" id="{398C5904-5833-5C8A-7063-093D0A510013}"/>
              </a:ext>
            </a:extLst>
          </p:cNvPr>
          <p:cNvSpPr/>
          <p:nvPr/>
        </p:nvSpPr>
        <p:spPr>
          <a:xfrm>
            <a:off x="7451178" y="604699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Magnetic Nozzle Thruster</a:t>
            </a:r>
            <a:endParaRPr lang="en-US" sz="2400" noProof="0" dirty="0"/>
          </a:p>
        </p:txBody>
      </p:sp>
      <p:cxnSp>
        <p:nvCxnSpPr>
          <p:cNvPr id="33" name="Gerade Verbindung mit Pfeil 32">
            <a:extLst>
              <a:ext uri="{FF2B5EF4-FFF2-40B4-BE49-F238E27FC236}">
                <a16:creationId xmlns:a16="http://schemas.microsoft.com/office/drawing/2014/main" id="{3D019862-24B6-8C9F-D7D4-79CB860336E2}"/>
              </a:ext>
            </a:extLst>
          </p:cNvPr>
          <p:cNvCxnSpPr>
            <a:cxnSpLocks/>
            <a:stCxn id="32" idx="3"/>
            <a:endCxn id="36" idx="1"/>
          </p:cNvCxnSpPr>
          <p:nvPr/>
        </p:nvCxnSpPr>
        <p:spPr>
          <a:xfrm flipV="1">
            <a:off x="7181207" y="5583554"/>
            <a:ext cx="279478" cy="4677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6862790E-F068-B222-2FD9-0A0E910CA9EB}"/>
              </a:ext>
            </a:extLst>
          </p:cNvPr>
          <p:cNvCxnSpPr>
            <a:cxnSpLocks/>
            <a:stCxn id="32" idx="3"/>
            <a:endCxn id="37" idx="1"/>
          </p:cNvCxnSpPr>
          <p:nvPr/>
        </p:nvCxnSpPr>
        <p:spPr>
          <a:xfrm>
            <a:off x="7181207" y="6051256"/>
            <a:ext cx="269971" cy="345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499D6547-3A7D-770F-A1B0-DCAF98179B44}"/>
              </a:ext>
            </a:extLst>
          </p:cNvPr>
          <p:cNvCxnSpPr>
            <a:cxnSpLocks/>
            <a:stCxn id="10" idx="3"/>
            <a:endCxn id="32" idx="1"/>
          </p:cNvCxnSpPr>
          <p:nvPr/>
        </p:nvCxnSpPr>
        <p:spPr>
          <a:xfrm>
            <a:off x="4152900" y="4140200"/>
            <a:ext cx="508307" cy="1911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hteck: abgerundete Ecken 26">
            <a:extLst>
              <a:ext uri="{FF2B5EF4-FFF2-40B4-BE49-F238E27FC236}">
                <a16:creationId xmlns:a16="http://schemas.microsoft.com/office/drawing/2014/main" id="{9FEA0DEE-3820-CD5B-C16F-DA23CE0A68F5}"/>
              </a:ext>
            </a:extLst>
          </p:cNvPr>
          <p:cNvSpPr/>
          <p:nvPr/>
        </p:nvSpPr>
        <p:spPr>
          <a:xfrm>
            <a:off x="7460685" y="129056"/>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Gridded Ion Thruster</a:t>
            </a:r>
            <a:endParaRPr lang="en-US" sz="2400" noProof="0" dirty="0"/>
          </a:p>
        </p:txBody>
      </p:sp>
      <p:cxnSp>
        <p:nvCxnSpPr>
          <p:cNvPr id="30" name="Gerade Verbindung mit Pfeil 29">
            <a:extLst>
              <a:ext uri="{FF2B5EF4-FFF2-40B4-BE49-F238E27FC236}">
                <a16:creationId xmlns:a16="http://schemas.microsoft.com/office/drawing/2014/main" id="{243938D2-9807-EC4D-B68C-FB7E41A9DC09}"/>
              </a:ext>
            </a:extLst>
          </p:cNvPr>
          <p:cNvCxnSpPr>
            <a:cxnSpLocks/>
            <a:stCxn id="10" idx="3"/>
            <a:endCxn id="31" idx="1"/>
          </p:cNvCxnSpPr>
          <p:nvPr/>
        </p:nvCxnSpPr>
        <p:spPr>
          <a:xfrm flipV="1">
            <a:off x="4152900" y="3466495"/>
            <a:ext cx="508306" cy="67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hteck: abgerundete Ecken 37">
            <a:extLst>
              <a:ext uri="{FF2B5EF4-FFF2-40B4-BE49-F238E27FC236}">
                <a16:creationId xmlns:a16="http://schemas.microsoft.com/office/drawing/2014/main" id="{6EDB2494-90AC-7868-C857-8F6C3564351B}"/>
              </a:ext>
            </a:extLst>
          </p:cNvPr>
          <p:cNvSpPr/>
          <p:nvPr/>
        </p:nvSpPr>
        <p:spPr>
          <a:xfrm>
            <a:off x="7460685" y="2562842"/>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Field Emission EP</a:t>
            </a:r>
            <a:endParaRPr lang="en-US" sz="2400" noProof="0" dirty="0"/>
          </a:p>
        </p:txBody>
      </p:sp>
      <p:sp>
        <p:nvSpPr>
          <p:cNvPr id="39" name="Rechteck: abgerundete Ecken 38">
            <a:extLst>
              <a:ext uri="{FF2B5EF4-FFF2-40B4-BE49-F238E27FC236}">
                <a16:creationId xmlns:a16="http://schemas.microsoft.com/office/drawing/2014/main" id="{E66541A9-7AAF-B606-734B-DA113A73B9A1}"/>
              </a:ext>
            </a:extLst>
          </p:cNvPr>
          <p:cNvSpPr/>
          <p:nvPr/>
        </p:nvSpPr>
        <p:spPr>
          <a:xfrm>
            <a:off x="7460684" y="3390645"/>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Electrospray (Colloid) Thruster</a:t>
            </a:r>
            <a:endParaRPr lang="en-US" sz="2400" noProof="0" dirty="0"/>
          </a:p>
        </p:txBody>
      </p:sp>
      <p:sp>
        <p:nvSpPr>
          <p:cNvPr id="40" name="Rechteck: abgerundete Ecken 39">
            <a:extLst>
              <a:ext uri="{FF2B5EF4-FFF2-40B4-BE49-F238E27FC236}">
                <a16:creationId xmlns:a16="http://schemas.microsoft.com/office/drawing/2014/main" id="{47B9DD3A-A7BA-EC1D-BE52-211F194AC83F}"/>
              </a:ext>
            </a:extLst>
          </p:cNvPr>
          <p:cNvSpPr/>
          <p:nvPr/>
        </p:nvSpPr>
        <p:spPr>
          <a:xfrm>
            <a:off x="7460684" y="442087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MPD Thruster</a:t>
            </a:r>
            <a:endParaRPr lang="en-US" sz="2400" noProof="0" dirty="0"/>
          </a:p>
        </p:txBody>
      </p:sp>
      <p:cxnSp>
        <p:nvCxnSpPr>
          <p:cNvPr id="42" name="Gerade Verbindung mit Pfeil 41">
            <a:extLst>
              <a:ext uri="{FF2B5EF4-FFF2-40B4-BE49-F238E27FC236}">
                <a16:creationId xmlns:a16="http://schemas.microsoft.com/office/drawing/2014/main" id="{B8EBD251-C25D-4177-8E6A-9F45B127855C}"/>
              </a:ext>
            </a:extLst>
          </p:cNvPr>
          <p:cNvCxnSpPr>
            <a:cxnSpLocks/>
            <a:stCxn id="31" idx="3"/>
            <a:endCxn id="27" idx="1"/>
          </p:cNvCxnSpPr>
          <p:nvPr/>
        </p:nvCxnSpPr>
        <p:spPr>
          <a:xfrm flipV="1">
            <a:off x="7181206" y="478680"/>
            <a:ext cx="279479" cy="29878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2CD85594-A578-32EA-E2FA-A4F053AAC628}"/>
              </a:ext>
            </a:extLst>
          </p:cNvPr>
          <p:cNvCxnSpPr>
            <a:cxnSpLocks/>
            <a:stCxn id="31" idx="3"/>
            <a:endCxn id="38" idx="1"/>
          </p:cNvCxnSpPr>
          <p:nvPr/>
        </p:nvCxnSpPr>
        <p:spPr>
          <a:xfrm flipV="1">
            <a:off x="7181206" y="2912466"/>
            <a:ext cx="279479" cy="5540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27088EBB-540F-790F-4526-FDAE3B3CAE09}"/>
              </a:ext>
            </a:extLst>
          </p:cNvPr>
          <p:cNvCxnSpPr>
            <a:cxnSpLocks/>
            <a:stCxn id="31" idx="3"/>
            <a:endCxn id="39" idx="1"/>
          </p:cNvCxnSpPr>
          <p:nvPr/>
        </p:nvCxnSpPr>
        <p:spPr>
          <a:xfrm>
            <a:off x="7181206" y="3466495"/>
            <a:ext cx="279478" cy="2737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5A7F7398-95D9-0480-DC08-7F97551ABEEF}"/>
              </a:ext>
            </a:extLst>
          </p:cNvPr>
          <p:cNvCxnSpPr>
            <a:cxnSpLocks/>
            <a:stCxn id="31" idx="3"/>
            <a:endCxn id="40" idx="1"/>
          </p:cNvCxnSpPr>
          <p:nvPr/>
        </p:nvCxnSpPr>
        <p:spPr>
          <a:xfrm>
            <a:off x="7181206" y="3466495"/>
            <a:ext cx="279478" cy="1303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hteck: abgerundete Ecken 27">
            <a:extLst>
              <a:ext uri="{FF2B5EF4-FFF2-40B4-BE49-F238E27FC236}">
                <a16:creationId xmlns:a16="http://schemas.microsoft.com/office/drawing/2014/main" id="{15D7B9F5-EC5A-4744-8257-E239FB93E75E}"/>
              </a:ext>
            </a:extLst>
          </p:cNvPr>
          <p:cNvSpPr/>
          <p:nvPr/>
        </p:nvSpPr>
        <p:spPr>
          <a:xfrm>
            <a:off x="4659274" y="1543067"/>
            <a:ext cx="2520000" cy="1111252"/>
          </a:xfrm>
          <a:prstGeom prst="roundRect">
            <a:avLst/>
          </a:prstGeom>
          <a:solidFill>
            <a:srgbClr val="7030A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Electrothermal</a:t>
            </a:r>
          </a:p>
        </p:txBody>
      </p:sp>
      <p:sp>
        <p:nvSpPr>
          <p:cNvPr id="29" name="Rechteck: abgerundete Ecken 28">
            <a:extLst>
              <a:ext uri="{FF2B5EF4-FFF2-40B4-BE49-F238E27FC236}">
                <a16:creationId xmlns:a16="http://schemas.microsoft.com/office/drawing/2014/main" id="{CB74B9E3-5CE0-4AA6-9498-0C5B8734F360}"/>
              </a:ext>
            </a:extLst>
          </p:cNvPr>
          <p:cNvSpPr/>
          <p:nvPr/>
        </p:nvSpPr>
        <p:spPr>
          <a:xfrm>
            <a:off x="1778000" y="87325"/>
            <a:ext cx="2374900" cy="1266826"/>
          </a:xfrm>
          <a:prstGeom prst="roundRect">
            <a:avLst/>
          </a:prstGeom>
          <a:solidFill>
            <a:srgbClr val="00B05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Therm</a:t>
            </a:r>
            <a:r>
              <a:rPr lang="en-US" sz="2400" noProof="0" dirty="0"/>
              <a:t>al Propulsion Systems</a:t>
            </a:r>
          </a:p>
        </p:txBody>
      </p:sp>
      <p:sp>
        <p:nvSpPr>
          <p:cNvPr id="35" name="Rechteck: abgerundete Ecken 34">
            <a:extLst>
              <a:ext uri="{FF2B5EF4-FFF2-40B4-BE49-F238E27FC236}">
                <a16:creationId xmlns:a16="http://schemas.microsoft.com/office/drawing/2014/main" id="{6953D1BE-17C2-4557-A5B9-4145DC67F7DC}"/>
              </a:ext>
            </a:extLst>
          </p:cNvPr>
          <p:cNvSpPr/>
          <p:nvPr/>
        </p:nvSpPr>
        <p:spPr>
          <a:xfrm>
            <a:off x="144080" y="1543067"/>
            <a:ext cx="3600000" cy="699247"/>
          </a:xfrm>
          <a:prstGeom prst="roundRect">
            <a:avLst/>
          </a:prstGeom>
          <a:solidFill>
            <a:schemeClr val="accent5">
              <a:lumMod val="75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ResistojetThruster</a:t>
            </a:r>
            <a:endParaRPr lang="en-US" sz="2400" noProof="0" dirty="0"/>
          </a:p>
        </p:txBody>
      </p:sp>
      <p:sp>
        <p:nvSpPr>
          <p:cNvPr id="47" name="Rechteck: abgerundete Ecken 46">
            <a:extLst>
              <a:ext uri="{FF2B5EF4-FFF2-40B4-BE49-F238E27FC236}">
                <a16:creationId xmlns:a16="http://schemas.microsoft.com/office/drawing/2014/main" id="{7BE8D86A-3BB6-47E2-82CA-4494F6292C2F}"/>
              </a:ext>
            </a:extLst>
          </p:cNvPr>
          <p:cNvSpPr/>
          <p:nvPr/>
        </p:nvSpPr>
        <p:spPr>
          <a:xfrm>
            <a:off x="144080" y="2361716"/>
            <a:ext cx="3600000" cy="699247"/>
          </a:xfrm>
          <a:prstGeom prst="roundRect">
            <a:avLst/>
          </a:prstGeom>
          <a:solidFill>
            <a:schemeClr val="accent5">
              <a:lumMod val="75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Arcjet</a:t>
            </a:r>
            <a:r>
              <a:rPr lang="en-US" sz="2400" dirty="0"/>
              <a:t> Thruster</a:t>
            </a:r>
            <a:endParaRPr lang="en-US" sz="2400" noProof="0" dirty="0"/>
          </a:p>
        </p:txBody>
      </p:sp>
      <p:cxnSp>
        <p:nvCxnSpPr>
          <p:cNvPr id="48" name="Gerade Verbindung mit Pfeil 47">
            <a:extLst>
              <a:ext uri="{FF2B5EF4-FFF2-40B4-BE49-F238E27FC236}">
                <a16:creationId xmlns:a16="http://schemas.microsoft.com/office/drawing/2014/main" id="{AC61FFD9-6C5B-4306-A93E-5FF07BA6DC4D}"/>
              </a:ext>
            </a:extLst>
          </p:cNvPr>
          <p:cNvCxnSpPr>
            <a:cxnSpLocks/>
            <a:stCxn id="10" idx="3"/>
            <a:endCxn id="28" idx="1"/>
          </p:cNvCxnSpPr>
          <p:nvPr/>
        </p:nvCxnSpPr>
        <p:spPr>
          <a:xfrm flipV="1">
            <a:off x="4152900" y="2098693"/>
            <a:ext cx="506374" cy="20415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23F03C17-AB97-4BAD-974C-1BF528C5420E}"/>
              </a:ext>
            </a:extLst>
          </p:cNvPr>
          <p:cNvCxnSpPr>
            <a:cxnSpLocks/>
            <a:stCxn id="29" idx="3"/>
            <a:endCxn id="28" idx="1"/>
          </p:cNvCxnSpPr>
          <p:nvPr/>
        </p:nvCxnSpPr>
        <p:spPr>
          <a:xfrm>
            <a:off x="4152900" y="720738"/>
            <a:ext cx="506374" cy="13779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F4F4FA7E-6519-4845-8DC2-71875AFF6B5F}"/>
              </a:ext>
            </a:extLst>
          </p:cNvPr>
          <p:cNvCxnSpPr>
            <a:cxnSpLocks/>
            <a:stCxn id="28" idx="1"/>
            <a:endCxn id="35" idx="3"/>
          </p:cNvCxnSpPr>
          <p:nvPr/>
        </p:nvCxnSpPr>
        <p:spPr>
          <a:xfrm flipH="1" flipV="1">
            <a:off x="3744080" y="1892691"/>
            <a:ext cx="915194" cy="2060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6799903C-C0D6-4A0A-88F4-EFD376FA939D}"/>
              </a:ext>
            </a:extLst>
          </p:cNvPr>
          <p:cNvCxnSpPr>
            <a:cxnSpLocks/>
            <a:stCxn id="28" idx="1"/>
            <a:endCxn id="47" idx="3"/>
          </p:cNvCxnSpPr>
          <p:nvPr/>
        </p:nvCxnSpPr>
        <p:spPr>
          <a:xfrm flipH="1">
            <a:off x="3744080" y="2098693"/>
            <a:ext cx="915194" cy="6126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Rechteck: abgerundete Ecken 51">
            <a:extLst>
              <a:ext uri="{FF2B5EF4-FFF2-40B4-BE49-F238E27FC236}">
                <a16:creationId xmlns:a16="http://schemas.microsoft.com/office/drawing/2014/main" id="{5BB6DA6C-7382-4C27-BE69-105909A24705}"/>
              </a:ext>
            </a:extLst>
          </p:cNvPr>
          <p:cNvSpPr/>
          <p:nvPr/>
        </p:nvSpPr>
        <p:spPr>
          <a:xfrm>
            <a:off x="7460684" y="1765679"/>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CUSP Field Thruster</a:t>
            </a:r>
            <a:endParaRPr lang="en-US" sz="2400" noProof="0" dirty="0"/>
          </a:p>
        </p:txBody>
      </p:sp>
    </p:spTree>
    <p:extLst>
      <p:ext uri="{BB962C8B-B14F-4D97-AF65-F5344CB8AC3E}">
        <p14:creationId xmlns:p14="http://schemas.microsoft.com/office/powerpoint/2010/main" val="6398809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96</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grpSp>
        <p:nvGrpSpPr>
          <p:cNvPr id="9" name="object 2">
            <a:extLst>
              <a:ext uri="{FF2B5EF4-FFF2-40B4-BE49-F238E27FC236}">
                <a16:creationId xmlns:a16="http://schemas.microsoft.com/office/drawing/2014/main" id="{3029C9E8-28FD-45E7-949D-3D3B0358CE03}"/>
              </a:ext>
            </a:extLst>
          </p:cNvPr>
          <p:cNvGrpSpPr/>
          <p:nvPr/>
        </p:nvGrpSpPr>
        <p:grpSpPr>
          <a:xfrm>
            <a:off x="1525786" y="1341"/>
            <a:ext cx="9140428" cy="6855321"/>
            <a:chOff x="0" y="0"/>
            <a:chExt cx="9144000" cy="6858000"/>
          </a:xfrm>
        </p:grpSpPr>
        <p:pic>
          <p:nvPicPr>
            <p:cNvPr id="10" name="object 3">
              <a:extLst>
                <a:ext uri="{FF2B5EF4-FFF2-40B4-BE49-F238E27FC236}">
                  <a16:creationId xmlns:a16="http://schemas.microsoft.com/office/drawing/2014/main" id="{AC7D0349-A4CA-40EA-9F72-32CA105ABC67}"/>
                </a:ext>
              </a:extLst>
            </p:cNvPr>
            <p:cNvPicPr/>
            <p:nvPr/>
          </p:nvPicPr>
          <p:blipFill>
            <a:blip r:embed="rId2" cstate="print"/>
            <a:stretch>
              <a:fillRect/>
            </a:stretch>
          </p:blipFill>
          <p:spPr>
            <a:xfrm>
              <a:off x="0" y="0"/>
              <a:ext cx="9143999" cy="6857997"/>
            </a:xfrm>
            <a:prstGeom prst="rect">
              <a:avLst/>
            </a:prstGeom>
          </p:spPr>
        </p:pic>
        <p:sp>
          <p:nvSpPr>
            <p:cNvPr id="11" name="object 4">
              <a:extLst>
                <a:ext uri="{FF2B5EF4-FFF2-40B4-BE49-F238E27FC236}">
                  <a16:creationId xmlns:a16="http://schemas.microsoft.com/office/drawing/2014/main" id="{2CC76D91-9CD1-4C31-AD46-4AC7D9B76543}"/>
                </a:ext>
              </a:extLst>
            </p:cNvPr>
            <p:cNvSpPr/>
            <p:nvPr/>
          </p:nvSpPr>
          <p:spPr>
            <a:xfrm>
              <a:off x="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000000">
                <a:alpha val="30195"/>
              </a:srgbClr>
            </a:solidFill>
          </p:spPr>
          <p:txBody>
            <a:bodyPr wrap="square" lIns="0" tIns="0" rIns="0" bIns="0" rtlCol="0"/>
            <a:lstStyle/>
            <a:p>
              <a:endParaRPr sz="1799"/>
            </a:p>
          </p:txBody>
        </p:sp>
      </p:grpSp>
    </p:spTree>
    <p:extLst>
      <p:ext uri="{BB962C8B-B14F-4D97-AF65-F5344CB8AC3E}">
        <p14:creationId xmlns:p14="http://schemas.microsoft.com/office/powerpoint/2010/main" val="28393435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(Gridded) Ion Thruster:</a:t>
            </a:r>
            <a:endParaRPr lang="en-US" sz="2000" dirty="0"/>
          </a:p>
          <a:p>
            <a:pPr marL="630000" lvl="1" indent="-270000">
              <a:lnSpc>
                <a:spcPct val="100000"/>
              </a:lnSpc>
              <a:spcBef>
                <a:spcPts val="600"/>
              </a:spcBef>
              <a:buSzPct val="100000"/>
            </a:pPr>
            <a:r>
              <a:rPr lang="en-US" sz="2000" dirty="0"/>
              <a:t>Gridded ion thrusters employ a variety of plasma generation techniques to ionize large fraction of the propellant</a:t>
            </a:r>
          </a:p>
          <a:p>
            <a:pPr marL="630000" lvl="1" indent="-270000">
              <a:lnSpc>
                <a:spcPct val="100000"/>
              </a:lnSpc>
              <a:spcBef>
                <a:spcPts val="600"/>
              </a:spcBef>
              <a:buSzPct val="100000"/>
            </a:pPr>
            <a:r>
              <a:rPr lang="en-US" sz="2000" dirty="0"/>
              <a:t>These thrusters then utilize biased grids to electrostatically extract ions from the plasma and accelerate them to high velocities at voltage up to and exceeding </a:t>
            </a:r>
            <a:br>
              <a:rPr lang="en-US" sz="2000" dirty="0"/>
            </a:br>
            <a:r>
              <a:rPr lang="en-US" sz="2000" dirty="0"/>
              <a:t>10 kV</a:t>
            </a:r>
          </a:p>
          <a:p>
            <a:pPr marL="630000" lvl="1" indent="-270000">
              <a:lnSpc>
                <a:spcPct val="100000"/>
              </a:lnSpc>
              <a:spcBef>
                <a:spcPts val="600"/>
              </a:spcBef>
              <a:buSzPct val="100000"/>
            </a:pPr>
            <a:r>
              <a:rPr lang="en-US" sz="2000" dirty="0"/>
              <a:t>Ion thrusters feature the highest efficiency (from 60 % to &gt; 80 %) and very high specific impulse (from 2.000 s to over 10.000 s) compared to other thruster types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97</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1798276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(Gridded) Ion Thruster:</a:t>
            </a:r>
            <a:endParaRPr lang="en-US" sz="2000" dirty="0"/>
          </a:p>
          <a:p>
            <a:pPr marL="630000" lvl="1" indent="-270000">
              <a:lnSpc>
                <a:spcPct val="100000"/>
              </a:lnSpc>
              <a:spcBef>
                <a:spcPts val="600"/>
              </a:spcBef>
              <a:buSzPct val="100000"/>
            </a:pPr>
            <a:r>
              <a:rPr lang="en-US" sz="2000" dirty="0"/>
              <a:t>Basic principle of an ion thruster = ion production cost (power needed for creation of ions)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98</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0927DB6D-CC0D-4816-BF15-87F82F032955}"/>
              </a:ext>
            </a:extLst>
          </p:cNvPr>
          <p:cNvPicPr>
            <a:picLocks noChangeAspect="1"/>
          </p:cNvPicPr>
          <p:nvPr/>
        </p:nvPicPr>
        <p:blipFill>
          <a:blip r:embed="rId2"/>
          <a:stretch>
            <a:fillRect/>
          </a:stretch>
        </p:blipFill>
        <p:spPr>
          <a:xfrm>
            <a:off x="3357563" y="3478725"/>
            <a:ext cx="6876283" cy="3256993"/>
          </a:xfrm>
          <a:prstGeom prst="rect">
            <a:avLst/>
          </a:prstGeom>
          <a:solidFill>
            <a:schemeClr val="bg1"/>
          </a:solidFill>
        </p:spPr>
      </p:pic>
    </p:spTree>
    <p:extLst>
      <p:ext uri="{BB962C8B-B14F-4D97-AF65-F5344CB8AC3E}">
        <p14:creationId xmlns:p14="http://schemas.microsoft.com/office/powerpoint/2010/main" val="17404248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99</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L6</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grpSp>
        <p:nvGrpSpPr>
          <p:cNvPr id="9" name="object 2">
            <a:extLst>
              <a:ext uri="{FF2B5EF4-FFF2-40B4-BE49-F238E27FC236}">
                <a16:creationId xmlns:a16="http://schemas.microsoft.com/office/drawing/2014/main" id="{3029C9E8-28FD-45E7-949D-3D3B0358CE03}"/>
              </a:ext>
            </a:extLst>
          </p:cNvPr>
          <p:cNvGrpSpPr/>
          <p:nvPr/>
        </p:nvGrpSpPr>
        <p:grpSpPr>
          <a:xfrm>
            <a:off x="1525786" y="1341"/>
            <a:ext cx="9140428" cy="6855321"/>
            <a:chOff x="0" y="0"/>
            <a:chExt cx="9144000" cy="6858000"/>
          </a:xfrm>
        </p:grpSpPr>
        <p:pic>
          <p:nvPicPr>
            <p:cNvPr id="10" name="object 3">
              <a:extLst>
                <a:ext uri="{FF2B5EF4-FFF2-40B4-BE49-F238E27FC236}">
                  <a16:creationId xmlns:a16="http://schemas.microsoft.com/office/drawing/2014/main" id="{AC7D0349-A4CA-40EA-9F72-32CA105ABC67}"/>
                </a:ext>
              </a:extLst>
            </p:cNvPr>
            <p:cNvPicPr/>
            <p:nvPr/>
          </p:nvPicPr>
          <p:blipFill>
            <a:blip r:embed="rId2" cstate="print"/>
            <a:stretch>
              <a:fillRect/>
            </a:stretch>
          </p:blipFill>
          <p:spPr>
            <a:xfrm>
              <a:off x="0" y="0"/>
              <a:ext cx="9143999" cy="6857997"/>
            </a:xfrm>
            <a:prstGeom prst="rect">
              <a:avLst/>
            </a:prstGeom>
          </p:spPr>
        </p:pic>
        <p:sp>
          <p:nvSpPr>
            <p:cNvPr id="11" name="object 4">
              <a:extLst>
                <a:ext uri="{FF2B5EF4-FFF2-40B4-BE49-F238E27FC236}">
                  <a16:creationId xmlns:a16="http://schemas.microsoft.com/office/drawing/2014/main" id="{2CC76D91-9CD1-4C31-AD46-4AC7D9B76543}"/>
                </a:ext>
              </a:extLst>
            </p:cNvPr>
            <p:cNvSpPr/>
            <p:nvPr/>
          </p:nvSpPr>
          <p:spPr>
            <a:xfrm>
              <a:off x="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000000">
                <a:alpha val="30195"/>
              </a:srgbClr>
            </a:solidFill>
          </p:spPr>
          <p:txBody>
            <a:bodyPr wrap="square" lIns="0" tIns="0" rIns="0" bIns="0" rtlCol="0"/>
            <a:lstStyle/>
            <a:p>
              <a:endParaRPr sz="1799"/>
            </a:p>
          </p:txBody>
        </p:sp>
      </p:grpSp>
      <p:pic>
        <p:nvPicPr>
          <p:cNvPr id="12" name="Grafik 11">
            <a:extLst>
              <a:ext uri="{FF2B5EF4-FFF2-40B4-BE49-F238E27FC236}">
                <a16:creationId xmlns:a16="http://schemas.microsoft.com/office/drawing/2014/main" id="{3DEF2D1C-1BB3-4710-B770-9A0537578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399" y="1341"/>
            <a:ext cx="9808583" cy="6855321"/>
          </a:xfrm>
          <a:prstGeom prst="rect">
            <a:avLst/>
          </a:prstGeom>
        </p:spPr>
      </p:pic>
    </p:spTree>
    <p:extLst>
      <p:ext uri="{BB962C8B-B14F-4D97-AF65-F5344CB8AC3E}">
        <p14:creationId xmlns:p14="http://schemas.microsoft.com/office/powerpoint/2010/main" val="2938047726"/>
      </p:ext>
    </p:extLst>
  </p:cSld>
  <p:clrMapOvr>
    <a:masterClrMapping/>
  </p:clrMapOvr>
</p:sld>
</file>

<file path=ppt/theme/theme1.xml><?xml version="1.0" encoding="utf-8"?>
<a:theme xmlns:a="http://schemas.openxmlformats.org/drawingml/2006/main" name="EPFL eSpace">
  <a:themeElements>
    <a:clrScheme name="EPFL">
      <a:dk1>
        <a:srgbClr val="413C3A"/>
      </a:dk1>
      <a:lt1>
        <a:srgbClr val="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ED6E9C"/>
      </a:hlink>
      <a:folHlink>
        <a:srgbClr val="4F8F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17153</Words>
  <Application>Microsoft Office PowerPoint</Application>
  <PresentationFormat>Breitbild</PresentationFormat>
  <Paragraphs>2275</Paragraphs>
  <Slides>254</Slides>
  <Notes>0</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254</vt:i4>
      </vt:variant>
    </vt:vector>
  </HeadingPairs>
  <TitlesOfParts>
    <vt:vector size="265" baseType="lpstr">
      <vt:lpstr>Roboto</vt:lpstr>
      <vt:lpstr>Arial</vt:lpstr>
      <vt:lpstr>Symbol</vt:lpstr>
      <vt:lpstr>Cambria Math</vt:lpstr>
      <vt:lpstr>Calibri</vt:lpstr>
      <vt:lpstr>Microsoft YaHei</vt:lpstr>
      <vt:lpstr>Libre Franklin</vt:lpstr>
      <vt:lpstr>Noto Sans Symbols</vt:lpstr>
      <vt:lpstr>Microsoft Sans Serif</vt:lpstr>
      <vt:lpstr>Roboto Light</vt:lpstr>
      <vt:lpstr>EPFL eSpace</vt:lpstr>
      <vt:lpstr>EPFL  Space Center eSpace</vt:lpstr>
      <vt:lpstr>Lecture # 6 Introduction &amp; General Course Information</vt:lpstr>
      <vt:lpstr>Exercise</vt:lpstr>
      <vt:lpstr>Exercise</vt:lpstr>
      <vt:lpstr>Oral Exam</vt:lpstr>
      <vt:lpstr>Lecture</vt:lpstr>
      <vt:lpstr>Test Facility Visit</vt:lpstr>
      <vt:lpstr>Lecture # 6 Chemical Propulsion Systems</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Chemical Propulsion Systems exist?</vt:lpstr>
      <vt:lpstr>Which Hybrid Propulsion Systems exist?</vt:lpstr>
      <vt:lpstr>Which Hybrid Propulsion Systems exist?</vt:lpstr>
      <vt:lpstr>Which Hybrid Propulsion Systems exist?</vt:lpstr>
      <vt:lpstr>Which Hybrid Propulsion Systems exist?</vt:lpstr>
      <vt:lpstr>Which Hybrid Propulsion Systems exist?</vt:lpstr>
      <vt:lpstr>Which Hybrid Propulsion Systems exist?</vt:lpstr>
      <vt:lpstr>Which Hybrid Propulsion Systems exist?</vt:lpstr>
      <vt:lpstr>Which Hybrid Propulsion Systems exist?</vt:lpstr>
      <vt:lpstr>Which Hybrid Propulsion Systems exist?</vt:lpstr>
      <vt:lpstr>Which Hybrid Propulsion Systems exist?</vt:lpstr>
      <vt:lpstr>Which Hybrid Propulsion Systems exist?</vt:lpstr>
      <vt:lpstr>Which Hybrid Propulsion Systems exist?</vt:lpstr>
      <vt:lpstr>Which Hybrid Propulsion Systems exist?</vt:lpstr>
      <vt:lpstr>Which Hybrid Propulsion Systems exist?</vt:lpstr>
      <vt:lpstr>Which Hybrid Propulsion Systems exist?</vt:lpstr>
      <vt:lpstr>Which Hybrid Propulsion Systems exist?</vt:lpstr>
      <vt:lpstr>Which Chemical Propulsion Systems exist?</vt:lpstr>
      <vt:lpstr>Which Chemical Propulsion Systems exist?</vt:lpstr>
      <vt:lpstr>Which Chemical Propulsion Systems exist?</vt:lpstr>
      <vt:lpstr>Which Chemical Propulsion Systems exist?</vt:lpstr>
      <vt:lpstr>Which Chemical Propulsion Systems exist?</vt:lpstr>
      <vt:lpstr>Which Chemical Propulsion Systems exist?</vt:lpstr>
      <vt:lpstr>Which Chemical Propulsion Systems exist?</vt:lpstr>
      <vt:lpstr>Lecture # 6 Eletrical Propulsion Systems</vt:lpstr>
      <vt:lpstr>Which Electrical Propulsion Systems exist?</vt:lpstr>
      <vt:lpstr>Which Electrical Propulsion Systems exist?</vt:lpstr>
      <vt:lpstr>PowerPoint-Präsentation</vt:lpstr>
      <vt:lpstr>What is the interest of  Electrical Propulsion Systems?</vt:lpstr>
      <vt:lpstr>What is the interest of  Electrical Propulsion Systems?</vt:lpstr>
      <vt:lpstr>Electrical Propulsion Systems</vt:lpstr>
      <vt:lpstr>What is the interest of  Electrical Propulsion Systems?</vt:lpstr>
      <vt:lpstr>What is the interest of  Electrical Propulsion Systems?</vt:lpstr>
      <vt:lpstr>What is the interest of  Electrical Propulsion Systems?</vt:lpstr>
      <vt:lpstr>What is the interest of  Electrical Propulsion Systems?</vt:lpstr>
      <vt:lpstr>What is the interest of  Electrical Propulsion Systems?</vt:lpstr>
      <vt:lpstr>What is the interest of  Electrical Propulsion Systems?</vt:lpstr>
      <vt:lpstr>What is the interest of  Electrical Propulsion Systems?</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PowerPoint-Präsentation</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PowerPoint-Präsentation</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Huge thruster have the problem at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Huge thruster have the problem at</vt:lpstr>
      <vt:lpstr>Which Electrical Propulsion Systems exist?</vt:lpstr>
      <vt:lpstr>Which Electrical Propulsion Systems exist?</vt:lpstr>
      <vt:lpstr>Which Electrical Propulsion Systems exist?</vt:lpstr>
      <vt:lpstr>Which Electrical Propulsion Systems exist?</vt:lpstr>
      <vt:lpstr>PowerPoint-Präsentation</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PowerPoint-Präsentation</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PowerPoint-Präsentation</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PowerPoint-Präsentation</vt:lpstr>
      <vt:lpstr>Which Electrical Propulsion Systems exist?</vt:lpstr>
      <vt:lpstr>Which Electrical Propulsion Systems exist?</vt:lpstr>
      <vt:lpstr>Which Electrical Propulsion Systems exist?</vt:lpstr>
      <vt:lpstr>Which Electrical Propulsion Systems exist?</vt:lpstr>
      <vt:lpstr>Back-up 1</vt:lpstr>
      <vt:lpstr>PowerPoint-Präsentation</vt:lpstr>
      <vt:lpstr>Which Electric Propulsion Systems exist (32/40)?</vt:lpstr>
      <vt:lpstr>Which Electric Propulsion Systems exist (33/40)?</vt:lpstr>
      <vt:lpstr>Which Electric Propulsion Systems exist (34/40)?</vt:lpstr>
      <vt:lpstr>PowerPoint-Präsentation</vt:lpstr>
      <vt:lpstr>Which Electric Propulsion Systems exist (35/40)?</vt:lpstr>
      <vt:lpstr>Which Electric Propulsion Systems exist (36/40)?</vt:lpstr>
      <vt:lpstr>Which Electric Propulsion Systems exist (37/40)?</vt:lpstr>
      <vt:lpstr>PowerPoint-Präsentation</vt:lpstr>
      <vt:lpstr>Which Electric Propulsion Systems exist (38/40)?</vt:lpstr>
      <vt:lpstr>Which Electric Propulsion Systems exist (39/40)?</vt:lpstr>
      <vt:lpstr>Which Electric Propulsion Systems exist (40/40)?</vt:lpstr>
      <vt:lpstr>Back-up 2</vt:lpstr>
      <vt:lpstr>Which Electrical Propulsion Systems exist?</vt:lpstr>
      <vt:lpstr>Which Propulsion Systems do we know (1/3)?</vt:lpstr>
      <vt:lpstr>Which Propulsion Systems do we know (2/3)?</vt:lpstr>
      <vt:lpstr>Which Propulsion Systems do we know (3/3)?</vt:lpstr>
      <vt:lpstr>What is the future of Space Propulsion (1/x)?</vt:lpstr>
      <vt:lpstr>What is the future of Space Propulsion (2/x)?</vt:lpstr>
      <vt:lpstr>What is the future of Space Propulsion (3/x)?</vt:lpstr>
      <vt:lpstr>What is the future of Space Propulsion (4/x)?</vt:lpstr>
      <vt:lpstr>What is the future of Space Propulsion (2/2)?</vt:lpstr>
      <vt:lpstr>What is the future of Space Propulsion (5/x)?</vt:lpstr>
      <vt:lpstr>What is the future of Space Propulsion (6/x)?</vt:lpstr>
      <vt:lpstr>What is the future of Space Propulsion (7/x)?</vt:lpstr>
      <vt:lpstr>What is the future of Space Propulsion (8/x)?</vt:lpstr>
      <vt:lpstr>What is the future of Space Propulsion (9/x)?</vt:lpstr>
      <vt:lpstr>ESA Innovative Propulsion – Cross Cutting Initiative (32/54)?</vt:lpstr>
      <vt:lpstr>Which Future Aspects are given for Propulsion (25/x)?</vt:lpstr>
      <vt:lpstr>ESA Innovative Propulsion – Cross Cutting Initiative (33/54)?</vt:lpstr>
      <vt:lpstr>ESA Innovative Propulsion – Cross Cutting Initiative (34/54)?</vt:lpstr>
      <vt:lpstr>ESA Innovative Propulsion – Cross Cutting Initiative (35/54)?</vt:lpstr>
      <vt:lpstr>ESA Innovative Propulsion – Cross Cutting Initiative (36/54)?</vt:lpstr>
      <vt:lpstr>ESA Innovative Propulsion – Cross Cutting Initiative (37/54)?</vt:lpstr>
      <vt:lpstr>ESA Innovative Propulsion – Cross Cutting Initiative (38/54)?</vt:lpstr>
      <vt:lpstr>Which Future Aspects are given for Propulsion (26/x)?</vt:lpstr>
      <vt:lpstr>Which Future Aspects are given for Propulsion (27/x)?</vt:lpstr>
      <vt:lpstr>Which Future Aspects are given for Propulsion (28/x)?</vt:lpstr>
      <vt:lpstr>Which Future Aspects are given for Propulsion (29/x)?</vt:lpstr>
      <vt:lpstr>Which Future Aspects are given for Propulsion (30/x)?</vt:lpstr>
      <vt:lpstr>Back-up 3</vt:lpstr>
      <vt:lpstr>Lecture # 6 Cross Cutting Initiative – Innovative Propulsion </vt:lpstr>
      <vt:lpstr>ESA Innovative Propulsion – Cross Cutting Initiative (1/54)?</vt:lpstr>
      <vt:lpstr>ESA Innovative Propulsion – Cross Cutting Initiative (2/54)?</vt:lpstr>
      <vt:lpstr>ESA Innovative Propulsion – Cross Cutting Initiative (3/54)?</vt:lpstr>
      <vt:lpstr>ESA Innovative Propulsion – Cross Cutting Initiative (4/54)?</vt:lpstr>
      <vt:lpstr>ESA Innovative Propulsion – Cross Cutting Initiative (5/54)?</vt:lpstr>
      <vt:lpstr>ESA Innovative Propulsion – Cross Cutting Initiative (6/54)?</vt:lpstr>
      <vt:lpstr>ESA Innovative Propulsion – Cross Cutting Initiative (7/54)?</vt:lpstr>
      <vt:lpstr>ESA Innovative Propulsion – Cross Cutting Initiative (8/54)?</vt:lpstr>
      <vt:lpstr>ESA Innovative Propulsion – Cross Cutting Initiative (9/54)?</vt:lpstr>
      <vt:lpstr>ESA Innovative Propulsion – Cross Cutting Initiative (10/54)?</vt:lpstr>
      <vt:lpstr>ESA Innovative Propulsion – Cross Cutting Initiative (11/54)?</vt:lpstr>
      <vt:lpstr>ESA Innovative Propulsion – Cross Cutting Initiative (12/54)?</vt:lpstr>
      <vt:lpstr>ESA Innovative Propulsion – Cross Cutting Initiative (13/54)?</vt:lpstr>
      <vt:lpstr>ESA Innovative Propulsion – Cross Cutting Initiative (14/54)?</vt:lpstr>
      <vt:lpstr>ESA Innovative Propulsion – Cross Cutting Initiative (15/54)?</vt:lpstr>
      <vt:lpstr>ESA Innovative Propulsion – Cross Cutting Initiative (16/54)?</vt:lpstr>
      <vt:lpstr>ESA Innovative Propulsion – Cross Cutting Initiative (17/54)?</vt:lpstr>
      <vt:lpstr>ESA Innovative Propulsion – Cross Cutting Initiative (18/54)?</vt:lpstr>
      <vt:lpstr>ESA Innovative Propulsion – Cross Cutting Initiative (19/54)?</vt:lpstr>
      <vt:lpstr>ESA Innovative Propulsion – Cross Cutting Initiative (20/54)?</vt:lpstr>
      <vt:lpstr>ESA Innovative Propulsion – Cross Cutting Initiative (21/54)?</vt:lpstr>
      <vt:lpstr>ESA Innovative Propulsion – Cross Cutting Initiative (22/54)?</vt:lpstr>
      <vt:lpstr>ESA Innovative Propulsion – Cross Cutting Initiative (23/54)?</vt:lpstr>
      <vt:lpstr>ESA Innovative Propulsion – Cross Cutting Initiative (24/54)?</vt:lpstr>
      <vt:lpstr>ESA Innovative Propulsion – Cross Cutting Initiative (25/54)?</vt:lpstr>
      <vt:lpstr>ESA Innovative Propulsion – Cross Cutting Initiative (26/54)?</vt:lpstr>
      <vt:lpstr>ESA Innovative Propulsion – Cross Cutting Initiative (27/54)?</vt:lpstr>
      <vt:lpstr>ESA Innovative Propulsion – Cross Cutting Initiative (28/54)?</vt:lpstr>
      <vt:lpstr>ESA Innovative Propulsion – Cross Cutting Initiative (29/54)?</vt:lpstr>
      <vt:lpstr>ESA Innovative Propulsion – Cross Cutting Initiative (30/54)?</vt:lpstr>
      <vt:lpstr>ESA Innovative Propulsion – Cross Cutting Initiative (31/54)?</vt:lpstr>
      <vt:lpstr>ESA Innovative Propulsion – Cross Cutting Initiative (32/54)?</vt:lpstr>
      <vt:lpstr>ESA Innovative Propulsion – Cross Cutting Initiative (33/54)?</vt:lpstr>
      <vt:lpstr>ESA Innovative Propulsion – Cross Cutting Initiative (34/54)?</vt:lpstr>
      <vt:lpstr>ESA Innovative Propulsion – Cross Cutting Initiative (35/54)?</vt:lpstr>
      <vt:lpstr>ESA Innovative Propulsion – Cross Cutting Initiative (36/54)?</vt:lpstr>
      <vt:lpstr>ESA Innovative Propulsion – Cross Cutting Initiative (37/54)?</vt:lpstr>
      <vt:lpstr>ESA Innovative Propulsion – Cross Cutting Initiative (38/54)?</vt:lpstr>
      <vt:lpstr>ESA Innovative Propulsion – Cross Cutting Initiative (39/54)?</vt:lpstr>
      <vt:lpstr>ESA Innovative Propulsion – Cross Cutting Initiative (40/54)?</vt:lpstr>
      <vt:lpstr>ESA Innovative Propulsion – Cross Cutting Initiative (41/54)?</vt:lpstr>
      <vt:lpstr>ESA Innovative Propulsion – Cross Cutting Initiative (42/54)?</vt:lpstr>
      <vt:lpstr>ESA Innovative Propulsion – Cross Cutting Initiative (43/54)?</vt:lpstr>
      <vt:lpstr>ESA Innovative Propulsion – Cross Cutting Initiative (44/54)?</vt:lpstr>
      <vt:lpstr>ESA Innovative Propulsion – Cross Cutting Initiative (45/54)?</vt:lpstr>
      <vt:lpstr>ESA Innovative Propulsion – Cross Cutting Initiative (46/54)?</vt:lpstr>
      <vt:lpstr>ESA Innovative Propulsion – Cross Cutting Initiative (47/54)?</vt:lpstr>
      <vt:lpstr>ESA Innovative Propulsion – Cross Cutting Initiative (48/54)?</vt:lpstr>
      <vt:lpstr>ESA Innovative Propulsion – Cross Cutting Initiative (49/54)?</vt:lpstr>
      <vt:lpstr>ESA Innovative Propulsion – Cross Cutting Initiative (50/54)?</vt:lpstr>
      <vt:lpstr>ESA Innovative Propulsion – Cross Cutting Initiative (51/54)?</vt:lpstr>
      <vt:lpstr>ESA Innovative Propulsion – Cross Cutting Initiative (52/54)?</vt:lpstr>
      <vt:lpstr>ESA Innovative Propulsion – Cross Cutting Initiative (53/54)?</vt:lpstr>
      <vt:lpstr>ESA Innovative Propulsion – Cross Cutting Initiative (54/54)?</vt:lpstr>
      <vt:lpstr>EPFL  Space Center eSpace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EPFL Space Center eSpace</dc:title>
  <dc:creator>Andrew Crawford</dc:creator>
  <cp:lastModifiedBy>Jaeger, Markus</cp:lastModifiedBy>
  <cp:revision>255</cp:revision>
  <dcterms:created xsi:type="dcterms:W3CDTF">2019-11-01T10:56:50Z</dcterms:created>
  <dcterms:modified xsi:type="dcterms:W3CDTF">2025-05-06T05:28:27Z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bb4d9cd7-8eaa-422a-a924-3f582c8f44cb</vt:lpwstr>
  </property>
  <property fmtid="{D5CDD505-2E9C-101B-9397-08002B2CF9AE}" pid="3" name="TaggedBy">
    <vt:lpwstr>JAMA188</vt:lpwstr>
  </property>
  <property fmtid="{D5CDD505-2E9C-101B-9397-08002B2CF9AE}" pid="4" name="L">
    <vt:lpwstr>XXPRI</vt:lpwstr>
  </property>
  <property fmtid="{D5CDD505-2E9C-101B-9397-08002B2CF9AE}" pid="5" name="STAMP">
    <vt:lpwstr>NO</vt:lpwstr>
  </property>
</Properties>
</file>